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64" r:id="rId3"/>
    <p:sldId id="265" r:id="rId4"/>
    <p:sldId id="293" r:id="rId5"/>
    <p:sldId id="266" r:id="rId6"/>
    <p:sldId id="307" r:id="rId7"/>
    <p:sldId id="294" r:id="rId8"/>
    <p:sldId id="267" r:id="rId9"/>
    <p:sldId id="295" r:id="rId10"/>
    <p:sldId id="296" r:id="rId11"/>
    <p:sldId id="268" r:id="rId12"/>
    <p:sldId id="269" r:id="rId13"/>
    <p:sldId id="308" r:id="rId14"/>
    <p:sldId id="297" r:id="rId15"/>
    <p:sldId id="298" r:id="rId16"/>
    <p:sldId id="299" r:id="rId17"/>
    <p:sldId id="270" r:id="rId18"/>
    <p:sldId id="271" r:id="rId19"/>
    <p:sldId id="272" r:id="rId20"/>
    <p:sldId id="273" r:id="rId21"/>
    <p:sldId id="301" r:id="rId22"/>
    <p:sldId id="303" r:id="rId23"/>
    <p:sldId id="309" r:id="rId24"/>
    <p:sldId id="300" r:id="rId25"/>
    <p:sldId id="302" r:id="rId26"/>
    <p:sldId id="274" r:id="rId27"/>
    <p:sldId id="310" r:id="rId28"/>
    <p:sldId id="304" r:id="rId29"/>
    <p:sldId id="275" r:id="rId30"/>
    <p:sldId id="305" r:id="rId31"/>
    <p:sldId id="31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902" y="5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F7AABF-53C9-47B2-910A-A127DF59E5C5}" type="datetimeFigureOut">
              <a:rPr lang="en-US" smtClean="0"/>
              <a:t>2/28/2023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0388F7-F548-450D-A51A-E4F905CDB5D2}" type="slidenum">
              <a:rPr lang="en-US" smtClean="0"/>
              <a:t>‹#›</a:t>
            </a:fld>
            <a:endParaRPr lang="en-US"/>
          </a:p>
        </p:txBody>
      </p:sp>
    </p:spTree>
    <p:extLst>
      <p:ext uri="{BB962C8B-B14F-4D97-AF65-F5344CB8AC3E}">
        <p14:creationId xmlns:p14="http://schemas.microsoft.com/office/powerpoint/2010/main" val="3782027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53760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59750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89937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8"/>
          <p:cNvSpPr>
            <a:spLocks noGrp="1" noChangeArrowheads="1"/>
          </p:cNvSpPr>
          <p:nvPr>
            <p:ph type="dt" sz="half" idx="10"/>
          </p:nvPr>
        </p:nvSpPr>
        <p:spPr>
          <a:ln/>
        </p:spPr>
        <p:txBody>
          <a:bodyPr/>
          <a:lstStyle>
            <a:lvl1pPr>
              <a:defRPr/>
            </a:lvl1pPr>
          </a:lstStyle>
          <a:p>
            <a:pPr>
              <a:defRPr/>
            </a:pPr>
            <a:endParaRPr lang="en-US"/>
          </a:p>
        </p:txBody>
      </p:sp>
      <p:sp>
        <p:nvSpPr>
          <p:cNvPr id="7" name="Rectangle 19"/>
          <p:cNvSpPr>
            <a:spLocks noGrp="1" noChangeArrowheads="1"/>
          </p:cNvSpPr>
          <p:nvPr>
            <p:ph type="ftr" sz="quarter" idx="11"/>
          </p:nvPr>
        </p:nvSpPr>
        <p:spPr>
          <a:ln/>
        </p:spPr>
        <p:txBody>
          <a:bodyPr/>
          <a:lstStyle>
            <a:lvl1pPr>
              <a:defRPr/>
            </a:lvl1pPr>
          </a:lstStyle>
          <a:p>
            <a:pPr>
              <a:defRPr/>
            </a:pPr>
            <a:endParaRPr lang="en-US"/>
          </a:p>
        </p:txBody>
      </p:sp>
      <p:sp>
        <p:nvSpPr>
          <p:cNvPr id="8" name="Rectangle 20"/>
          <p:cNvSpPr>
            <a:spLocks noGrp="1" noChangeArrowheads="1"/>
          </p:cNvSpPr>
          <p:nvPr>
            <p:ph type="sldNum" sz="quarter" idx="12"/>
          </p:nvPr>
        </p:nvSpPr>
        <p:spPr>
          <a:ln/>
        </p:spPr>
        <p:txBody>
          <a:bodyPr/>
          <a:lstStyle>
            <a:lvl1pPr>
              <a:defRPr/>
            </a:lvl1pPr>
          </a:lstStyle>
          <a:p>
            <a:fld id="{5BE270BC-12CE-4F59-A28A-A01BB3CF40F7}" type="slidenum">
              <a:rPr lang="en-US" altLang="en-US"/>
              <a:pPr/>
              <a:t>‹#›</a:t>
            </a:fld>
            <a:endParaRPr lang="en-US" altLang="en-US"/>
          </a:p>
        </p:txBody>
      </p:sp>
    </p:spTree>
    <p:extLst>
      <p:ext uri="{BB962C8B-B14F-4D97-AF65-F5344CB8AC3E}">
        <p14:creationId xmlns:p14="http://schemas.microsoft.com/office/powerpoint/2010/main" val="973337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fld id="{C478D615-87D0-4DA6-8306-1563A6F2A7CA}" type="slidenum">
              <a:rPr lang="en-US" altLang="en-US"/>
              <a:pPr/>
              <a:t>‹#›</a:t>
            </a:fld>
            <a:endParaRPr lang="en-US" altLang="en-US"/>
          </a:p>
        </p:txBody>
      </p:sp>
    </p:spTree>
    <p:extLst>
      <p:ext uri="{BB962C8B-B14F-4D97-AF65-F5344CB8AC3E}">
        <p14:creationId xmlns:p14="http://schemas.microsoft.com/office/powerpoint/2010/main" val="2774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gn="just">
              <a:buNone/>
              <a:defRPr/>
            </a:lvl1pPr>
            <a:lvl2pPr algn="just">
              <a:defRPr/>
            </a:lvl2pPr>
            <a:lvl3pPr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7821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75A567-95B3-49DC-8BE5-BA925FB9F684}"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10913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75A567-95B3-49DC-8BE5-BA925FB9F68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264899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75A567-95B3-49DC-8BE5-BA925FB9F684}"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174552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75A567-95B3-49DC-8BE5-BA925FB9F684}"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9720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5A567-95B3-49DC-8BE5-BA925FB9F684}"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83877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75A567-95B3-49DC-8BE5-BA925FB9F68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342379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75A567-95B3-49DC-8BE5-BA925FB9F684}"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4DB9-2519-4C06-90B5-8C4222F0C779}" type="slidenum">
              <a:rPr lang="en-US" smtClean="0"/>
              <a:t>‹#›</a:t>
            </a:fld>
            <a:endParaRPr lang="en-US"/>
          </a:p>
        </p:txBody>
      </p:sp>
    </p:spTree>
    <p:extLst>
      <p:ext uri="{BB962C8B-B14F-4D97-AF65-F5344CB8AC3E}">
        <p14:creationId xmlns:p14="http://schemas.microsoft.com/office/powerpoint/2010/main" val="160996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A567-95B3-49DC-8BE5-BA925FB9F684}"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4DB9-2519-4C06-90B5-8C4222F0C779}" type="slidenum">
              <a:rPr lang="en-US" smtClean="0"/>
              <a:t>‹#›</a:t>
            </a:fld>
            <a:endParaRPr lang="en-US"/>
          </a:p>
        </p:txBody>
      </p:sp>
    </p:spTree>
    <p:extLst>
      <p:ext uri="{BB962C8B-B14F-4D97-AF65-F5344CB8AC3E}">
        <p14:creationId xmlns:p14="http://schemas.microsoft.com/office/powerpoint/2010/main" val="366496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F:\Dulieu.Video\stroke.av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515" y="246599"/>
            <a:ext cx="9144000" cy="1382696"/>
          </a:xfrm>
        </p:spPr>
        <p:txBody>
          <a:bodyPr>
            <a:normAutofit/>
          </a:bodyPr>
          <a:lstStyle/>
          <a:p>
            <a:pPr>
              <a:lnSpc>
                <a:spcPct val="150000"/>
              </a:lnSpc>
            </a:pPr>
            <a:r>
              <a:rPr lang="vi-VN" sz="4000" b="1" dirty="0"/>
              <a:t>TAI BIẾN MẠCH MÁU NÃO</a:t>
            </a:r>
            <a:endParaRPr lang="en-US" sz="4000" dirty="0"/>
          </a:p>
        </p:txBody>
      </p:sp>
      <p:pic>
        <p:nvPicPr>
          <p:cNvPr id="3" name="strok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030794" y="2326509"/>
            <a:ext cx="4011769" cy="390890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0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76D9CEFC-552D-4D70-AD50-53933CF21A12}" type="slidenum">
              <a:rPr lang="en-US" altLang="en-US" sz="1400">
                <a:latin typeface="Times New Roman" panose="02020603050405020304" pitchFamily="18" charset="0"/>
              </a:rPr>
              <a:pPr/>
              <a:t>10</a:t>
            </a:fld>
            <a:endParaRPr lang="en-US" altLang="en-US" sz="1400">
              <a:latin typeface="Times New Roman" panose="02020603050405020304" pitchFamily="18" charset="0"/>
            </a:endParaRPr>
          </a:p>
        </p:txBody>
      </p:sp>
      <p:pic>
        <p:nvPicPr>
          <p:cNvPr id="13315" name="Picture 2" descr="strokelogo"/>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1752600" y="762001"/>
            <a:ext cx="4191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3"/>
          <p:cNvSpPr txBox="1">
            <a:spLocks noChangeArrowheads="1"/>
          </p:cNvSpPr>
          <p:nvPr/>
        </p:nvSpPr>
        <p:spPr bwMode="auto">
          <a:xfrm>
            <a:off x="3733800" y="5486400"/>
            <a:ext cx="4953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a:r>
              <a:rPr lang="en-US" altLang="en-US" sz="2400" b="1">
                <a:latin typeface=".VnArialH" panose="020B7200000000000000" pitchFamily="34" charset="0"/>
              </a:rPr>
              <a:t>H×nh ¶nh ch¶y m¸u n·o </a:t>
            </a:r>
          </a:p>
        </p:txBody>
      </p:sp>
      <p:pic>
        <p:nvPicPr>
          <p:cNvPr id="13317" name="Picture 4" descr="Dc277"/>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6400800" y="762000"/>
            <a:ext cx="396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Line 5"/>
          <p:cNvSpPr>
            <a:spLocks noChangeShapeType="1"/>
          </p:cNvSpPr>
          <p:nvPr/>
        </p:nvSpPr>
        <p:spPr bwMode="auto">
          <a:xfrm flipH="1" flipV="1">
            <a:off x="4876800" y="3886200"/>
            <a:ext cx="1219200" cy="1524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6"/>
          <p:cNvSpPr>
            <a:spLocks noChangeShapeType="1"/>
          </p:cNvSpPr>
          <p:nvPr/>
        </p:nvSpPr>
        <p:spPr bwMode="auto">
          <a:xfrm flipV="1">
            <a:off x="6096000" y="2971800"/>
            <a:ext cx="1524000" cy="24384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014289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r>
              <a:rPr lang="pt-BR" b="1" dirty="0"/>
              <a:t>Các yếu tố nguy cơ</a:t>
            </a:r>
            <a:endParaRPr lang="en-US" dirty="0"/>
          </a:p>
          <a:p>
            <a:r>
              <a:rPr lang="pt-BR" dirty="0"/>
              <a:t>- Tăng huyết áp</a:t>
            </a:r>
            <a:endParaRPr lang="en-US" dirty="0"/>
          </a:p>
          <a:p>
            <a:r>
              <a:rPr lang="pt-BR" dirty="0"/>
              <a:t>- Hút thuốc</a:t>
            </a:r>
            <a:endParaRPr lang="en-US" dirty="0"/>
          </a:p>
          <a:p>
            <a:r>
              <a:rPr lang="pt-BR" dirty="0"/>
              <a:t>- Rối loạn lipid máu</a:t>
            </a:r>
            <a:endParaRPr lang="en-US" dirty="0"/>
          </a:p>
          <a:p>
            <a:r>
              <a:rPr lang="en-US" dirty="0"/>
              <a:t>- </a:t>
            </a:r>
            <a:r>
              <a:rPr lang="en-US" dirty="0" err="1"/>
              <a:t>Bệnh</a:t>
            </a:r>
            <a:r>
              <a:rPr lang="en-US" dirty="0"/>
              <a:t> </a:t>
            </a:r>
            <a:r>
              <a:rPr lang="en-US" dirty="0" err="1"/>
              <a:t>tim</a:t>
            </a:r>
            <a:r>
              <a:rPr lang="en-US" dirty="0"/>
              <a:t>: rung </a:t>
            </a:r>
            <a:r>
              <a:rPr lang="en-US" dirty="0" err="1"/>
              <a:t>nhĩ</a:t>
            </a:r>
            <a:r>
              <a:rPr lang="en-US" dirty="0"/>
              <a:t>, NMCT, van </a:t>
            </a:r>
            <a:r>
              <a:rPr lang="en-US" dirty="0" err="1"/>
              <a:t>tim.</a:t>
            </a:r>
            <a:r>
              <a:rPr lang="en-US" dirty="0"/>
              <a:t>..</a:t>
            </a:r>
          </a:p>
          <a:p>
            <a:r>
              <a:rPr lang="en-US" dirty="0"/>
              <a:t>- </a:t>
            </a:r>
            <a:r>
              <a:rPr lang="en-US" dirty="0" err="1"/>
              <a:t>Đái</a:t>
            </a:r>
            <a:r>
              <a:rPr lang="en-US" dirty="0"/>
              <a:t> </a:t>
            </a:r>
            <a:r>
              <a:rPr lang="en-US" dirty="0" err="1"/>
              <a:t>tháo</a:t>
            </a:r>
            <a:r>
              <a:rPr lang="en-US" dirty="0"/>
              <a:t> </a:t>
            </a:r>
            <a:r>
              <a:rPr lang="en-US" dirty="0" err="1"/>
              <a:t>đường</a:t>
            </a:r>
            <a:r>
              <a:rPr lang="en-US" dirty="0"/>
              <a:t> </a:t>
            </a:r>
          </a:p>
          <a:p>
            <a:r>
              <a:rPr lang="en-US" dirty="0"/>
              <a:t>- </a:t>
            </a:r>
            <a:r>
              <a:rPr lang="en-US" dirty="0" err="1"/>
              <a:t>Rượu</a:t>
            </a:r>
            <a:endParaRPr lang="en-US" dirty="0"/>
          </a:p>
          <a:p>
            <a:r>
              <a:rPr lang="en-US" dirty="0"/>
              <a:t>- </a:t>
            </a:r>
            <a:r>
              <a:rPr lang="en-US" dirty="0" err="1"/>
              <a:t>Thuốc</a:t>
            </a:r>
            <a:r>
              <a:rPr lang="en-US" dirty="0"/>
              <a:t> </a:t>
            </a:r>
            <a:r>
              <a:rPr lang="en-US" dirty="0" err="1"/>
              <a:t>tránh</a:t>
            </a:r>
            <a:r>
              <a:rPr lang="en-US" dirty="0"/>
              <a:t> </a:t>
            </a:r>
            <a:r>
              <a:rPr lang="en-US" dirty="0" err="1"/>
              <a:t>thai</a:t>
            </a:r>
            <a:endParaRPr lang="en-US" dirty="0"/>
          </a:p>
          <a:p>
            <a:r>
              <a:rPr lang="en-US" dirty="0"/>
              <a:t>- </a:t>
            </a:r>
            <a:r>
              <a:rPr lang="en-US" dirty="0" err="1"/>
              <a:t>Vỡ</a:t>
            </a:r>
            <a:r>
              <a:rPr lang="en-US" dirty="0"/>
              <a:t> </a:t>
            </a:r>
            <a:r>
              <a:rPr lang="en-US" dirty="0" err="1"/>
              <a:t>xơ</a:t>
            </a:r>
            <a:r>
              <a:rPr lang="en-US" dirty="0"/>
              <a:t> </a:t>
            </a:r>
            <a:r>
              <a:rPr lang="en-US" dirty="0" err="1"/>
              <a:t>động</a:t>
            </a:r>
            <a:r>
              <a:rPr lang="en-US" dirty="0"/>
              <a:t> </a:t>
            </a:r>
            <a:r>
              <a:rPr lang="en-US" dirty="0" err="1"/>
              <a:t>mạch</a:t>
            </a:r>
            <a:endParaRPr lang="en-US" dirty="0"/>
          </a:p>
          <a:p>
            <a:r>
              <a:rPr lang="en-US" dirty="0"/>
              <a:t>- </a:t>
            </a:r>
            <a:r>
              <a:rPr lang="en-US" dirty="0" err="1"/>
              <a:t>Thiếu</a:t>
            </a:r>
            <a:r>
              <a:rPr lang="en-US" dirty="0"/>
              <a:t> </a:t>
            </a:r>
            <a:r>
              <a:rPr lang="en-US" dirty="0" err="1"/>
              <a:t>máu</a:t>
            </a:r>
            <a:r>
              <a:rPr lang="en-US" dirty="0"/>
              <a:t> </a:t>
            </a:r>
            <a:r>
              <a:rPr lang="en-US" dirty="0" err="1"/>
              <a:t>não</a:t>
            </a:r>
            <a:r>
              <a:rPr lang="en-US" dirty="0"/>
              <a:t> </a:t>
            </a:r>
            <a:r>
              <a:rPr lang="en-US" dirty="0" err="1"/>
              <a:t>thoáng</a:t>
            </a:r>
            <a:r>
              <a:rPr lang="en-US" dirty="0"/>
              <a:t> qua</a:t>
            </a:r>
          </a:p>
          <a:p>
            <a:r>
              <a:rPr lang="en-US" dirty="0"/>
              <a:t>- </a:t>
            </a:r>
            <a:r>
              <a:rPr lang="en-US" dirty="0" err="1"/>
              <a:t>Khác</a:t>
            </a:r>
            <a:r>
              <a:rPr lang="en-US" dirty="0"/>
              <a:t>: </a:t>
            </a:r>
            <a:r>
              <a:rPr lang="en-US" dirty="0" err="1"/>
              <a:t>đa</a:t>
            </a:r>
            <a:r>
              <a:rPr lang="en-US" dirty="0"/>
              <a:t> </a:t>
            </a:r>
            <a:r>
              <a:rPr lang="en-US" dirty="0" err="1"/>
              <a:t>hồng</a:t>
            </a:r>
            <a:r>
              <a:rPr lang="en-US" dirty="0"/>
              <a:t> </a:t>
            </a:r>
            <a:r>
              <a:rPr lang="en-US" dirty="0" err="1"/>
              <a:t>cầu</a:t>
            </a:r>
            <a:r>
              <a:rPr lang="en-US" dirty="0"/>
              <a:t>, </a:t>
            </a:r>
            <a:r>
              <a:rPr lang="en-US" dirty="0" err="1"/>
              <a:t>béo</a:t>
            </a:r>
            <a:r>
              <a:rPr lang="en-US" dirty="0"/>
              <a:t> </a:t>
            </a:r>
            <a:r>
              <a:rPr lang="en-US" dirty="0" err="1"/>
              <a:t>phì</a:t>
            </a:r>
            <a:r>
              <a:rPr lang="en-US" dirty="0"/>
              <a:t>, </a:t>
            </a:r>
            <a:r>
              <a:rPr lang="en-US" dirty="0" err="1"/>
              <a:t>tiền</a:t>
            </a:r>
            <a:r>
              <a:rPr lang="en-US" dirty="0"/>
              <a:t> </a:t>
            </a:r>
            <a:r>
              <a:rPr lang="en-US" dirty="0" err="1"/>
              <a:t>sử</a:t>
            </a:r>
            <a:r>
              <a:rPr lang="en-US" dirty="0"/>
              <a:t> </a:t>
            </a:r>
            <a:r>
              <a:rPr lang="en-US" dirty="0" err="1"/>
              <a:t>gia</a:t>
            </a:r>
            <a:r>
              <a:rPr lang="en-US" dirty="0"/>
              <a:t> </a:t>
            </a:r>
            <a:r>
              <a:rPr lang="en-US" dirty="0" err="1"/>
              <a:t>đình</a:t>
            </a:r>
            <a:r>
              <a:rPr lang="en-US" dirty="0"/>
              <a:t>…</a:t>
            </a:r>
          </a:p>
          <a:p>
            <a:endParaRPr lang="en-US" dirty="0"/>
          </a:p>
        </p:txBody>
      </p:sp>
    </p:spTree>
    <p:extLst>
      <p:ext uri="{BB962C8B-B14F-4D97-AF65-F5344CB8AC3E}">
        <p14:creationId xmlns:p14="http://schemas.microsoft.com/office/powerpoint/2010/main" val="165338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Triệu chứng</a:t>
            </a:r>
            <a:endParaRPr lang="en-US" dirty="0"/>
          </a:p>
          <a:p>
            <a:pPr>
              <a:lnSpc>
                <a:spcPct val="150000"/>
              </a:lnSpc>
            </a:pPr>
            <a:r>
              <a:rPr lang="nb-NO" b="1" dirty="0"/>
              <a:t>Triệu chứng lâm sàng</a:t>
            </a:r>
            <a:endParaRPr lang="en-US" dirty="0"/>
          </a:p>
          <a:p>
            <a:pPr>
              <a:lnSpc>
                <a:spcPct val="150000"/>
              </a:lnSpc>
            </a:pPr>
            <a:r>
              <a:rPr lang="nb-NO" i="1" dirty="0"/>
              <a:t>Nhồi máu não</a:t>
            </a:r>
            <a:endParaRPr lang="en-US" dirty="0"/>
          </a:p>
          <a:p>
            <a:pPr>
              <a:lnSpc>
                <a:spcPct val="150000"/>
              </a:lnSpc>
            </a:pPr>
            <a:r>
              <a:rPr lang="nb-NO" dirty="0"/>
              <a:t>- Các triệu chứng, dấu hiệu thần kinh khu trú xuất hiện đột ngột. Các triệu chứng có thể tăng dần đến ngày thứ 3-4 sau đó giảm dần.</a:t>
            </a:r>
            <a:endParaRPr lang="en-US" dirty="0"/>
          </a:p>
        </p:txBody>
      </p:sp>
    </p:spTree>
    <p:extLst>
      <p:ext uri="{BB962C8B-B14F-4D97-AF65-F5344CB8AC3E}">
        <p14:creationId xmlns:p14="http://schemas.microsoft.com/office/powerpoint/2010/main" val="154257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lnSpcReduction="10000"/>
          </a:bodyPr>
          <a:lstStyle/>
          <a:p>
            <a:pPr>
              <a:lnSpc>
                <a:spcPct val="150000"/>
              </a:lnSpc>
            </a:pPr>
            <a:r>
              <a:rPr lang="nb-NO" b="1" dirty="0"/>
              <a:t>- Triệu chứng thần kinh khu trú: </a:t>
            </a:r>
            <a:r>
              <a:rPr lang="nb-NO" dirty="0"/>
              <a:t>biểu hiện thiếu sót chức năng vùng não bị tổn thương </a:t>
            </a:r>
          </a:p>
          <a:p>
            <a:pPr>
              <a:lnSpc>
                <a:spcPct val="150000"/>
              </a:lnSpc>
            </a:pPr>
            <a:r>
              <a:rPr lang="nb-NO" dirty="0"/>
              <a:t>+ Liệt nửa người, có thể kèm RL cảm giác</a:t>
            </a:r>
            <a:endParaRPr lang="en-US" dirty="0"/>
          </a:p>
          <a:p>
            <a:pPr>
              <a:lnSpc>
                <a:spcPct val="150000"/>
              </a:lnSpc>
            </a:pPr>
            <a:r>
              <a:rPr lang="nb-NO" dirty="0"/>
              <a:t>+ RL ngôn ngữ, thất ngôn,.</a:t>
            </a:r>
            <a:endParaRPr lang="en-US" dirty="0"/>
          </a:p>
          <a:p>
            <a:pPr>
              <a:lnSpc>
                <a:spcPct val="150000"/>
              </a:lnSpc>
            </a:pPr>
            <a:r>
              <a:rPr lang="nb-NO" dirty="0"/>
              <a:t>+ Bán manh (đồng bên hay bán manh góc), </a:t>
            </a:r>
            <a:endParaRPr lang="en-US" dirty="0"/>
          </a:p>
          <a:p>
            <a:pPr>
              <a:lnSpc>
                <a:spcPct val="150000"/>
              </a:lnSpc>
            </a:pPr>
            <a:r>
              <a:rPr lang="nb-NO" dirty="0"/>
              <a:t>+ Liệt các dây thần kinh sọ não, hội chứng giao bên...</a:t>
            </a:r>
            <a:endParaRPr lang="en-US" dirty="0"/>
          </a:p>
          <a:p>
            <a:pPr>
              <a:lnSpc>
                <a:spcPct val="150000"/>
              </a:lnSpc>
            </a:pPr>
            <a:r>
              <a:rPr lang="nb-NO" dirty="0"/>
              <a:t>- RL ý thức: thường không có hoặc nhẹ, RL ý thức nặng nếu diện tổn thương rộng</a:t>
            </a:r>
          </a:p>
          <a:p>
            <a:pPr>
              <a:lnSpc>
                <a:spcPct val="150000"/>
              </a:lnSpc>
            </a:pPr>
            <a:r>
              <a:rPr lang="nb-NO" dirty="0"/>
              <a:t>- Cơn động kinh: cục bộ hoặc toàn thể (chiếm 5% các trường hợp).</a:t>
            </a:r>
            <a:endParaRPr lang="en-US" dirty="0"/>
          </a:p>
        </p:txBody>
      </p:sp>
    </p:spTree>
    <p:extLst>
      <p:ext uri="{BB962C8B-B14F-4D97-AF65-F5344CB8AC3E}">
        <p14:creationId xmlns:p14="http://schemas.microsoft.com/office/powerpoint/2010/main" val="178436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A4AE9459-17BE-4F8C-A735-7436383AE979}" type="slidenum">
              <a:rPr lang="en-US" altLang="en-US" sz="1400">
                <a:latin typeface="Times New Roman" panose="02020603050405020304" pitchFamily="18" charset="0"/>
              </a:rPr>
              <a:pPr/>
              <a:t>14</a:t>
            </a:fld>
            <a:endParaRPr lang="en-US" altLang="en-US" sz="1400">
              <a:latin typeface="Times New Roman" panose="02020603050405020304" pitchFamily="18" charset="0"/>
            </a:endParaRPr>
          </a:p>
        </p:txBody>
      </p:sp>
      <p:sp>
        <p:nvSpPr>
          <p:cNvPr id="3076" name="Oval 2"/>
          <p:cNvSpPr>
            <a:spLocks noChangeArrowheads="1"/>
          </p:cNvSpPr>
          <p:nvPr/>
        </p:nvSpPr>
        <p:spPr bwMode="auto">
          <a:xfrm>
            <a:off x="1752600" y="152400"/>
            <a:ext cx="6019800" cy="990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graphicFrame>
        <p:nvGraphicFramePr>
          <p:cNvPr id="3074" name="Object 3"/>
          <p:cNvGraphicFramePr>
            <a:graphicFrameLocks noGrp="1" noChangeAspect="1"/>
          </p:cNvGraphicFramePr>
          <p:nvPr>
            <p:ph sz="half" idx="1"/>
            <p:extLst>
              <p:ext uri="{D42A27DB-BD31-4B8C-83A1-F6EECF244321}">
                <p14:modId xmlns:p14="http://schemas.microsoft.com/office/powerpoint/2010/main" val="1071980141"/>
              </p:ext>
            </p:extLst>
          </p:nvPr>
        </p:nvGraphicFramePr>
        <p:xfrm>
          <a:off x="612821" y="341761"/>
          <a:ext cx="9651641" cy="5618731"/>
        </p:xfrm>
        <a:graphic>
          <a:graphicData uri="http://schemas.openxmlformats.org/presentationml/2006/ole">
            <mc:AlternateContent xmlns:mc="http://schemas.openxmlformats.org/markup-compatibility/2006">
              <mc:Choice xmlns:v="urn:schemas-microsoft-com:vml" Requires="v">
                <p:oleObj name="Chart" r:id="rId2" imgW="8343925" imgH="4857723" progId="MSGraph.Chart.8">
                  <p:embed followColorScheme="full"/>
                </p:oleObj>
              </mc:Choice>
              <mc:Fallback>
                <p:oleObj name="Chart" r:id="rId2" imgW="8343925" imgH="4857723" progId="MSGraph.Chart.8">
                  <p:embed followColorScheme="full"/>
                  <p:pic>
                    <p:nvPicPr>
                      <p:cNvPr id="0" name=""/>
                      <p:cNvPicPr>
                        <a:picLocks noChangeAspect="1" noChangeArrowheads="1"/>
                      </p:cNvPicPr>
                      <p:nvPr/>
                    </p:nvPicPr>
                    <p:blipFill>
                      <a:blip r:embed="rId3"/>
                      <a:srcRect/>
                      <a:stretch>
                        <a:fillRect/>
                      </a:stretch>
                    </p:blipFill>
                    <p:spPr bwMode="auto">
                      <a:xfrm>
                        <a:off x="612821" y="341761"/>
                        <a:ext cx="9651641" cy="5618731"/>
                      </a:xfrm>
                      <a:prstGeom prst="rect">
                        <a:avLst/>
                      </a:prstGeom>
                      <a:noFill/>
                      <a:ln>
                        <a:noFill/>
                      </a:ln>
                      <a:effectLst/>
                    </p:spPr>
                  </p:pic>
                </p:oleObj>
              </mc:Fallback>
            </mc:AlternateContent>
          </a:graphicData>
        </a:graphic>
      </p:graphicFrame>
      <p:sp>
        <p:nvSpPr>
          <p:cNvPr id="29701" name="Text Box 5"/>
          <p:cNvSpPr txBox="1">
            <a:spLocks noChangeArrowheads="1"/>
          </p:cNvSpPr>
          <p:nvPr/>
        </p:nvSpPr>
        <p:spPr bwMode="auto">
          <a:xfrm>
            <a:off x="2819400" y="5898865"/>
            <a:ext cx="5791200" cy="519112"/>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n-US" sz="2800" b="1" dirty="0" err="1">
                <a:effectLst>
                  <a:outerShdw blurRad="38100" dist="38100" dir="2700000" algn="tl">
                    <a:srgbClr val="C0C0C0"/>
                  </a:outerShdw>
                </a:effectLst>
                <a:latin typeface=".VnArial" pitchFamily="34" charset="0"/>
              </a:rPr>
              <a:t>TriÖu</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chøng</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l©m</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sµng</a:t>
            </a:r>
            <a:r>
              <a:rPr lang="en-US" sz="2800" b="1" dirty="0">
                <a:effectLst>
                  <a:outerShdw blurRad="38100" dist="38100" dir="2700000" algn="tl">
                    <a:srgbClr val="C0C0C0"/>
                  </a:outerShdw>
                </a:effectLst>
                <a:latin typeface=".VnArial" pitchFamily="34" charset="0"/>
              </a:rPr>
              <a:t> </a:t>
            </a:r>
            <a:r>
              <a:rPr lang="en-US" sz="2800" b="1" dirty="0" err="1">
                <a:effectLst>
                  <a:outerShdw blurRad="38100" dist="38100" dir="2700000" algn="tl">
                    <a:srgbClr val="C0C0C0"/>
                  </a:outerShdw>
                </a:effectLst>
                <a:latin typeface=".VnArial" pitchFamily="34" charset="0"/>
              </a:rPr>
              <a:t>cña</a:t>
            </a:r>
            <a:r>
              <a:rPr lang="en-US" sz="2800" b="1" dirty="0">
                <a:effectLst>
                  <a:outerShdw blurRad="38100" dist="38100" dir="2700000" algn="tl">
                    <a:srgbClr val="C0C0C0"/>
                  </a:outerShdw>
                </a:effectLst>
                <a:latin typeface=".VnArial" pitchFamily="34" charset="0"/>
              </a:rPr>
              <a:t> TBMN</a:t>
            </a:r>
          </a:p>
        </p:txBody>
      </p:sp>
    </p:spTree>
    <p:extLst>
      <p:ext uri="{BB962C8B-B14F-4D97-AF65-F5344CB8AC3E}">
        <p14:creationId xmlns:p14="http://schemas.microsoft.com/office/powerpoint/2010/main" val="2898187165"/>
      </p:ext>
    </p:extLst>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7585E55A-8459-4FB0-BFF2-83419B789716}" type="slidenum">
              <a:rPr lang="en-US" altLang="en-US" sz="1400">
                <a:latin typeface="Times New Roman" panose="02020603050405020304" pitchFamily="18" charset="0"/>
              </a:rPr>
              <a:pPr/>
              <a:t>15</a:t>
            </a:fld>
            <a:endParaRPr lang="en-US" altLang="en-US" sz="1400">
              <a:latin typeface="Times New Roman" panose="02020603050405020304" pitchFamily="18" charset="0"/>
            </a:endParaRPr>
          </a:p>
        </p:txBody>
      </p:sp>
      <p:grpSp>
        <p:nvGrpSpPr>
          <p:cNvPr id="15363" name="Group 2"/>
          <p:cNvGrpSpPr>
            <a:grpSpLocks/>
          </p:cNvGrpSpPr>
          <p:nvPr/>
        </p:nvGrpSpPr>
        <p:grpSpPr bwMode="auto">
          <a:xfrm>
            <a:off x="2971800" y="381000"/>
            <a:ext cx="7010400" cy="6096000"/>
            <a:chOff x="912" y="240"/>
            <a:chExt cx="4416" cy="3840"/>
          </a:xfrm>
        </p:grpSpPr>
        <p:pic>
          <p:nvPicPr>
            <p:cNvPr id="15364" name="Picture 3" descr="liet 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774"/>
              <a:ext cx="2736" cy="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912" y="240"/>
              <a:ext cx="4416" cy="288"/>
            </a:xfrm>
            <a:prstGeom prst="rect">
              <a:avLst/>
            </a:prstGeom>
            <a:solidFill>
              <a:srgbClr val="CCFFFF"/>
            </a:solidFill>
            <a:ln w="9525" algn="ctr">
              <a:solidFill>
                <a:schemeClr val="tx1"/>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solidFill>
                    <a:srgbClr val="3333FF"/>
                  </a:solidFill>
                  <a:latin typeface=".VnTimeH" panose="020B7200000000000000" pitchFamily="34" charset="0"/>
                </a:rPr>
                <a:t>TriÖu chøng liÖt nöa mÆt</a:t>
              </a:r>
            </a:p>
          </p:txBody>
        </p:sp>
      </p:grpSp>
    </p:spTree>
    <p:extLst>
      <p:ext uri="{BB962C8B-B14F-4D97-AF65-F5344CB8AC3E}">
        <p14:creationId xmlns:p14="http://schemas.microsoft.com/office/powerpoint/2010/main" val="85286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F485043C-4447-44C2-97AA-06EED9F52183}" type="slidenum">
              <a:rPr lang="en-US" altLang="en-US" sz="1400">
                <a:latin typeface="Times New Roman" panose="02020603050405020304" pitchFamily="18" charset="0"/>
              </a:rPr>
              <a:pPr/>
              <a:t>16</a:t>
            </a:fld>
            <a:endParaRPr lang="en-US" altLang="en-US" sz="1400">
              <a:latin typeface="Times New Roman" panose="02020603050405020304" pitchFamily="18" charset="0"/>
            </a:endParaRPr>
          </a:p>
        </p:txBody>
      </p:sp>
      <p:grpSp>
        <p:nvGrpSpPr>
          <p:cNvPr id="16387" name="Group 2"/>
          <p:cNvGrpSpPr>
            <a:grpSpLocks/>
          </p:cNvGrpSpPr>
          <p:nvPr/>
        </p:nvGrpSpPr>
        <p:grpSpPr bwMode="auto">
          <a:xfrm>
            <a:off x="3124200" y="381000"/>
            <a:ext cx="6324600" cy="5410200"/>
            <a:chOff x="1008" y="240"/>
            <a:chExt cx="3984" cy="3408"/>
          </a:xfrm>
        </p:grpSpPr>
        <p:pic>
          <p:nvPicPr>
            <p:cNvPr id="16388" name="Picture 3" descr="babins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 y="1056"/>
              <a:ext cx="3024"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1008" y="240"/>
              <a:ext cx="3984" cy="480"/>
            </a:xfrm>
            <a:prstGeom prst="rect">
              <a:avLst/>
            </a:prstGeom>
            <a:solidFill>
              <a:srgbClr val="CCFFFF"/>
            </a:solidFill>
            <a:ln w="9525" algn="ctr">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latin typeface=".VnTimeH" panose="020B7200000000000000" pitchFamily="34" charset="0"/>
                </a:rPr>
                <a:t>DÊu hiÖu Babinski</a:t>
              </a:r>
            </a:p>
          </p:txBody>
        </p:sp>
      </p:grpSp>
    </p:spTree>
    <p:extLst>
      <p:ext uri="{BB962C8B-B14F-4D97-AF65-F5344CB8AC3E}">
        <p14:creationId xmlns:p14="http://schemas.microsoft.com/office/powerpoint/2010/main" val="260431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nb-NO" i="1" dirty="0">
                <a:solidFill>
                  <a:srgbClr val="FF0000"/>
                </a:solidFill>
              </a:rPr>
              <a:t>Xuất huyết não</a:t>
            </a:r>
            <a:endParaRPr lang="en-US" dirty="0">
              <a:solidFill>
                <a:srgbClr val="FF0000"/>
              </a:solidFill>
            </a:endParaRPr>
          </a:p>
          <a:p>
            <a:pPr>
              <a:lnSpc>
                <a:spcPct val="150000"/>
              </a:lnSpc>
            </a:pPr>
            <a:r>
              <a:rPr lang="nb-NO" dirty="0"/>
              <a:t>- Khởi phát: thường đột ngột, đau đầu dữ dội, nôn, rối loạn ý thức</a:t>
            </a:r>
            <a:endParaRPr lang="en-US" dirty="0"/>
          </a:p>
          <a:p>
            <a:pPr>
              <a:lnSpc>
                <a:spcPct val="150000"/>
              </a:lnSpc>
            </a:pPr>
            <a:r>
              <a:rPr lang="nb-NO" dirty="0"/>
              <a:t>- Các triệu chứng thần kinh khu trú xuất hiện nhanh, rầm rộ như liệt nửa người, liệt dây thần kinh sọ não...</a:t>
            </a:r>
            <a:endParaRPr lang="en-US" dirty="0"/>
          </a:p>
          <a:p>
            <a:pPr>
              <a:lnSpc>
                <a:spcPct val="150000"/>
              </a:lnSpc>
            </a:pPr>
            <a:r>
              <a:rPr lang="nb-NO" dirty="0"/>
              <a:t>- Cơn động kinh: cục bộ hoặc toàn thể (chiếm 10-20% các trường hợp).</a:t>
            </a:r>
            <a:endParaRPr lang="en-US" dirty="0"/>
          </a:p>
          <a:p>
            <a:pPr>
              <a:lnSpc>
                <a:spcPct val="150000"/>
              </a:lnSpc>
            </a:pPr>
            <a:r>
              <a:rPr lang="nb-NO" dirty="0"/>
              <a:t>- Hội chứng màng não có thể có nếu kèm xuất huyết màng não.</a:t>
            </a:r>
            <a:endParaRPr lang="en-US" dirty="0"/>
          </a:p>
          <a:p>
            <a:pPr>
              <a:lnSpc>
                <a:spcPct val="150000"/>
              </a:lnSpc>
            </a:pPr>
            <a:r>
              <a:rPr lang="nb-NO" dirty="0"/>
              <a:t>- Hội chứng tăng áp lực nội sọ nếu ổ xuất huyết lớn.</a:t>
            </a:r>
            <a:endParaRPr lang="en-US" dirty="0"/>
          </a:p>
        </p:txBody>
      </p:sp>
    </p:spTree>
    <p:extLst>
      <p:ext uri="{BB962C8B-B14F-4D97-AF65-F5344CB8AC3E}">
        <p14:creationId xmlns:p14="http://schemas.microsoft.com/office/powerpoint/2010/main" val="46260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1" y="463639"/>
            <a:ext cx="6130343" cy="6086811"/>
          </a:xfrm>
        </p:spPr>
        <p:txBody>
          <a:bodyPr>
            <a:normAutofit fontScale="85000" lnSpcReduction="20000"/>
          </a:bodyPr>
          <a:lstStyle/>
          <a:p>
            <a:pPr>
              <a:lnSpc>
                <a:spcPct val="150000"/>
              </a:lnSpc>
            </a:pPr>
            <a:r>
              <a:rPr lang="nb-NO" b="1" dirty="0"/>
              <a:t>Cận lâm sàng</a:t>
            </a:r>
            <a:endParaRPr lang="en-US" dirty="0"/>
          </a:p>
          <a:p>
            <a:pPr>
              <a:lnSpc>
                <a:spcPct val="150000"/>
              </a:lnSpc>
            </a:pPr>
            <a:r>
              <a:rPr lang="nb-NO" dirty="0">
                <a:solidFill>
                  <a:srgbClr val="FF0000"/>
                </a:solidFill>
              </a:rPr>
              <a:t>- Xét nghiệm máu</a:t>
            </a:r>
            <a:endParaRPr lang="en-US" dirty="0">
              <a:solidFill>
                <a:srgbClr val="FF0000"/>
              </a:solidFill>
            </a:endParaRPr>
          </a:p>
          <a:p>
            <a:pPr>
              <a:lnSpc>
                <a:spcPct val="150000"/>
              </a:lnSpc>
            </a:pPr>
            <a:r>
              <a:rPr lang="nb-NO" dirty="0"/>
              <a:t>+ Định lượng glucose, ure, creatinin và điện giải đồ</a:t>
            </a:r>
            <a:endParaRPr lang="en-US" dirty="0"/>
          </a:p>
          <a:p>
            <a:pPr>
              <a:lnSpc>
                <a:spcPct val="150000"/>
              </a:lnSpc>
            </a:pPr>
            <a:r>
              <a:rPr lang="nb-NO" dirty="0"/>
              <a:t>+ Công thức máu</a:t>
            </a:r>
            <a:endParaRPr lang="en-US" dirty="0"/>
          </a:p>
          <a:p>
            <a:pPr>
              <a:lnSpc>
                <a:spcPct val="150000"/>
              </a:lnSpc>
            </a:pPr>
            <a:r>
              <a:rPr lang="nb-NO" dirty="0"/>
              <a:t>+ Đông máu cơ bản</a:t>
            </a:r>
            <a:endParaRPr lang="en-US" dirty="0"/>
          </a:p>
          <a:p>
            <a:pPr>
              <a:lnSpc>
                <a:spcPct val="150000"/>
              </a:lnSpc>
            </a:pPr>
            <a:r>
              <a:rPr lang="nb-NO" dirty="0"/>
              <a:t>+ Men tim</a:t>
            </a:r>
            <a:endParaRPr lang="en-US" dirty="0"/>
          </a:p>
          <a:p>
            <a:pPr>
              <a:lnSpc>
                <a:spcPct val="150000"/>
              </a:lnSpc>
            </a:pPr>
            <a:r>
              <a:rPr lang="nb-NO" dirty="0"/>
              <a:t>-  ECG, men tim nếu nghi ngờ có NMCT, RL nhịp tim...</a:t>
            </a:r>
            <a:endParaRPr lang="en-US" dirty="0"/>
          </a:p>
          <a:p>
            <a:pPr>
              <a:lnSpc>
                <a:spcPct val="150000"/>
              </a:lnSpc>
            </a:pPr>
            <a:r>
              <a:rPr lang="nb-NO" dirty="0"/>
              <a:t>- Chụp CT sọ não, chụp MRI sọ não</a:t>
            </a:r>
            <a:endParaRPr lang="en-US" dirty="0"/>
          </a:p>
          <a:p>
            <a:pPr>
              <a:lnSpc>
                <a:spcPct val="150000"/>
              </a:lnSpc>
            </a:pPr>
            <a:endParaRPr lang="en-US" dirty="0"/>
          </a:p>
        </p:txBody>
      </p:sp>
      <p:pic>
        <p:nvPicPr>
          <p:cNvPr id="4098" name="Picture 2" descr="Image result for xet nghiem m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136" y="1339440"/>
            <a:ext cx="3257326" cy="216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37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nb-NO" b="1" dirty="0"/>
              <a:t>Điều trị và dự phòng </a:t>
            </a:r>
            <a:r>
              <a:rPr lang="en-US" b="1" dirty="0"/>
              <a:t>TBMN</a:t>
            </a:r>
            <a:endParaRPr lang="en-US" dirty="0"/>
          </a:p>
          <a:p>
            <a:pPr>
              <a:lnSpc>
                <a:spcPct val="150000"/>
              </a:lnSpc>
            </a:pPr>
            <a:r>
              <a:rPr lang="nb-NO" b="1" dirty="0"/>
              <a:t>Nguyên tắc</a:t>
            </a:r>
            <a:endParaRPr lang="en-US" dirty="0"/>
          </a:p>
          <a:p>
            <a:pPr>
              <a:lnSpc>
                <a:spcPct val="150000"/>
              </a:lnSpc>
            </a:pPr>
            <a:r>
              <a:rPr lang="nb-NO" dirty="0"/>
              <a:t>- Điều trị triệu chứng: đảm bảo chức năng sống</a:t>
            </a:r>
            <a:endParaRPr lang="en-US" dirty="0"/>
          </a:p>
          <a:p>
            <a:pPr>
              <a:lnSpc>
                <a:spcPct val="150000"/>
              </a:lnSpc>
            </a:pPr>
            <a:r>
              <a:rPr lang="nb-NO" dirty="0"/>
              <a:t>- Thuốc: chống đông, tái tưới máu, ức chế ngưng tập tiểu cầu và bảo vệ tế bào thần kinh.</a:t>
            </a:r>
            <a:endParaRPr lang="en-US" dirty="0"/>
          </a:p>
          <a:p>
            <a:pPr>
              <a:lnSpc>
                <a:spcPct val="150000"/>
              </a:lnSpc>
            </a:pPr>
            <a:r>
              <a:rPr lang="nb-NO" dirty="0"/>
              <a:t>- Phục hồi chức năng và phòng bệnh.</a:t>
            </a:r>
            <a:endParaRPr lang="en-US" dirty="0"/>
          </a:p>
          <a:p>
            <a:pPr>
              <a:lnSpc>
                <a:spcPct val="150000"/>
              </a:lnSpc>
            </a:pPr>
            <a:endParaRPr lang="en-US" dirty="0"/>
          </a:p>
        </p:txBody>
      </p:sp>
    </p:spTree>
    <p:extLst>
      <p:ext uri="{BB962C8B-B14F-4D97-AF65-F5344CB8AC3E}">
        <p14:creationId xmlns:p14="http://schemas.microsoft.com/office/powerpoint/2010/main" val="288152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Autofit/>
          </a:bodyPr>
          <a:lstStyle/>
          <a:p>
            <a:pPr algn="ctr">
              <a:lnSpc>
                <a:spcPct val="150000"/>
              </a:lnSpc>
              <a:spcBef>
                <a:spcPts val="0"/>
              </a:spcBef>
            </a:pPr>
            <a:r>
              <a:rPr lang="vi-VN" b="1" dirty="0">
                <a:latin typeface="+mj-lt"/>
              </a:rPr>
              <a:t>Mục tiêu</a:t>
            </a:r>
            <a:endParaRPr lang="en-US" b="1" dirty="0">
              <a:latin typeface="+mj-lt"/>
            </a:endParaRPr>
          </a:p>
          <a:p>
            <a:pPr algn="just">
              <a:lnSpc>
                <a:spcPct val="150000"/>
              </a:lnSpc>
            </a:pPr>
            <a:r>
              <a:rPr lang="pt-BR" sz="1800" b="1" kern="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Kiến thức </a:t>
            </a:r>
            <a:endParaRPr lang="en-US" sz="1800" kern="1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r>
              <a:rPr lang="pt-BR" sz="1800" kern="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Trình bày được định nghĩa, phân loại, nguyên nhân và các yếu tố nguy cơ gây bệnh tai biến mạch máu não</a:t>
            </a:r>
            <a:endParaRPr lang="en-US" sz="1800" kern="1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r>
              <a:rPr lang="pt-BR" sz="1800" kern="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 Trình bày được triệu chứng lâm sàng và cận lâm sàng và nguyên tắc điều trị bệnh tai biến mạch máu não.</a:t>
            </a:r>
            <a:endParaRPr lang="en-US" sz="1800" kern="1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r>
              <a:rPr lang="pt-BR" sz="1800" b="1" kern="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Kỹ năng</a:t>
            </a:r>
            <a:endParaRPr lang="en-US" sz="1800" kern="1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r>
              <a:rPr lang="pl-PL" sz="1800" kern="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 Vận dụng được các kiến thức đã học để hướng dẫn người bệnh tai biến mạch máu não tuân thủ theo nguyên tắc điều trị.</a:t>
            </a:r>
            <a:endParaRPr lang="en-US" sz="1800" kern="1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r>
              <a:rPr lang="pt-BR" sz="1800" b="1" kern="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Năng lực tự chủ và trách nhiệm</a:t>
            </a:r>
            <a:endParaRPr lang="en-US" sz="1800" kern="1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50000"/>
              </a:lnSpc>
            </a:pPr>
            <a:r>
              <a:rPr lang="pt-BR" sz="1800" kern="14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 Thận trọng, tỉ mỉ, chính xác trong công việc.</a:t>
            </a:r>
            <a:endParaRPr lang="en-US" sz="1800" kern="1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90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Điều trị nhồi máu não</a:t>
            </a:r>
            <a:endParaRPr lang="en-US" dirty="0"/>
          </a:p>
          <a:p>
            <a:pPr>
              <a:lnSpc>
                <a:spcPct val="150000"/>
              </a:lnSpc>
            </a:pPr>
            <a:r>
              <a:rPr lang="nb-NO" i="1" dirty="0"/>
              <a:t>Điều trị triệu chứng chung</a:t>
            </a:r>
            <a:endParaRPr lang="en-US" dirty="0"/>
          </a:p>
          <a:p>
            <a:pPr>
              <a:lnSpc>
                <a:spcPct val="150000"/>
              </a:lnSpc>
            </a:pPr>
            <a:r>
              <a:rPr lang="nb-NO" dirty="0"/>
              <a:t>- Đảm bảo sự thông suốt của đường hô hấp trên và đủ oxy</a:t>
            </a:r>
            <a:endParaRPr lang="en-US" dirty="0"/>
          </a:p>
          <a:p>
            <a:pPr>
              <a:lnSpc>
                <a:spcPct val="150000"/>
              </a:lnSpc>
            </a:pPr>
            <a:r>
              <a:rPr lang="nb-NO" dirty="0"/>
              <a:t>- Đảm bảo tốt chức năng tim mạch</a:t>
            </a:r>
          </a:p>
          <a:p>
            <a:pPr>
              <a:lnSpc>
                <a:spcPct val="150000"/>
              </a:lnSpc>
            </a:pPr>
            <a:r>
              <a:rPr lang="nb-NO" dirty="0"/>
              <a:t>- Kiểm soát đường máu</a:t>
            </a:r>
          </a:p>
          <a:p>
            <a:pPr>
              <a:lnSpc>
                <a:spcPct val="150000"/>
              </a:lnSpc>
            </a:pPr>
            <a:r>
              <a:rPr lang="nb-NO" dirty="0"/>
              <a:t>- Kiểm soát thân nhiệt</a:t>
            </a:r>
            <a:endParaRPr lang="en-US" dirty="0"/>
          </a:p>
          <a:p>
            <a:pPr>
              <a:lnSpc>
                <a:spcPct val="150000"/>
              </a:lnSpc>
            </a:pPr>
            <a:r>
              <a:rPr lang="nb-NO" dirty="0"/>
              <a:t>- Đảm bảo cân bằng nước, điện giải và thăng bằng toan kiềm</a:t>
            </a:r>
            <a:endParaRPr lang="en-US" dirty="0"/>
          </a:p>
        </p:txBody>
      </p:sp>
    </p:spTree>
    <p:extLst>
      <p:ext uri="{BB962C8B-B14F-4D97-AF65-F5344CB8AC3E}">
        <p14:creationId xmlns:p14="http://schemas.microsoft.com/office/powerpoint/2010/main" val="133233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425003"/>
            <a:ext cx="7018986" cy="6125447"/>
          </a:xfrm>
        </p:spPr>
        <p:txBody>
          <a:bodyPr>
            <a:normAutofit/>
          </a:bodyPr>
          <a:lstStyle/>
          <a:p>
            <a:pPr>
              <a:lnSpc>
                <a:spcPct val="150000"/>
              </a:lnSpc>
            </a:pPr>
            <a:r>
              <a:rPr lang="nb-NO" b="1" dirty="0"/>
              <a:t>- Chống phù não: </a:t>
            </a:r>
          </a:p>
          <a:p>
            <a:pPr>
              <a:lnSpc>
                <a:spcPct val="150000"/>
              </a:lnSpc>
            </a:pPr>
            <a:r>
              <a:rPr lang="nb-NO" dirty="0"/>
              <a:t>+ Tư thế đầu cao 30</a:t>
            </a:r>
            <a:r>
              <a:rPr lang="nb-NO" baseline="30000" dirty="0"/>
              <a:t>0</a:t>
            </a:r>
            <a:r>
              <a:rPr lang="nb-NO" dirty="0"/>
              <a:t>, khai thông đường hô hấp, tăng thông khí</a:t>
            </a:r>
            <a:endParaRPr lang="en-US" dirty="0"/>
          </a:p>
          <a:p>
            <a:pPr>
              <a:lnSpc>
                <a:spcPct val="150000"/>
              </a:lnSpc>
            </a:pPr>
            <a:r>
              <a:rPr lang="nb-NO" dirty="0"/>
              <a:t>+ Manitol 20% truyền 100-200ml nhanh trong 30 phút – 1 giờ.</a:t>
            </a:r>
            <a:endParaRPr lang="en-US" dirty="0"/>
          </a:p>
          <a:p>
            <a:pPr>
              <a:lnSpc>
                <a:spcPct val="150000"/>
              </a:lnSpc>
            </a:pPr>
            <a:r>
              <a:rPr lang="nb-NO" dirty="0"/>
              <a:t>+ Glycerol truyền tĩnh mạch hoặc uống</a:t>
            </a:r>
            <a:endParaRPr lang="en-US" dirty="0"/>
          </a:p>
          <a:p>
            <a:pPr>
              <a:lnSpc>
                <a:spcPct val="150000"/>
              </a:lnSpc>
            </a:pPr>
            <a:r>
              <a:rPr lang="nb-NO" dirty="0"/>
              <a:t>+ Điều trị các cơn động kinh, co giật: diazzepam, phenobarbital.</a:t>
            </a:r>
            <a:endParaRPr lang="en-US" dirty="0"/>
          </a:p>
        </p:txBody>
      </p:sp>
      <p:pic>
        <p:nvPicPr>
          <p:cNvPr id="2" name="Picture 1"/>
          <p:cNvPicPr>
            <a:picLocks noChangeAspect="1"/>
          </p:cNvPicPr>
          <p:nvPr/>
        </p:nvPicPr>
        <p:blipFill>
          <a:blip r:embed="rId2"/>
          <a:stretch>
            <a:fillRect/>
          </a:stretch>
        </p:blipFill>
        <p:spPr>
          <a:xfrm>
            <a:off x="8328472" y="1152892"/>
            <a:ext cx="3120846" cy="4161128"/>
          </a:xfrm>
          <a:prstGeom prst="rect">
            <a:avLst/>
          </a:prstGeom>
        </p:spPr>
      </p:pic>
    </p:spTree>
    <p:extLst>
      <p:ext uri="{BB962C8B-B14F-4D97-AF65-F5344CB8AC3E}">
        <p14:creationId xmlns:p14="http://schemas.microsoft.com/office/powerpoint/2010/main" val="349893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231819"/>
            <a:ext cx="6362163" cy="6318631"/>
          </a:xfrm>
        </p:spPr>
        <p:txBody>
          <a:bodyPr>
            <a:normAutofit/>
          </a:bodyPr>
          <a:lstStyle/>
          <a:p>
            <a:pPr>
              <a:lnSpc>
                <a:spcPct val="150000"/>
              </a:lnSpc>
            </a:pPr>
            <a:r>
              <a:rPr lang="nb-NO" dirty="0"/>
              <a:t>- Đảm bảo dinh dưỡng cho BN: sonde dạ dày nếu có RL ý thức hoặc nuốt. Nuôi dưỡng bằng đường TM nếu cần.</a:t>
            </a:r>
            <a:endParaRPr lang="en-US" dirty="0"/>
          </a:p>
          <a:p>
            <a:pPr>
              <a:lnSpc>
                <a:spcPct val="150000"/>
              </a:lnSpc>
            </a:pPr>
            <a:r>
              <a:rPr lang="nb-NO" dirty="0"/>
              <a:t>- Dự phòng loét do tì đè</a:t>
            </a:r>
            <a:endParaRPr lang="en-US" dirty="0"/>
          </a:p>
          <a:p>
            <a:pPr>
              <a:lnSpc>
                <a:spcPct val="150000"/>
              </a:lnSpc>
            </a:pPr>
            <a:r>
              <a:rPr lang="nb-NO" dirty="0"/>
              <a:t>- Dự phòng và điều trị bội nhiễm: tiết niệu, hô hấp...</a:t>
            </a:r>
            <a:endParaRPr lang="en-US" dirty="0"/>
          </a:p>
        </p:txBody>
      </p:sp>
      <p:pic>
        <p:nvPicPr>
          <p:cNvPr id="4" name="Picture 3"/>
          <p:cNvPicPr>
            <a:picLocks noChangeAspect="1"/>
          </p:cNvPicPr>
          <p:nvPr/>
        </p:nvPicPr>
        <p:blipFill>
          <a:blip r:embed="rId2"/>
          <a:stretch>
            <a:fillRect/>
          </a:stretch>
        </p:blipFill>
        <p:spPr>
          <a:xfrm>
            <a:off x="7195888" y="3391134"/>
            <a:ext cx="4808409" cy="3159316"/>
          </a:xfrm>
          <a:prstGeom prst="rect">
            <a:avLst/>
          </a:prstGeom>
        </p:spPr>
      </p:pic>
      <p:pic>
        <p:nvPicPr>
          <p:cNvPr id="5124" name="Picture 4" descr="Image result for loet ty 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614" y="728304"/>
            <a:ext cx="385762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9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231819"/>
            <a:ext cx="6362163" cy="6318631"/>
          </a:xfrm>
        </p:spPr>
        <p:txBody>
          <a:bodyPr>
            <a:normAutofit/>
          </a:bodyPr>
          <a:lstStyle/>
          <a:p>
            <a:pPr>
              <a:lnSpc>
                <a:spcPct val="150000"/>
              </a:lnSpc>
            </a:pPr>
            <a:r>
              <a:rPr lang="nb-NO" dirty="0"/>
              <a:t>- Phục hồi chức năng: sớm, ngay khi tình trạng toàn thân ổn định để tránh cứng khớp, loét. PHCN vận động và ngôn ngữ.</a:t>
            </a:r>
            <a:endParaRPr lang="en-US" dirty="0"/>
          </a:p>
          <a:p>
            <a:pPr>
              <a:lnSpc>
                <a:spcPct val="150000"/>
              </a:lnSpc>
            </a:pPr>
            <a:r>
              <a:rPr lang="nb-NO" dirty="0"/>
              <a:t>- Phát hiện và điều trị trầm cảm</a:t>
            </a:r>
            <a:endParaRPr lang="en-US" dirty="0"/>
          </a:p>
        </p:txBody>
      </p:sp>
      <p:pic>
        <p:nvPicPr>
          <p:cNvPr id="4" name="Picture 3"/>
          <p:cNvPicPr>
            <a:picLocks noChangeAspect="1"/>
          </p:cNvPicPr>
          <p:nvPr/>
        </p:nvPicPr>
        <p:blipFill>
          <a:blip r:embed="rId2"/>
          <a:stretch>
            <a:fillRect/>
          </a:stretch>
        </p:blipFill>
        <p:spPr>
          <a:xfrm>
            <a:off x="7195888" y="3391134"/>
            <a:ext cx="4808409" cy="3159316"/>
          </a:xfrm>
          <a:prstGeom prst="rect">
            <a:avLst/>
          </a:prstGeom>
        </p:spPr>
      </p:pic>
      <p:pic>
        <p:nvPicPr>
          <p:cNvPr id="5124" name="Picture 4" descr="Image result for loet ty 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614" y="728304"/>
            <a:ext cx="385762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20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i="1" dirty="0"/>
              <a:t>Các thuốc bảo vệ tế bào thần kinh</a:t>
            </a:r>
            <a:endParaRPr lang="en-US" dirty="0"/>
          </a:p>
          <a:p>
            <a:pPr>
              <a:lnSpc>
                <a:spcPct val="150000"/>
              </a:lnSpc>
            </a:pPr>
            <a:r>
              <a:rPr lang="nb-NO" i="1" dirty="0"/>
              <a:t>Điều trị thuốc ức chế tiểu cầu trong gđ nhồi máu não cấp</a:t>
            </a:r>
            <a:endParaRPr lang="en-US" dirty="0"/>
          </a:p>
          <a:p>
            <a:pPr>
              <a:lnSpc>
                <a:spcPct val="150000"/>
              </a:lnSpc>
            </a:pPr>
            <a:r>
              <a:rPr lang="nb-NO" dirty="0"/>
              <a:t>- Dùng Aspirin sớm trong 48h đầu. Những trường hợp vừa truyền </a:t>
            </a:r>
          </a:p>
          <a:p>
            <a:pPr>
              <a:lnSpc>
                <a:spcPct val="150000"/>
              </a:lnSpc>
            </a:pPr>
            <a:r>
              <a:rPr lang="nb-NO" dirty="0"/>
              <a:t>rt-PA cần trì hoãn aspirin tối thiểu 24h. </a:t>
            </a:r>
            <a:endParaRPr lang="en-US" dirty="0"/>
          </a:p>
          <a:p>
            <a:pPr>
              <a:lnSpc>
                <a:spcPct val="150000"/>
              </a:lnSpc>
            </a:pPr>
            <a:r>
              <a:rPr lang="nb-NO" dirty="0"/>
              <a:t>- Thuốc tiêu huyết khối</a:t>
            </a:r>
          </a:p>
          <a:p>
            <a:pPr>
              <a:lnSpc>
                <a:spcPct val="150000"/>
              </a:lnSpc>
            </a:pPr>
            <a:r>
              <a:rPr lang="nb-NO" dirty="0"/>
              <a:t>- Điều trì chống đông: Heparin</a:t>
            </a:r>
            <a:endParaRPr lang="en-US" dirty="0"/>
          </a:p>
          <a:p>
            <a:pPr>
              <a:lnSpc>
                <a:spcPct val="150000"/>
              </a:lnSpc>
            </a:pPr>
            <a:r>
              <a:rPr lang="nb-NO" i="1" dirty="0"/>
              <a:t>Điều trị các bệnh lý kèm theo</a:t>
            </a:r>
            <a:endParaRPr lang="en-US" dirty="0"/>
          </a:p>
          <a:p>
            <a:pPr>
              <a:lnSpc>
                <a:spcPct val="150000"/>
              </a:lnSpc>
            </a:pPr>
            <a:r>
              <a:rPr lang="nb-NO" i="1" dirty="0"/>
              <a:t>Giaó dục sức khỏe cho BN và người nhà</a:t>
            </a:r>
            <a:endParaRPr lang="en-US" dirty="0"/>
          </a:p>
          <a:p>
            <a:pPr>
              <a:lnSpc>
                <a:spcPct val="150000"/>
              </a:lnSpc>
            </a:pPr>
            <a:endParaRPr lang="en-US" dirty="0"/>
          </a:p>
        </p:txBody>
      </p:sp>
    </p:spTree>
    <p:extLst>
      <p:ext uri="{BB962C8B-B14F-4D97-AF65-F5344CB8AC3E}">
        <p14:creationId xmlns:p14="http://schemas.microsoft.com/office/powerpoint/2010/main" val="320170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i="1" dirty="0"/>
              <a:t>Điều trị dự phòng</a:t>
            </a:r>
            <a:endParaRPr lang="en-US" dirty="0"/>
          </a:p>
          <a:p>
            <a:pPr>
              <a:lnSpc>
                <a:spcPct val="150000"/>
              </a:lnSpc>
            </a:pPr>
            <a:r>
              <a:rPr lang="nb-NO" dirty="0"/>
              <a:t>- Kiểm soát tốt các yếu tố nguy cơ: huyết áp, đường máu, lipid máu...</a:t>
            </a:r>
            <a:endParaRPr lang="en-US" dirty="0"/>
          </a:p>
          <a:p>
            <a:pPr>
              <a:lnSpc>
                <a:spcPct val="150000"/>
              </a:lnSpc>
            </a:pPr>
            <a:r>
              <a:rPr lang="nb-NO" dirty="0"/>
              <a:t>- Bỏ thuốc lá, thay đổi lối sống: ăn nhạt, giảm lượng rượu...</a:t>
            </a:r>
            <a:endParaRPr lang="en-US" dirty="0"/>
          </a:p>
          <a:p>
            <a:pPr>
              <a:lnSpc>
                <a:spcPct val="150000"/>
              </a:lnSpc>
            </a:pPr>
            <a:r>
              <a:rPr lang="nb-NO" dirty="0"/>
              <a:t>- Phẫu thuật bóc tách mảng vữa xơ mạch cảnh: chỉ định khi hẹp &gt;70% diện tích lòng mạch.</a:t>
            </a:r>
            <a:endParaRPr lang="en-US" dirty="0"/>
          </a:p>
          <a:p>
            <a:pPr>
              <a:lnSpc>
                <a:spcPct val="150000"/>
              </a:lnSpc>
            </a:pPr>
            <a:r>
              <a:rPr lang="nb-NO" dirty="0"/>
              <a:t>- Đối với các bệnh tim mạch cần điều trị thuốc chống đông: theo dõi các thông số đông máu chặt chẽ.</a:t>
            </a:r>
            <a:endParaRPr lang="en-US" dirty="0"/>
          </a:p>
          <a:p>
            <a:pPr>
              <a:lnSpc>
                <a:spcPct val="150000"/>
              </a:lnSpc>
            </a:pPr>
            <a:r>
              <a:rPr lang="nb-NO" dirty="0"/>
              <a:t>- Khám sức khỏe định kỳ.</a:t>
            </a:r>
            <a:endParaRPr lang="en-US" dirty="0"/>
          </a:p>
          <a:p>
            <a:pPr>
              <a:lnSpc>
                <a:spcPct val="150000"/>
              </a:lnSpc>
            </a:pPr>
            <a:endParaRPr lang="en-US" dirty="0"/>
          </a:p>
        </p:txBody>
      </p:sp>
    </p:spTree>
    <p:extLst>
      <p:ext uri="{BB962C8B-B14F-4D97-AF65-F5344CB8AC3E}">
        <p14:creationId xmlns:p14="http://schemas.microsoft.com/office/powerpoint/2010/main" val="410472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Điều trị xuât huyết não:</a:t>
            </a:r>
            <a:endParaRPr lang="en-US" sz="2000" dirty="0"/>
          </a:p>
          <a:p>
            <a:pPr>
              <a:lnSpc>
                <a:spcPct val="150000"/>
              </a:lnSpc>
            </a:pPr>
            <a:r>
              <a:rPr lang="nb-NO" i="1" dirty="0"/>
              <a:t>Điều trị nội khoa</a:t>
            </a:r>
            <a:r>
              <a:rPr lang="nb-NO" b="1" dirty="0"/>
              <a:t>: </a:t>
            </a:r>
            <a:r>
              <a:rPr lang="nb-NO" dirty="0"/>
              <a:t>giống như điều trị NMN, chỉ lưu ý:</a:t>
            </a:r>
            <a:endParaRPr lang="en-US" sz="1600" dirty="0"/>
          </a:p>
          <a:p>
            <a:pPr>
              <a:lnSpc>
                <a:spcPct val="150000"/>
              </a:lnSpc>
            </a:pPr>
            <a:r>
              <a:rPr lang="nb-NO" dirty="0"/>
              <a:t>- Nghỉ ngơi tại giường, hạn chế vận chuyển, giảm tối đa các kích thích như ánh sáng, tiếng động (nếu là xuất huyết dưới nhện).</a:t>
            </a:r>
            <a:endParaRPr lang="en-US" sz="2000" dirty="0"/>
          </a:p>
          <a:p>
            <a:pPr>
              <a:lnSpc>
                <a:spcPct val="150000"/>
              </a:lnSpc>
            </a:pPr>
            <a:r>
              <a:rPr lang="nb-NO" dirty="0"/>
              <a:t>- HA được ưu tiên hạ thấp nếu xuất huyết não mà HA&gt;180/100mmHg hoặc BM có biểu hiện phù não, tăng áp lực nội sọ nhiều. Việc hạ HA cũng phải từ từ, theo dõi chặt chẽ.</a:t>
            </a:r>
            <a:endParaRPr lang="en-US" sz="2000" dirty="0"/>
          </a:p>
        </p:txBody>
      </p:sp>
    </p:spTree>
    <p:extLst>
      <p:ext uri="{BB962C8B-B14F-4D97-AF65-F5344CB8AC3E}">
        <p14:creationId xmlns:p14="http://schemas.microsoft.com/office/powerpoint/2010/main" val="88629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dirty="0"/>
              <a:t>- Chống động kinh</a:t>
            </a:r>
            <a:endParaRPr lang="en-US" sz="2000" dirty="0"/>
          </a:p>
          <a:p>
            <a:pPr>
              <a:lnSpc>
                <a:spcPct val="150000"/>
              </a:lnSpc>
            </a:pPr>
            <a:r>
              <a:rPr lang="nb-NO" dirty="0"/>
              <a:t>- Chống đau bằng các thuốc không ảnh hưởng đến chức năng của tiểu cầu như efferalgan, Pro-Dafalgan</a:t>
            </a:r>
            <a:endParaRPr lang="en-US" sz="2000" dirty="0"/>
          </a:p>
          <a:p>
            <a:pPr>
              <a:lnSpc>
                <a:spcPct val="150000"/>
              </a:lnSpc>
            </a:pPr>
            <a:r>
              <a:rPr lang="nb-NO" dirty="0"/>
              <a:t>- Chống táo bón: chế độ ăn, thuốc nhuận tràng</a:t>
            </a:r>
            <a:endParaRPr lang="en-US" sz="2000" dirty="0"/>
          </a:p>
          <a:p>
            <a:pPr>
              <a:lnSpc>
                <a:spcPct val="150000"/>
              </a:lnSpc>
            </a:pPr>
            <a:r>
              <a:rPr lang="nb-NO" dirty="0"/>
              <a:t>- Dự phòng co thắt mạch bằng Nimodipin (Nimotop), truyền TM và uống</a:t>
            </a:r>
            <a:endParaRPr lang="en-US" sz="2000" dirty="0"/>
          </a:p>
          <a:p>
            <a:pPr>
              <a:lnSpc>
                <a:spcPct val="150000"/>
              </a:lnSpc>
            </a:pPr>
            <a:r>
              <a:rPr lang="nb-NO" dirty="0"/>
              <a:t>- Không dùng các thuốc chống đông</a:t>
            </a:r>
            <a:endParaRPr lang="en-US" sz="2000" dirty="0"/>
          </a:p>
        </p:txBody>
      </p:sp>
    </p:spTree>
    <p:extLst>
      <p:ext uri="{BB962C8B-B14F-4D97-AF65-F5344CB8AC3E}">
        <p14:creationId xmlns:p14="http://schemas.microsoft.com/office/powerpoint/2010/main" val="111959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i="1" dirty="0"/>
              <a:t>Điều trị phẫu thuật </a:t>
            </a:r>
            <a:endParaRPr lang="en-US" sz="2000" b="1" dirty="0"/>
          </a:p>
          <a:p>
            <a:pPr>
              <a:lnSpc>
                <a:spcPct val="150000"/>
              </a:lnSpc>
            </a:pPr>
            <a:r>
              <a:rPr lang="nb-NO" dirty="0"/>
              <a:t>Phẫu thuật dẫn lưu khối máu tụ hoặc phẫu thuật điều trị nguyên nhân dị dạng động mạch não.</a:t>
            </a:r>
            <a:endParaRPr lang="en-US" sz="2000" dirty="0"/>
          </a:p>
          <a:p>
            <a:pPr>
              <a:lnSpc>
                <a:spcPct val="150000"/>
              </a:lnSpc>
            </a:pPr>
            <a:endParaRPr lang="en-US" dirty="0"/>
          </a:p>
        </p:txBody>
      </p:sp>
    </p:spTree>
    <p:extLst>
      <p:ext uri="{BB962C8B-B14F-4D97-AF65-F5344CB8AC3E}">
        <p14:creationId xmlns:p14="http://schemas.microsoft.com/office/powerpoint/2010/main" val="1091553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b="1" dirty="0"/>
              <a:t>Dự phòng tai biến mạch máu não</a:t>
            </a:r>
            <a:endParaRPr lang="en-US" dirty="0"/>
          </a:p>
          <a:p>
            <a:pPr>
              <a:lnSpc>
                <a:spcPct val="150000"/>
              </a:lnSpc>
            </a:pPr>
            <a:r>
              <a:rPr lang="nb-NO" dirty="0"/>
              <a:t>- Kiểm soát và điều trị tốt các yếu tố nguy cơ của TBMN</a:t>
            </a:r>
          </a:p>
          <a:p>
            <a:pPr>
              <a:lnSpc>
                <a:spcPct val="150000"/>
              </a:lnSpc>
            </a:pPr>
            <a:r>
              <a:rPr lang="nb-NO" dirty="0"/>
              <a:t>- Điều trị triệt để các bệnh van tim hay viêm nội tâm mạc nhiễm khuẩn. Cũng cần uống thuốc chống đông nếu bệnh nhân có bệnh cơ tim giãn nặng, RL nặng chức năng thất trái, NMCT có huyết khối bám thành</a:t>
            </a:r>
            <a:endParaRPr lang="en-US" dirty="0"/>
          </a:p>
          <a:p>
            <a:pPr>
              <a:lnSpc>
                <a:spcPct val="150000"/>
              </a:lnSpc>
            </a:pPr>
            <a:r>
              <a:rPr lang="nb-NO" dirty="0"/>
              <a:t>- Đối với bệnh tăng huyết áp cần phải kiểm soát HA.</a:t>
            </a:r>
            <a:endParaRPr lang="en-US" dirty="0"/>
          </a:p>
          <a:p>
            <a:pPr>
              <a:lnSpc>
                <a:spcPct val="150000"/>
              </a:lnSpc>
            </a:pPr>
            <a:endParaRPr lang="en-US" dirty="0"/>
          </a:p>
        </p:txBody>
      </p:sp>
    </p:spTree>
    <p:extLst>
      <p:ext uri="{BB962C8B-B14F-4D97-AF65-F5344CB8AC3E}">
        <p14:creationId xmlns:p14="http://schemas.microsoft.com/office/powerpoint/2010/main" val="178075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lstStyle/>
          <a:p>
            <a:pPr>
              <a:lnSpc>
                <a:spcPct val="150000"/>
              </a:lnSpc>
            </a:pPr>
            <a:r>
              <a:rPr lang="es-ES" b="1" dirty="0" err="1"/>
              <a:t>Định</a:t>
            </a:r>
            <a:r>
              <a:rPr lang="es-ES" b="1" dirty="0"/>
              <a:t> </a:t>
            </a:r>
            <a:r>
              <a:rPr lang="es-ES" b="1" dirty="0" err="1"/>
              <a:t>nghĩa</a:t>
            </a:r>
            <a:endParaRPr lang="en-US" dirty="0"/>
          </a:p>
          <a:p>
            <a:pPr>
              <a:lnSpc>
                <a:spcPct val="150000"/>
              </a:lnSpc>
            </a:pPr>
            <a:r>
              <a:rPr lang="pl-PL" dirty="0"/>
              <a:t>	Tai biến mạch máu não (TBMMN)</a:t>
            </a:r>
            <a:r>
              <a:rPr lang="pl-PL" b="1" dirty="0"/>
              <a:t> </a:t>
            </a:r>
            <a:r>
              <a:rPr lang="es-ES" dirty="0" err="1"/>
              <a:t>là</a:t>
            </a:r>
            <a:r>
              <a:rPr lang="es-ES" dirty="0"/>
              <a:t> </a:t>
            </a:r>
            <a:r>
              <a:rPr lang="es-ES" dirty="0" err="1"/>
              <a:t>tình</a:t>
            </a:r>
            <a:r>
              <a:rPr lang="es-ES" dirty="0"/>
              <a:t> </a:t>
            </a:r>
            <a:r>
              <a:rPr lang="es-ES" dirty="0" err="1"/>
              <a:t>trạng</a:t>
            </a:r>
            <a:r>
              <a:rPr lang="es-ES" dirty="0"/>
              <a:t> </a:t>
            </a:r>
            <a:r>
              <a:rPr lang="es-ES" dirty="0" err="1">
                <a:solidFill>
                  <a:srgbClr val="FF0000"/>
                </a:solidFill>
              </a:rPr>
              <a:t>tổn</a:t>
            </a:r>
            <a:r>
              <a:rPr lang="es-ES" dirty="0">
                <a:solidFill>
                  <a:srgbClr val="FF0000"/>
                </a:solidFill>
              </a:rPr>
              <a:t> </a:t>
            </a:r>
            <a:r>
              <a:rPr lang="es-ES" dirty="0" err="1">
                <a:solidFill>
                  <a:srgbClr val="FF0000"/>
                </a:solidFill>
              </a:rPr>
              <a:t>thương</a:t>
            </a:r>
            <a:r>
              <a:rPr lang="es-ES" dirty="0">
                <a:solidFill>
                  <a:srgbClr val="FF0000"/>
                </a:solidFill>
              </a:rPr>
              <a:t> </a:t>
            </a:r>
            <a:r>
              <a:rPr lang="es-ES" dirty="0" err="1">
                <a:solidFill>
                  <a:srgbClr val="FF0000"/>
                </a:solidFill>
              </a:rPr>
              <a:t>chức</a:t>
            </a:r>
            <a:r>
              <a:rPr lang="es-ES" dirty="0">
                <a:solidFill>
                  <a:srgbClr val="FF0000"/>
                </a:solidFill>
              </a:rPr>
              <a:t> </a:t>
            </a:r>
            <a:r>
              <a:rPr lang="es-ES" dirty="0" err="1">
                <a:solidFill>
                  <a:srgbClr val="FF0000"/>
                </a:solidFill>
              </a:rPr>
              <a:t>năng</a:t>
            </a:r>
            <a:r>
              <a:rPr lang="es-ES" dirty="0">
                <a:solidFill>
                  <a:srgbClr val="FF0000"/>
                </a:solidFill>
              </a:rPr>
              <a:t> </a:t>
            </a:r>
            <a:r>
              <a:rPr lang="es-ES" dirty="0" err="1">
                <a:solidFill>
                  <a:srgbClr val="FF0000"/>
                </a:solidFill>
              </a:rPr>
              <a:t>thần</a:t>
            </a:r>
            <a:r>
              <a:rPr lang="es-ES" dirty="0">
                <a:solidFill>
                  <a:srgbClr val="FF0000"/>
                </a:solidFill>
              </a:rPr>
              <a:t> </a:t>
            </a:r>
            <a:r>
              <a:rPr lang="es-ES" dirty="0" err="1">
                <a:solidFill>
                  <a:srgbClr val="FF0000"/>
                </a:solidFill>
              </a:rPr>
              <a:t>kinh</a:t>
            </a:r>
            <a:r>
              <a:rPr lang="es-ES" dirty="0">
                <a:solidFill>
                  <a:srgbClr val="FF0000"/>
                </a:solidFill>
              </a:rPr>
              <a:t> </a:t>
            </a:r>
            <a:r>
              <a:rPr lang="es-ES" dirty="0" err="1">
                <a:solidFill>
                  <a:srgbClr val="FF0000"/>
                </a:solidFill>
              </a:rPr>
              <a:t>xảy</a:t>
            </a:r>
            <a:r>
              <a:rPr lang="es-ES" dirty="0">
                <a:solidFill>
                  <a:srgbClr val="FF0000"/>
                </a:solidFill>
              </a:rPr>
              <a:t> </a:t>
            </a:r>
            <a:r>
              <a:rPr lang="es-ES" dirty="0" err="1">
                <a:solidFill>
                  <a:srgbClr val="FF0000"/>
                </a:solidFill>
              </a:rPr>
              <a:t>ra</a:t>
            </a:r>
            <a:r>
              <a:rPr lang="es-ES" dirty="0">
                <a:solidFill>
                  <a:srgbClr val="FF0000"/>
                </a:solidFill>
              </a:rPr>
              <a:t> </a:t>
            </a:r>
            <a:r>
              <a:rPr lang="es-ES" dirty="0" err="1">
                <a:solidFill>
                  <a:srgbClr val="FF0000"/>
                </a:solidFill>
              </a:rPr>
              <a:t>đột</a:t>
            </a:r>
            <a:r>
              <a:rPr lang="es-ES" dirty="0">
                <a:solidFill>
                  <a:srgbClr val="FF0000"/>
                </a:solidFill>
              </a:rPr>
              <a:t> </a:t>
            </a:r>
            <a:r>
              <a:rPr lang="es-ES" dirty="0" err="1">
                <a:solidFill>
                  <a:srgbClr val="FF0000"/>
                </a:solidFill>
              </a:rPr>
              <a:t>ngột</a:t>
            </a:r>
            <a:r>
              <a:rPr lang="es-ES" dirty="0">
                <a:solidFill>
                  <a:srgbClr val="FF0000"/>
                </a:solidFill>
              </a:rPr>
              <a:t> </a:t>
            </a:r>
            <a:r>
              <a:rPr lang="es-ES" dirty="0"/>
              <a:t>do </a:t>
            </a:r>
            <a:r>
              <a:rPr lang="es-ES" dirty="0" err="1"/>
              <a:t>nguyên</a:t>
            </a:r>
            <a:r>
              <a:rPr lang="es-ES" dirty="0"/>
              <a:t> </a:t>
            </a:r>
            <a:r>
              <a:rPr lang="es-ES" dirty="0" err="1"/>
              <a:t>nhân</a:t>
            </a:r>
            <a:r>
              <a:rPr lang="es-ES" dirty="0"/>
              <a:t> </a:t>
            </a:r>
            <a:r>
              <a:rPr lang="es-ES" dirty="0" err="1"/>
              <a:t>mạch</a:t>
            </a:r>
            <a:r>
              <a:rPr lang="es-ES" dirty="0"/>
              <a:t> </a:t>
            </a:r>
            <a:r>
              <a:rPr lang="es-ES" dirty="0" err="1"/>
              <a:t>máu</a:t>
            </a:r>
            <a:r>
              <a:rPr lang="es-ES" dirty="0"/>
              <a:t> </a:t>
            </a:r>
            <a:r>
              <a:rPr lang="es-ES" dirty="0" err="1"/>
              <a:t>não</a:t>
            </a:r>
            <a:r>
              <a:rPr lang="es-ES" dirty="0"/>
              <a:t> (</a:t>
            </a:r>
            <a:r>
              <a:rPr lang="es-ES" dirty="0" err="1"/>
              <a:t>thường</a:t>
            </a:r>
            <a:r>
              <a:rPr lang="es-ES" dirty="0"/>
              <a:t> </a:t>
            </a:r>
            <a:r>
              <a:rPr lang="es-ES" dirty="0" err="1"/>
              <a:t>tắc</a:t>
            </a:r>
            <a:r>
              <a:rPr lang="es-ES" dirty="0"/>
              <a:t> hay </a:t>
            </a:r>
            <a:r>
              <a:rPr lang="es-ES" dirty="0" err="1"/>
              <a:t>vỡ</a:t>
            </a:r>
            <a:r>
              <a:rPr lang="es-ES" dirty="0"/>
              <a:t> </a:t>
            </a:r>
            <a:r>
              <a:rPr lang="es-ES" dirty="0" err="1"/>
              <a:t>động</a:t>
            </a:r>
            <a:r>
              <a:rPr lang="es-ES" dirty="0"/>
              <a:t> </a:t>
            </a:r>
            <a:r>
              <a:rPr lang="es-ES" dirty="0" err="1"/>
              <a:t>mạch</a:t>
            </a:r>
            <a:r>
              <a:rPr lang="es-ES" dirty="0"/>
              <a:t> </a:t>
            </a:r>
            <a:r>
              <a:rPr lang="es-ES" dirty="0" err="1"/>
              <a:t>não</a:t>
            </a:r>
            <a:r>
              <a:rPr lang="es-ES" dirty="0"/>
              <a:t>). </a:t>
            </a:r>
            <a:r>
              <a:rPr lang="es-ES" dirty="0" err="1"/>
              <a:t>Các</a:t>
            </a:r>
            <a:r>
              <a:rPr lang="es-ES" dirty="0"/>
              <a:t> </a:t>
            </a:r>
            <a:r>
              <a:rPr lang="es-ES" dirty="0" err="1"/>
              <a:t>tổn</a:t>
            </a:r>
            <a:r>
              <a:rPr lang="es-ES" dirty="0"/>
              <a:t> </a:t>
            </a:r>
            <a:r>
              <a:rPr lang="es-ES" dirty="0" err="1"/>
              <a:t>thương</a:t>
            </a:r>
            <a:r>
              <a:rPr lang="es-ES" dirty="0"/>
              <a:t> </a:t>
            </a:r>
            <a:r>
              <a:rPr lang="es-ES" dirty="0" err="1"/>
              <a:t>thần</a:t>
            </a:r>
            <a:r>
              <a:rPr lang="es-ES" dirty="0"/>
              <a:t> </a:t>
            </a:r>
            <a:r>
              <a:rPr lang="es-ES" dirty="0" err="1"/>
              <a:t>kinh</a:t>
            </a:r>
            <a:r>
              <a:rPr lang="es-ES" dirty="0"/>
              <a:t> </a:t>
            </a:r>
            <a:r>
              <a:rPr lang="es-ES" dirty="0" err="1"/>
              <a:t>thương</a:t>
            </a:r>
            <a:r>
              <a:rPr lang="es-ES" dirty="0"/>
              <a:t> </a:t>
            </a:r>
            <a:r>
              <a:rPr lang="es-ES" dirty="0" err="1">
                <a:solidFill>
                  <a:srgbClr val="FF0000"/>
                </a:solidFill>
              </a:rPr>
              <a:t>khu</a:t>
            </a:r>
            <a:r>
              <a:rPr lang="es-ES" dirty="0">
                <a:solidFill>
                  <a:srgbClr val="FF0000"/>
                </a:solidFill>
              </a:rPr>
              <a:t> </a:t>
            </a:r>
            <a:r>
              <a:rPr lang="es-ES" dirty="0" err="1">
                <a:solidFill>
                  <a:srgbClr val="FF0000"/>
                </a:solidFill>
              </a:rPr>
              <a:t>trú</a:t>
            </a:r>
            <a:r>
              <a:rPr lang="es-ES" dirty="0">
                <a:solidFill>
                  <a:srgbClr val="FF0000"/>
                </a:solidFill>
              </a:rPr>
              <a:t> </a:t>
            </a:r>
            <a:r>
              <a:rPr lang="es-ES" dirty="0" err="1">
                <a:solidFill>
                  <a:srgbClr val="FF0000"/>
                </a:solidFill>
              </a:rPr>
              <a:t>hơn</a:t>
            </a:r>
            <a:r>
              <a:rPr lang="es-ES" dirty="0">
                <a:solidFill>
                  <a:srgbClr val="FF0000"/>
                </a:solidFill>
              </a:rPr>
              <a:t> </a:t>
            </a:r>
            <a:r>
              <a:rPr lang="es-ES" dirty="0" err="1">
                <a:solidFill>
                  <a:srgbClr val="FF0000"/>
                </a:solidFill>
              </a:rPr>
              <a:t>là</a:t>
            </a:r>
            <a:r>
              <a:rPr lang="es-ES" dirty="0">
                <a:solidFill>
                  <a:srgbClr val="FF0000"/>
                </a:solidFill>
              </a:rPr>
              <a:t> </a:t>
            </a:r>
            <a:r>
              <a:rPr lang="es-ES" dirty="0" err="1">
                <a:solidFill>
                  <a:srgbClr val="FF0000"/>
                </a:solidFill>
              </a:rPr>
              <a:t>lan</a:t>
            </a:r>
            <a:r>
              <a:rPr lang="es-ES" dirty="0">
                <a:solidFill>
                  <a:srgbClr val="FF0000"/>
                </a:solidFill>
              </a:rPr>
              <a:t> </a:t>
            </a:r>
            <a:r>
              <a:rPr lang="es-ES" dirty="0" err="1">
                <a:solidFill>
                  <a:srgbClr val="FF0000"/>
                </a:solidFill>
              </a:rPr>
              <a:t>tỏa</a:t>
            </a:r>
            <a:r>
              <a:rPr lang="es-ES" dirty="0">
                <a:solidFill>
                  <a:srgbClr val="FF0000"/>
                </a:solidFill>
              </a:rPr>
              <a:t>, </a:t>
            </a:r>
            <a:r>
              <a:rPr lang="es-ES" dirty="0" err="1">
                <a:solidFill>
                  <a:srgbClr val="FF0000"/>
                </a:solidFill>
              </a:rPr>
              <a:t>tồn</a:t>
            </a:r>
            <a:r>
              <a:rPr lang="es-ES" dirty="0">
                <a:solidFill>
                  <a:srgbClr val="FF0000"/>
                </a:solidFill>
              </a:rPr>
              <a:t> </a:t>
            </a:r>
            <a:r>
              <a:rPr lang="es-ES" dirty="0" err="1">
                <a:solidFill>
                  <a:srgbClr val="FF0000"/>
                </a:solidFill>
              </a:rPr>
              <a:t>tại</a:t>
            </a:r>
            <a:r>
              <a:rPr lang="es-ES" dirty="0">
                <a:solidFill>
                  <a:srgbClr val="FF0000"/>
                </a:solidFill>
              </a:rPr>
              <a:t> </a:t>
            </a:r>
            <a:r>
              <a:rPr lang="es-ES" dirty="0" err="1">
                <a:solidFill>
                  <a:srgbClr val="FF0000"/>
                </a:solidFill>
              </a:rPr>
              <a:t>quá</a:t>
            </a:r>
            <a:r>
              <a:rPr lang="es-ES" dirty="0">
                <a:solidFill>
                  <a:srgbClr val="FF0000"/>
                </a:solidFill>
              </a:rPr>
              <a:t> 24 </a:t>
            </a:r>
            <a:r>
              <a:rPr lang="es-ES" dirty="0" err="1">
                <a:solidFill>
                  <a:srgbClr val="FF0000"/>
                </a:solidFill>
              </a:rPr>
              <a:t>giờ</a:t>
            </a:r>
            <a:r>
              <a:rPr lang="es-ES" dirty="0"/>
              <a:t>, </a:t>
            </a:r>
            <a:r>
              <a:rPr lang="es-ES" dirty="0" err="1"/>
              <a:t>hoặc</a:t>
            </a:r>
            <a:r>
              <a:rPr lang="es-ES" dirty="0"/>
              <a:t> </a:t>
            </a:r>
            <a:r>
              <a:rPr lang="es-ES" dirty="0" err="1"/>
              <a:t>diễn</a:t>
            </a:r>
            <a:r>
              <a:rPr lang="es-ES" dirty="0"/>
              <a:t> </a:t>
            </a:r>
            <a:r>
              <a:rPr lang="es-ES" dirty="0" err="1"/>
              <a:t>biến</a:t>
            </a:r>
            <a:r>
              <a:rPr lang="es-ES" dirty="0"/>
              <a:t> </a:t>
            </a:r>
            <a:r>
              <a:rPr lang="es-ES" dirty="0" err="1"/>
              <a:t>nặng</a:t>
            </a:r>
            <a:r>
              <a:rPr lang="es-ES" dirty="0"/>
              <a:t>, </a:t>
            </a:r>
            <a:r>
              <a:rPr lang="es-ES" dirty="0" err="1"/>
              <a:t>có</a:t>
            </a:r>
            <a:r>
              <a:rPr lang="es-ES" dirty="0"/>
              <a:t> </a:t>
            </a:r>
            <a:r>
              <a:rPr lang="es-ES" dirty="0" err="1"/>
              <a:t>thể</a:t>
            </a:r>
            <a:r>
              <a:rPr lang="es-ES" dirty="0"/>
              <a:t> </a:t>
            </a:r>
            <a:r>
              <a:rPr lang="es-ES" dirty="0" err="1"/>
              <a:t>tử</a:t>
            </a:r>
            <a:r>
              <a:rPr lang="es-ES" dirty="0"/>
              <a:t> </a:t>
            </a:r>
            <a:r>
              <a:rPr lang="es-ES" dirty="0" err="1"/>
              <a:t>vong</a:t>
            </a:r>
            <a:r>
              <a:rPr lang="es-ES" dirty="0"/>
              <a:t> </a:t>
            </a:r>
            <a:r>
              <a:rPr lang="es-ES" dirty="0" err="1"/>
              <a:t>trong</a:t>
            </a:r>
            <a:r>
              <a:rPr lang="es-ES" dirty="0"/>
              <a:t> </a:t>
            </a:r>
            <a:r>
              <a:rPr lang="es-ES" dirty="0" err="1"/>
              <a:t>vòng</a:t>
            </a:r>
            <a:r>
              <a:rPr lang="es-ES" dirty="0"/>
              <a:t> 24h.</a:t>
            </a:r>
            <a:endParaRPr lang="en-US" dirty="0"/>
          </a:p>
          <a:p>
            <a:pPr>
              <a:lnSpc>
                <a:spcPct val="150000"/>
              </a:lnSpc>
            </a:pPr>
            <a:endParaRPr lang="en-US" dirty="0"/>
          </a:p>
        </p:txBody>
      </p:sp>
    </p:spTree>
    <p:extLst>
      <p:ext uri="{BB962C8B-B14F-4D97-AF65-F5344CB8AC3E}">
        <p14:creationId xmlns:p14="http://schemas.microsoft.com/office/powerpoint/2010/main" val="1747590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nb-NO" dirty="0"/>
              <a:t>- Đối với bệnh ĐTĐ cần </a:t>
            </a:r>
            <a:r>
              <a:rPr lang="en-US" dirty="0" err="1"/>
              <a:t>kiểm</a:t>
            </a:r>
            <a:r>
              <a:rPr lang="en-US" dirty="0"/>
              <a:t> </a:t>
            </a:r>
            <a:r>
              <a:rPr lang="en-US" dirty="0" err="1"/>
              <a:t>soát</a:t>
            </a:r>
            <a:r>
              <a:rPr lang="en-US" dirty="0"/>
              <a:t> </a:t>
            </a:r>
            <a:r>
              <a:rPr lang="en-US" dirty="0" err="1"/>
              <a:t>đường</a:t>
            </a:r>
            <a:r>
              <a:rPr lang="en-US" dirty="0"/>
              <a:t> </a:t>
            </a:r>
            <a:r>
              <a:rPr lang="en-US" dirty="0" err="1"/>
              <a:t>huyết</a:t>
            </a:r>
            <a:r>
              <a:rPr lang="nb-NO" dirty="0"/>
              <a:t>.</a:t>
            </a:r>
            <a:endParaRPr lang="en-US" dirty="0"/>
          </a:p>
          <a:p>
            <a:pPr>
              <a:lnSpc>
                <a:spcPct val="150000"/>
              </a:lnSpc>
            </a:pPr>
            <a:r>
              <a:rPr lang="nb-NO" dirty="0"/>
              <a:t>- Đối với người có nhiều yếu tố nguy cơ của TBMN thì phải chú ý tới những triệu chứng báo trước như: nhức đầu kéo dài, hoa mắt, chóng mặt, ù tai, cơn thiếu máu não thoáng qua để có biện pháp phòng bệnh kịp thời.</a:t>
            </a:r>
            <a:endParaRPr lang="en-US" dirty="0"/>
          </a:p>
          <a:p>
            <a:pPr>
              <a:lnSpc>
                <a:spcPct val="150000"/>
              </a:lnSpc>
            </a:pPr>
            <a:r>
              <a:rPr lang="nb-NO" dirty="0"/>
              <a:t> - Những  bệnh  nhân  có  hẹp  nhiều  (&gt;70%)  động  mạch  cảnh  trong  hoặc  động mạch  cảnh  gốc  thì  nên  phẫu  thuật  bóc  nội  mạc  động  mạch  cảnh hoặc  can thiệp  đặt giá  đỡ  qua chỗ hẹp theo chỉ  định  để  dự  phòng  TBMN  </a:t>
            </a:r>
            <a:endParaRPr lang="en-US" dirty="0"/>
          </a:p>
          <a:p>
            <a:pPr>
              <a:lnSpc>
                <a:spcPct val="150000"/>
              </a:lnSpc>
            </a:pPr>
            <a:endParaRPr lang="en-US" dirty="0"/>
          </a:p>
        </p:txBody>
      </p:sp>
    </p:spTree>
    <p:extLst>
      <p:ext uri="{BB962C8B-B14F-4D97-AF65-F5344CB8AC3E}">
        <p14:creationId xmlns:p14="http://schemas.microsoft.com/office/powerpoint/2010/main" val="2280268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hân trọng cảm ơn hay Trân trọng cảm ơn-384563 - TOPZ Eduvn">
            <a:extLst>
              <a:ext uri="{FF2B5EF4-FFF2-40B4-BE49-F238E27FC236}">
                <a16:creationId xmlns:a16="http://schemas.microsoft.com/office/drawing/2014/main" id="{588072D9-43C7-E119-41EB-377319070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7" y="-1"/>
            <a:ext cx="1226117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9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8F3B9699-3574-4DFE-8A3C-4D5AC406369C}" type="slidenum">
              <a:rPr lang="en-US" altLang="en-US" sz="1400">
                <a:latin typeface="Times New Roman" panose="02020603050405020304" pitchFamily="18" charset="0"/>
              </a:rPr>
              <a:pPr/>
              <a:t>4</a:t>
            </a:fld>
            <a:endParaRPr lang="en-US" altLang="en-US" sz="1400">
              <a:latin typeface="Times New Roman" panose="02020603050405020304" pitchFamily="18" charset="0"/>
            </a:endParaRPr>
          </a:p>
        </p:txBody>
      </p:sp>
      <p:sp>
        <p:nvSpPr>
          <p:cNvPr id="1028" name="Rectangle 2"/>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graphicFrame>
        <p:nvGraphicFramePr>
          <p:cNvPr id="1026" name="Object 1"/>
          <p:cNvGraphicFramePr>
            <a:graphicFrameLocks noChangeAspect="1"/>
          </p:cNvGraphicFramePr>
          <p:nvPr/>
        </p:nvGraphicFramePr>
        <p:xfrm>
          <a:off x="4114801" y="-285750"/>
          <a:ext cx="4086225" cy="7143750"/>
        </p:xfrm>
        <a:graphic>
          <a:graphicData uri="http://schemas.openxmlformats.org/presentationml/2006/ole">
            <mc:AlternateContent xmlns:mc="http://schemas.openxmlformats.org/markup-compatibility/2006">
              <mc:Choice xmlns:v="urn:schemas-microsoft-com:vml" Requires="v">
                <p:oleObj r:id="rId2" imgW="4734586" imgH="8276190" progId="MSPhotoEd.3">
                  <p:embed/>
                </p:oleObj>
              </mc:Choice>
              <mc:Fallback>
                <p:oleObj r:id="rId2" imgW="4734586" imgH="8276190"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85750"/>
                        <a:ext cx="4086225" cy="714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911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6516710" cy="6176963"/>
          </a:xfrm>
        </p:spPr>
        <p:txBody>
          <a:bodyPr>
            <a:normAutofit/>
          </a:bodyPr>
          <a:lstStyle/>
          <a:p>
            <a:pPr>
              <a:lnSpc>
                <a:spcPct val="150000"/>
              </a:lnSpc>
            </a:pPr>
            <a:r>
              <a:rPr lang="es-ES" b="1" dirty="0" err="1"/>
              <a:t>Sinh</a:t>
            </a:r>
            <a:r>
              <a:rPr lang="es-ES" b="1" dirty="0"/>
              <a:t> </a:t>
            </a:r>
            <a:r>
              <a:rPr lang="es-ES" b="1" dirty="0" err="1"/>
              <a:t>lý</a:t>
            </a:r>
            <a:r>
              <a:rPr lang="es-ES" b="1" dirty="0"/>
              <a:t> </a:t>
            </a:r>
            <a:r>
              <a:rPr lang="es-ES" b="1" dirty="0" err="1"/>
              <a:t>bệnh</a:t>
            </a:r>
            <a:endParaRPr lang="en-US" dirty="0"/>
          </a:p>
          <a:p>
            <a:pPr>
              <a:lnSpc>
                <a:spcPct val="150000"/>
              </a:lnSpc>
            </a:pPr>
            <a:r>
              <a:rPr lang="es-ES" dirty="0"/>
              <a:t>	</a:t>
            </a:r>
            <a:r>
              <a:rPr lang="es-ES" dirty="0" err="1"/>
              <a:t>Não</a:t>
            </a:r>
            <a:r>
              <a:rPr lang="es-ES" dirty="0"/>
              <a:t> </a:t>
            </a:r>
            <a:r>
              <a:rPr lang="es-ES" dirty="0" err="1"/>
              <a:t>là</a:t>
            </a:r>
            <a:r>
              <a:rPr lang="es-ES" dirty="0"/>
              <a:t> </a:t>
            </a:r>
            <a:r>
              <a:rPr lang="es-ES" dirty="0" err="1"/>
              <a:t>cơ</a:t>
            </a:r>
            <a:r>
              <a:rPr lang="es-ES" dirty="0"/>
              <a:t> </a:t>
            </a:r>
            <a:r>
              <a:rPr lang="es-ES" dirty="0" err="1"/>
              <a:t>quan</a:t>
            </a:r>
            <a:r>
              <a:rPr lang="es-ES" dirty="0"/>
              <a:t> </a:t>
            </a:r>
            <a:r>
              <a:rPr lang="es-ES" dirty="0" err="1"/>
              <a:t>hoạt</a:t>
            </a:r>
            <a:r>
              <a:rPr lang="es-ES" dirty="0"/>
              <a:t> </a:t>
            </a:r>
            <a:r>
              <a:rPr lang="es-ES" dirty="0" err="1"/>
              <a:t>động</a:t>
            </a:r>
            <a:r>
              <a:rPr lang="es-ES" dirty="0"/>
              <a:t> </a:t>
            </a:r>
            <a:r>
              <a:rPr lang="es-ES" dirty="0" err="1"/>
              <a:t>và</a:t>
            </a:r>
            <a:r>
              <a:rPr lang="es-ES" dirty="0"/>
              <a:t> </a:t>
            </a:r>
            <a:r>
              <a:rPr lang="es-ES" dirty="0" err="1"/>
              <a:t>tiêu</a:t>
            </a:r>
            <a:r>
              <a:rPr lang="es-ES" dirty="0"/>
              <a:t> </a:t>
            </a:r>
            <a:r>
              <a:rPr lang="es-ES" dirty="0" err="1"/>
              <a:t>thụ</a:t>
            </a:r>
            <a:r>
              <a:rPr lang="es-ES" dirty="0"/>
              <a:t> </a:t>
            </a:r>
            <a:r>
              <a:rPr lang="es-ES" dirty="0" err="1"/>
              <a:t>năng</a:t>
            </a:r>
            <a:r>
              <a:rPr lang="es-ES" dirty="0"/>
              <a:t> </a:t>
            </a:r>
            <a:r>
              <a:rPr lang="es-ES" dirty="0" err="1"/>
              <a:t>lượng</a:t>
            </a:r>
            <a:r>
              <a:rPr lang="es-ES" dirty="0"/>
              <a:t> </a:t>
            </a:r>
            <a:r>
              <a:rPr lang="es-ES" dirty="0" err="1"/>
              <a:t>nhiều</a:t>
            </a:r>
            <a:r>
              <a:rPr lang="es-ES" dirty="0"/>
              <a:t> </a:t>
            </a:r>
            <a:r>
              <a:rPr lang="es-ES" dirty="0" err="1"/>
              <a:t>nhất</a:t>
            </a:r>
            <a:r>
              <a:rPr lang="es-ES" dirty="0"/>
              <a:t> </a:t>
            </a:r>
            <a:r>
              <a:rPr lang="es-ES" dirty="0" err="1"/>
              <a:t>trong</a:t>
            </a:r>
            <a:r>
              <a:rPr lang="es-ES" dirty="0"/>
              <a:t> </a:t>
            </a:r>
            <a:r>
              <a:rPr lang="es-ES" dirty="0" err="1"/>
              <a:t>cơ</a:t>
            </a:r>
            <a:r>
              <a:rPr lang="es-ES" dirty="0"/>
              <a:t> </a:t>
            </a:r>
            <a:r>
              <a:rPr lang="es-ES" dirty="0" err="1"/>
              <a:t>thể</a:t>
            </a:r>
            <a:r>
              <a:rPr lang="es-ES" dirty="0"/>
              <a:t>. </a:t>
            </a:r>
          </a:p>
          <a:p>
            <a:pPr>
              <a:lnSpc>
                <a:spcPct val="150000"/>
              </a:lnSpc>
            </a:pPr>
            <a:r>
              <a:rPr lang="es-ES" dirty="0"/>
              <a:t>	</a:t>
            </a:r>
            <a:r>
              <a:rPr lang="es-ES" dirty="0" err="1"/>
              <a:t>Tình</a:t>
            </a:r>
            <a:r>
              <a:rPr lang="es-ES" dirty="0"/>
              <a:t> </a:t>
            </a:r>
            <a:r>
              <a:rPr lang="es-ES" dirty="0" err="1"/>
              <a:t>trạng</a:t>
            </a:r>
            <a:r>
              <a:rPr lang="es-ES" dirty="0"/>
              <a:t> </a:t>
            </a:r>
            <a:r>
              <a:rPr lang="es-ES" dirty="0" err="1"/>
              <a:t>thiếu</a:t>
            </a:r>
            <a:r>
              <a:rPr lang="es-ES" dirty="0"/>
              <a:t> </a:t>
            </a:r>
            <a:r>
              <a:rPr lang="es-ES" dirty="0" err="1"/>
              <a:t>máu</a:t>
            </a:r>
            <a:r>
              <a:rPr lang="es-ES" dirty="0"/>
              <a:t> </a:t>
            </a:r>
            <a:r>
              <a:rPr lang="es-ES" dirty="0" err="1"/>
              <a:t>não</a:t>
            </a:r>
            <a:r>
              <a:rPr lang="es-ES" dirty="0"/>
              <a:t> </a:t>
            </a:r>
            <a:r>
              <a:rPr lang="es-ES" dirty="0" err="1"/>
              <a:t>xảy</a:t>
            </a:r>
            <a:r>
              <a:rPr lang="es-ES" dirty="0"/>
              <a:t> </a:t>
            </a:r>
            <a:r>
              <a:rPr lang="es-ES" dirty="0" err="1"/>
              <a:t>ra</a:t>
            </a:r>
            <a:r>
              <a:rPr lang="es-ES" dirty="0"/>
              <a:t> </a:t>
            </a:r>
            <a:r>
              <a:rPr lang="es-ES" dirty="0" err="1"/>
              <a:t>khi</a:t>
            </a:r>
            <a:r>
              <a:rPr lang="es-ES" dirty="0"/>
              <a:t> </a:t>
            </a:r>
            <a:r>
              <a:rPr lang="es-ES" dirty="0" err="1"/>
              <a:t>giảm</a:t>
            </a:r>
            <a:r>
              <a:rPr lang="es-ES" dirty="0"/>
              <a:t> </a:t>
            </a:r>
            <a:r>
              <a:rPr lang="es-ES" dirty="0" err="1"/>
              <a:t>tưới</a:t>
            </a:r>
            <a:r>
              <a:rPr lang="es-ES" dirty="0"/>
              <a:t> </a:t>
            </a:r>
            <a:r>
              <a:rPr lang="es-ES" dirty="0" err="1"/>
              <a:t>máu</a:t>
            </a:r>
            <a:r>
              <a:rPr lang="es-ES" dirty="0"/>
              <a:t> </a:t>
            </a:r>
            <a:r>
              <a:rPr lang="es-ES" dirty="0" err="1"/>
              <a:t>não</a:t>
            </a:r>
            <a:r>
              <a:rPr lang="es-ES" dirty="0"/>
              <a:t> </a:t>
            </a:r>
            <a:r>
              <a:rPr lang="es-ES" dirty="0" err="1"/>
              <a:t>trong</a:t>
            </a:r>
            <a:r>
              <a:rPr lang="es-ES" dirty="0"/>
              <a:t> </a:t>
            </a:r>
            <a:r>
              <a:rPr lang="es-ES" dirty="0" err="1"/>
              <a:t>vài</a:t>
            </a:r>
            <a:r>
              <a:rPr lang="es-ES" dirty="0"/>
              <a:t> </a:t>
            </a:r>
            <a:r>
              <a:rPr lang="es-ES" dirty="0" err="1"/>
              <a:t>giây</a:t>
            </a:r>
            <a:r>
              <a:rPr lang="es-ES" dirty="0"/>
              <a:t> </a:t>
            </a:r>
            <a:r>
              <a:rPr lang="es-ES" dirty="0" err="1"/>
              <a:t>tới</a:t>
            </a:r>
            <a:r>
              <a:rPr lang="es-ES" dirty="0"/>
              <a:t> </a:t>
            </a:r>
            <a:r>
              <a:rPr lang="es-ES" dirty="0" err="1"/>
              <a:t>một</a:t>
            </a:r>
            <a:r>
              <a:rPr lang="es-ES" dirty="0"/>
              <a:t> </a:t>
            </a:r>
            <a:r>
              <a:rPr lang="es-ES" dirty="0" err="1"/>
              <a:t>vài</a:t>
            </a:r>
            <a:r>
              <a:rPr lang="es-ES" dirty="0"/>
              <a:t> </a:t>
            </a:r>
            <a:r>
              <a:rPr lang="es-ES" dirty="0" err="1"/>
              <a:t>phút</a:t>
            </a:r>
            <a:r>
              <a:rPr lang="es-ES" dirty="0"/>
              <a:t>. </a:t>
            </a:r>
          </a:p>
          <a:p>
            <a:pPr>
              <a:lnSpc>
                <a:spcPct val="150000"/>
              </a:lnSpc>
            </a:pPr>
            <a:r>
              <a:rPr lang="es-ES" dirty="0"/>
              <a:t>	</a:t>
            </a:r>
            <a:endParaRPr lang="en-US" dirty="0"/>
          </a:p>
        </p:txBody>
      </p:sp>
      <p:pic>
        <p:nvPicPr>
          <p:cNvPr id="4" name="Picture 3"/>
          <p:cNvPicPr>
            <a:picLocks noChangeAspect="1"/>
          </p:cNvPicPr>
          <p:nvPr/>
        </p:nvPicPr>
        <p:blipFill>
          <a:blip r:embed="rId2"/>
          <a:stretch>
            <a:fillRect/>
          </a:stretch>
        </p:blipFill>
        <p:spPr>
          <a:xfrm>
            <a:off x="7629323" y="1238383"/>
            <a:ext cx="4001299" cy="3913165"/>
          </a:xfrm>
          <a:prstGeom prst="rect">
            <a:avLst/>
          </a:prstGeom>
        </p:spPr>
      </p:pic>
    </p:spTree>
    <p:extLst>
      <p:ext uri="{BB962C8B-B14F-4D97-AF65-F5344CB8AC3E}">
        <p14:creationId xmlns:p14="http://schemas.microsoft.com/office/powerpoint/2010/main" val="40250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es-ES" dirty="0"/>
              <a:t>	</a:t>
            </a:r>
            <a:r>
              <a:rPr lang="es-ES" dirty="0" err="1"/>
              <a:t>Các</a:t>
            </a:r>
            <a:r>
              <a:rPr lang="es-ES" dirty="0"/>
              <a:t> TC </a:t>
            </a:r>
            <a:r>
              <a:rPr lang="es-ES" dirty="0" err="1"/>
              <a:t>thần</a:t>
            </a:r>
            <a:r>
              <a:rPr lang="es-ES" dirty="0"/>
              <a:t> </a:t>
            </a:r>
            <a:r>
              <a:rPr lang="es-ES" dirty="0" err="1"/>
              <a:t>kinh</a:t>
            </a:r>
            <a:r>
              <a:rPr lang="es-ES" dirty="0"/>
              <a:t> </a:t>
            </a:r>
            <a:r>
              <a:rPr lang="es-ES" dirty="0" err="1"/>
              <a:t>xuất</a:t>
            </a:r>
            <a:r>
              <a:rPr lang="es-ES" dirty="0"/>
              <a:t> </a:t>
            </a:r>
            <a:r>
              <a:rPr lang="es-ES" dirty="0" err="1"/>
              <a:t>hiện</a:t>
            </a:r>
            <a:r>
              <a:rPr lang="es-ES" dirty="0"/>
              <a:t> </a:t>
            </a:r>
            <a:r>
              <a:rPr lang="es-ES" dirty="0" err="1"/>
              <a:t>sau</a:t>
            </a:r>
            <a:r>
              <a:rPr lang="es-ES" dirty="0"/>
              <a:t> 10 </a:t>
            </a:r>
            <a:r>
              <a:rPr lang="es-ES" dirty="0" err="1"/>
              <a:t>giây</a:t>
            </a:r>
            <a:r>
              <a:rPr lang="es-ES" dirty="0"/>
              <a:t> do </a:t>
            </a:r>
            <a:r>
              <a:rPr lang="es-ES" dirty="0" err="1"/>
              <a:t>tế</a:t>
            </a:r>
            <a:r>
              <a:rPr lang="es-ES" dirty="0"/>
              <a:t> </a:t>
            </a:r>
            <a:r>
              <a:rPr lang="es-ES" dirty="0" err="1"/>
              <a:t>bào</a:t>
            </a:r>
            <a:r>
              <a:rPr lang="es-ES" dirty="0"/>
              <a:t> </a:t>
            </a:r>
            <a:r>
              <a:rPr lang="es-ES" dirty="0" err="1"/>
              <a:t>thần</a:t>
            </a:r>
            <a:r>
              <a:rPr lang="es-ES" dirty="0"/>
              <a:t> </a:t>
            </a:r>
            <a:r>
              <a:rPr lang="es-ES" dirty="0" err="1"/>
              <a:t>kinh</a:t>
            </a:r>
            <a:r>
              <a:rPr lang="es-ES" dirty="0"/>
              <a:t> </a:t>
            </a:r>
            <a:r>
              <a:rPr lang="es-ES" dirty="0" err="1"/>
              <a:t>thiếu</a:t>
            </a:r>
            <a:r>
              <a:rPr lang="es-ES" dirty="0"/>
              <a:t> </a:t>
            </a:r>
            <a:r>
              <a:rPr lang="es-ES" dirty="0" err="1"/>
              <a:t>glucose</a:t>
            </a:r>
            <a:r>
              <a:rPr lang="es-ES" dirty="0"/>
              <a:t> </a:t>
            </a:r>
            <a:r>
              <a:rPr lang="es-ES" dirty="0" err="1"/>
              <a:t>và</a:t>
            </a:r>
            <a:r>
              <a:rPr lang="es-ES" dirty="0"/>
              <a:t> </a:t>
            </a:r>
            <a:r>
              <a:rPr lang="es-ES" dirty="0" err="1"/>
              <a:t>năng</a:t>
            </a:r>
            <a:r>
              <a:rPr lang="es-ES" dirty="0"/>
              <a:t> </a:t>
            </a:r>
            <a:r>
              <a:rPr lang="es-ES" dirty="0" err="1"/>
              <a:t>lượng</a:t>
            </a:r>
            <a:r>
              <a:rPr lang="es-ES" dirty="0"/>
              <a:t>. </a:t>
            </a:r>
          </a:p>
          <a:p>
            <a:pPr>
              <a:lnSpc>
                <a:spcPct val="150000"/>
              </a:lnSpc>
            </a:pPr>
            <a:r>
              <a:rPr lang="es-ES" dirty="0"/>
              <a:t>	</a:t>
            </a:r>
            <a:r>
              <a:rPr lang="es-ES" dirty="0" err="1"/>
              <a:t>Nếu</a:t>
            </a:r>
            <a:r>
              <a:rPr lang="es-ES" dirty="0"/>
              <a:t> </a:t>
            </a:r>
            <a:r>
              <a:rPr lang="es-ES" dirty="0" err="1"/>
              <a:t>được</a:t>
            </a:r>
            <a:r>
              <a:rPr lang="es-ES" dirty="0"/>
              <a:t> </a:t>
            </a:r>
            <a:r>
              <a:rPr lang="es-ES" dirty="0" err="1"/>
              <a:t>tái</a:t>
            </a:r>
            <a:r>
              <a:rPr lang="es-ES" dirty="0"/>
              <a:t> </a:t>
            </a:r>
            <a:r>
              <a:rPr lang="es-ES" dirty="0" err="1"/>
              <a:t>tưới</a:t>
            </a:r>
            <a:r>
              <a:rPr lang="es-ES" dirty="0"/>
              <a:t> </a:t>
            </a:r>
            <a:r>
              <a:rPr lang="es-ES" dirty="0" err="1"/>
              <a:t>máu</a:t>
            </a:r>
            <a:r>
              <a:rPr lang="es-ES" dirty="0"/>
              <a:t> </a:t>
            </a:r>
            <a:r>
              <a:rPr lang="es-ES" dirty="0" err="1"/>
              <a:t>sớm</a:t>
            </a:r>
            <a:r>
              <a:rPr lang="es-ES" dirty="0"/>
              <a:t> </a:t>
            </a:r>
            <a:r>
              <a:rPr lang="es-ES" dirty="0" err="1"/>
              <a:t>các</a:t>
            </a:r>
            <a:r>
              <a:rPr lang="es-ES" dirty="0"/>
              <a:t> </a:t>
            </a:r>
            <a:r>
              <a:rPr lang="es-ES" dirty="0" err="1"/>
              <a:t>tb</a:t>
            </a:r>
            <a:r>
              <a:rPr lang="es-ES" dirty="0"/>
              <a:t> </a:t>
            </a:r>
            <a:r>
              <a:rPr lang="es-ES" dirty="0" err="1"/>
              <a:t>thần</a:t>
            </a:r>
            <a:r>
              <a:rPr lang="es-ES" dirty="0"/>
              <a:t> </a:t>
            </a:r>
            <a:r>
              <a:rPr lang="es-ES" dirty="0" err="1"/>
              <a:t>kinh</a:t>
            </a:r>
            <a:r>
              <a:rPr lang="es-ES" dirty="0"/>
              <a:t> </a:t>
            </a:r>
            <a:r>
              <a:rPr lang="es-ES" dirty="0" err="1"/>
              <a:t>sẽ</a:t>
            </a:r>
            <a:r>
              <a:rPr lang="es-ES" dirty="0"/>
              <a:t> </a:t>
            </a:r>
            <a:r>
              <a:rPr lang="es-ES" dirty="0" err="1"/>
              <a:t>hồi</a:t>
            </a:r>
            <a:r>
              <a:rPr lang="es-ES" dirty="0"/>
              <a:t> </a:t>
            </a:r>
            <a:r>
              <a:rPr lang="es-ES" dirty="0" err="1"/>
              <a:t>phục</a:t>
            </a:r>
            <a:r>
              <a:rPr lang="es-ES" dirty="0"/>
              <a:t> </a:t>
            </a:r>
            <a:r>
              <a:rPr lang="es-ES" dirty="0" err="1"/>
              <a:t>chức</a:t>
            </a:r>
            <a:r>
              <a:rPr lang="es-ES" dirty="0"/>
              <a:t> </a:t>
            </a:r>
            <a:r>
              <a:rPr lang="es-ES" dirty="0" err="1"/>
              <a:t>năng</a:t>
            </a:r>
            <a:r>
              <a:rPr lang="es-ES" dirty="0"/>
              <a:t>, </a:t>
            </a:r>
            <a:r>
              <a:rPr lang="es-ES" dirty="0" err="1"/>
              <a:t>các</a:t>
            </a:r>
            <a:r>
              <a:rPr lang="es-ES" dirty="0"/>
              <a:t> </a:t>
            </a:r>
            <a:r>
              <a:rPr lang="es-ES" dirty="0" err="1"/>
              <a:t>triệu</a:t>
            </a:r>
            <a:r>
              <a:rPr lang="es-ES" dirty="0"/>
              <a:t> </a:t>
            </a:r>
            <a:r>
              <a:rPr lang="es-ES" dirty="0" err="1"/>
              <a:t>chứng</a:t>
            </a:r>
            <a:r>
              <a:rPr lang="es-ES" dirty="0"/>
              <a:t> </a:t>
            </a:r>
            <a:r>
              <a:rPr lang="es-ES" dirty="0" err="1"/>
              <a:t>chỉ</a:t>
            </a:r>
            <a:r>
              <a:rPr lang="es-ES" dirty="0"/>
              <a:t> </a:t>
            </a:r>
            <a:r>
              <a:rPr lang="es-ES" dirty="0" err="1"/>
              <a:t>tồn</a:t>
            </a:r>
            <a:r>
              <a:rPr lang="es-ES" dirty="0"/>
              <a:t> </a:t>
            </a:r>
            <a:r>
              <a:rPr lang="es-ES" dirty="0" err="1"/>
              <a:t>tạo</a:t>
            </a:r>
            <a:r>
              <a:rPr lang="es-ES" dirty="0"/>
              <a:t> </a:t>
            </a:r>
            <a:r>
              <a:rPr lang="es-ES" dirty="0" err="1"/>
              <a:t>trong</a:t>
            </a:r>
            <a:r>
              <a:rPr lang="es-ES" dirty="0"/>
              <a:t> </a:t>
            </a:r>
            <a:r>
              <a:rPr lang="es-ES" dirty="0" err="1"/>
              <a:t>thời</a:t>
            </a:r>
            <a:r>
              <a:rPr lang="es-ES" dirty="0"/>
              <a:t> </a:t>
            </a:r>
            <a:r>
              <a:rPr lang="es-ES" dirty="0" err="1"/>
              <a:t>gian</a:t>
            </a:r>
            <a:r>
              <a:rPr lang="es-ES" dirty="0"/>
              <a:t> </a:t>
            </a:r>
            <a:r>
              <a:rPr lang="es-ES" dirty="0" err="1"/>
              <a:t>ngắn</a:t>
            </a:r>
            <a:r>
              <a:rPr lang="es-ES" dirty="0"/>
              <a:t> </a:t>
            </a:r>
            <a:r>
              <a:rPr lang="es-ES" dirty="0" err="1"/>
              <a:t>và</a:t>
            </a:r>
            <a:r>
              <a:rPr lang="es-ES" dirty="0"/>
              <a:t> </a:t>
            </a:r>
            <a:r>
              <a:rPr lang="es-ES" dirty="0" err="1"/>
              <a:t>được</a:t>
            </a:r>
            <a:r>
              <a:rPr lang="es-ES" dirty="0"/>
              <a:t> </a:t>
            </a:r>
            <a:r>
              <a:rPr lang="es-ES" dirty="0" err="1"/>
              <a:t>gọi</a:t>
            </a:r>
            <a:r>
              <a:rPr lang="es-ES" dirty="0"/>
              <a:t> </a:t>
            </a:r>
            <a:r>
              <a:rPr lang="es-ES" dirty="0" err="1"/>
              <a:t>là</a:t>
            </a:r>
            <a:r>
              <a:rPr lang="es-ES" dirty="0"/>
              <a:t> </a:t>
            </a:r>
            <a:r>
              <a:rPr lang="es-ES" dirty="0" err="1"/>
              <a:t>cơn</a:t>
            </a:r>
            <a:r>
              <a:rPr lang="es-ES" dirty="0"/>
              <a:t> </a:t>
            </a:r>
            <a:r>
              <a:rPr lang="es-ES" dirty="0" err="1"/>
              <a:t>thiếu</a:t>
            </a:r>
            <a:r>
              <a:rPr lang="es-ES" dirty="0"/>
              <a:t> </a:t>
            </a:r>
            <a:r>
              <a:rPr lang="es-ES" dirty="0" err="1"/>
              <a:t>máu</a:t>
            </a:r>
            <a:r>
              <a:rPr lang="es-ES" dirty="0"/>
              <a:t> </a:t>
            </a:r>
            <a:r>
              <a:rPr lang="es-ES" dirty="0" err="1"/>
              <a:t>não</a:t>
            </a:r>
            <a:r>
              <a:rPr lang="es-ES" dirty="0"/>
              <a:t> </a:t>
            </a:r>
            <a:r>
              <a:rPr lang="es-ES" dirty="0" err="1"/>
              <a:t>thoáng</a:t>
            </a:r>
            <a:r>
              <a:rPr lang="es-ES" dirty="0"/>
              <a:t> qua, </a:t>
            </a:r>
            <a:r>
              <a:rPr lang="es-ES" dirty="0" err="1"/>
              <a:t>thường</a:t>
            </a:r>
            <a:r>
              <a:rPr lang="es-ES" dirty="0"/>
              <a:t> </a:t>
            </a:r>
            <a:r>
              <a:rPr lang="es-ES" dirty="0" err="1"/>
              <a:t>kéo</a:t>
            </a:r>
            <a:r>
              <a:rPr lang="es-ES" dirty="0"/>
              <a:t> </a:t>
            </a:r>
            <a:r>
              <a:rPr lang="es-ES" dirty="0" err="1"/>
              <a:t>dài</a:t>
            </a:r>
            <a:r>
              <a:rPr lang="es-ES" dirty="0"/>
              <a:t> 5-15 </a:t>
            </a:r>
            <a:r>
              <a:rPr lang="es-ES" dirty="0" err="1"/>
              <a:t>phút</a:t>
            </a:r>
            <a:r>
              <a:rPr lang="es-ES" dirty="0"/>
              <a:t>, </a:t>
            </a:r>
            <a:r>
              <a:rPr lang="es-ES" dirty="0" err="1"/>
              <a:t>nhưng</a:t>
            </a:r>
            <a:r>
              <a:rPr lang="es-ES" dirty="0"/>
              <a:t> </a:t>
            </a:r>
            <a:r>
              <a:rPr lang="es-ES" dirty="0" err="1"/>
              <a:t>bao</a:t>
            </a:r>
            <a:r>
              <a:rPr lang="es-ES" dirty="0"/>
              <a:t> </a:t>
            </a:r>
            <a:r>
              <a:rPr lang="es-ES" dirty="0" err="1"/>
              <a:t>giờ</a:t>
            </a:r>
            <a:r>
              <a:rPr lang="es-ES" dirty="0"/>
              <a:t> </a:t>
            </a:r>
            <a:r>
              <a:rPr lang="es-ES" dirty="0" err="1"/>
              <a:t>cũng</a:t>
            </a:r>
            <a:r>
              <a:rPr lang="es-ES" dirty="0"/>
              <a:t> </a:t>
            </a:r>
            <a:r>
              <a:rPr lang="es-ES" dirty="0" err="1"/>
              <a:t>hồi</a:t>
            </a:r>
            <a:r>
              <a:rPr lang="es-ES" dirty="0"/>
              <a:t> </a:t>
            </a:r>
            <a:r>
              <a:rPr lang="es-ES" dirty="0" err="1"/>
              <a:t>phục</a:t>
            </a:r>
            <a:r>
              <a:rPr lang="es-ES" dirty="0"/>
              <a:t> </a:t>
            </a:r>
            <a:r>
              <a:rPr lang="es-ES" dirty="0" err="1"/>
              <a:t>trong</a:t>
            </a:r>
            <a:r>
              <a:rPr lang="es-ES" dirty="0"/>
              <a:t> </a:t>
            </a:r>
            <a:r>
              <a:rPr lang="es-ES" dirty="0" err="1"/>
              <a:t>vòng</a:t>
            </a:r>
            <a:r>
              <a:rPr lang="es-ES" dirty="0"/>
              <a:t> 24h. </a:t>
            </a:r>
          </a:p>
          <a:p>
            <a:pPr>
              <a:lnSpc>
                <a:spcPct val="150000"/>
              </a:lnSpc>
            </a:pPr>
            <a:r>
              <a:rPr lang="es-ES" dirty="0"/>
              <a:t>	</a:t>
            </a:r>
            <a:r>
              <a:rPr lang="es-ES" dirty="0" err="1"/>
              <a:t>Nếu</a:t>
            </a:r>
            <a:r>
              <a:rPr lang="es-ES" dirty="0"/>
              <a:t> </a:t>
            </a:r>
            <a:r>
              <a:rPr lang="es-ES" dirty="0" err="1"/>
              <a:t>tình</a:t>
            </a:r>
            <a:r>
              <a:rPr lang="es-ES" dirty="0"/>
              <a:t> </a:t>
            </a:r>
            <a:r>
              <a:rPr lang="es-ES" dirty="0" err="1"/>
              <a:t>trạng</a:t>
            </a:r>
            <a:r>
              <a:rPr lang="es-ES" dirty="0"/>
              <a:t> </a:t>
            </a:r>
            <a:r>
              <a:rPr lang="es-ES" dirty="0" err="1">
                <a:solidFill>
                  <a:srgbClr val="FF0000"/>
                </a:solidFill>
              </a:rPr>
              <a:t>thiếu</a:t>
            </a:r>
            <a:r>
              <a:rPr lang="es-ES" dirty="0">
                <a:solidFill>
                  <a:srgbClr val="FF0000"/>
                </a:solidFill>
              </a:rPr>
              <a:t> </a:t>
            </a:r>
            <a:r>
              <a:rPr lang="es-ES" dirty="0" err="1">
                <a:solidFill>
                  <a:srgbClr val="FF0000"/>
                </a:solidFill>
              </a:rPr>
              <a:t>máu</a:t>
            </a:r>
            <a:r>
              <a:rPr lang="es-ES" dirty="0">
                <a:solidFill>
                  <a:srgbClr val="FF0000"/>
                </a:solidFill>
              </a:rPr>
              <a:t> </a:t>
            </a:r>
            <a:r>
              <a:rPr lang="es-ES" dirty="0" err="1">
                <a:solidFill>
                  <a:srgbClr val="FF0000"/>
                </a:solidFill>
              </a:rPr>
              <a:t>não</a:t>
            </a:r>
            <a:r>
              <a:rPr lang="es-ES" dirty="0">
                <a:solidFill>
                  <a:srgbClr val="FF0000"/>
                </a:solidFill>
              </a:rPr>
              <a:t> </a:t>
            </a:r>
            <a:r>
              <a:rPr lang="es-ES" dirty="0" err="1">
                <a:solidFill>
                  <a:srgbClr val="FF0000"/>
                </a:solidFill>
              </a:rPr>
              <a:t>kéo</a:t>
            </a:r>
            <a:r>
              <a:rPr lang="es-ES" dirty="0">
                <a:solidFill>
                  <a:srgbClr val="FF0000"/>
                </a:solidFill>
              </a:rPr>
              <a:t> </a:t>
            </a:r>
            <a:r>
              <a:rPr lang="es-ES" dirty="0" err="1">
                <a:solidFill>
                  <a:srgbClr val="FF0000"/>
                </a:solidFill>
              </a:rPr>
              <a:t>dài</a:t>
            </a:r>
            <a:r>
              <a:rPr lang="es-ES" dirty="0">
                <a:solidFill>
                  <a:srgbClr val="FF0000"/>
                </a:solidFill>
              </a:rPr>
              <a:t> </a:t>
            </a:r>
            <a:r>
              <a:rPr lang="es-ES" dirty="0" err="1">
                <a:solidFill>
                  <a:srgbClr val="FF0000"/>
                </a:solidFill>
              </a:rPr>
              <a:t>vài</a:t>
            </a:r>
            <a:r>
              <a:rPr lang="es-ES" dirty="0">
                <a:solidFill>
                  <a:srgbClr val="FF0000"/>
                </a:solidFill>
              </a:rPr>
              <a:t> </a:t>
            </a:r>
            <a:r>
              <a:rPr lang="es-ES" dirty="0" err="1">
                <a:solidFill>
                  <a:srgbClr val="FF0000"/>
                </a:solidFill>
              </a:rPr>
              <a:t>phút</a:t>
            </a:r>
            <a:r>
              <a:rPr lang="es-ES" dirty="0">
                <a:solidFill>
                  <a:srgbClr val="FF0000"/>
                </a:solidFill>
              </a:rPr>
              <a:t> </a:t>
            </a:r>
            <a:r>
              <a:rPr lang="es-ES" dirty="0" err="1">
                <a:solidFill>
                  <a:srgbClr val="FF0000"/>
                </a:solidFill>
              </a:rPr>
              <a:t>tb</a:t>
            </a:r>
            <a:r>
              <a:rPr lang="es-ES" dirty="0">
                <a:solidFill>
                  <a:srgbClr val="FF0000"/>
                </a:solidFill>
              </a:rPr>
              <a:t> </a:t>
            </a:r>
            <a:r>
              <a:rPr lang="es-ES" dirty="0" err="1">
                <a:solidFill>
                  <a:srgbClr val="FF0000"/>
                </a:solidFill>
              </a:rPr>
              <a:t>não</a:t>
            </a:r>
            <a:r>
              <a:rPr lang="es-ES" dirty="0">
                <a:solidFill>
                  <a:srgbClr val="FF0000"/>
                </a:solidFill>
              </a:rPr>
              <a:t> </a:t>
            </a:r>
            <a:r>
              <a:rPr lang="es-ES" dirty="0" err="1">
                <a:solidFill>
                  <a:srgbClr val="FF0000"/>
                </a:solidFill>
              </a:rPr>
              <a:t>sẽ</a:t>
            </a:r>
            <a:r>
              <a:rPr lang="es-ES" dirty="0">
                <a:solidFill>
                  <a:srgbClr val="FF0000"/>
                </a:solidFill>
              </a:rPr>
              <a:t> </a:t>
            </a:r>
            <a:r>
              <a:rPr lang="es-ES" dirty="0" err="1">
                <a:solidFill>
                  <a:srgbClr val="FF0000"/>
                </a:solidFill>
              </a:rPr>
              <a:t>tổn</a:t>
            </a:r>
            <a:r>
              <a:rPr lang="es-ES" dirty="0">
                <a:solidFill>
                  <a:srgbClr val="FF0000"/>
                </a:solidFill>
              </a:rPr>
              <a:t> </a:t>
            </a:r>
            <a:r>
              <a:rPr lang="es-ES" dirty="0" err="1">
                <a:solidFill>
                  <a:srgbClr val="FF0000"/>
                </a:solidFill>
              </a:rPr>
              <a:t>thương</a:t>
            </a:r>
            <a:r>
              <a:rPr lang="es-ES" dirty="0">
                <a:solidFill>
                  <a:srgbClr val="FF0000"/>
                </a:solidFill>
              </a:rPr>
              <a:t> </a:t>
            </a:r>
            <a:r>
              <a:rPr lang="es-ES" dirty="0" err="1">
                <a:solidFill>
                  <a:srgbClr val="FF0000"/>
                </a:solidFill>
              </a:rPr>
              <a:t>không</a:t>
            </a:r>
            <a:r>
              <a:rPr lang="es-ES" dirty="0">
                <a:solidFill>
                  <a:srgbClr val="FF0000"/>
                </a:solidFill>
              </a:rPr>
              <a:t> </a:t>
            </a:r>
            <a:r>
              <a:rPr lang="es-ES" dirty="0" err="1">
                <a:solidFill>
                  <a:srgbClr val="FF0000"/>
                </a:solidFill>
              </a:rPr>
              <a:t>hồi</a:t>
            </a:r>
            <a:r>
              <a:rPr lang="es-ES" dirty="0">
                <a:solidFill>
                  <a:srgbClr val="FF0000"/>
                </a:solidFill>
              </a:rPr>
              <a:t> </a:t>
            </a:r>
            <a:r>
              <a:rPr lang="es-ES" dirty="0" err="1">
                <a:solidFill>
                  <a:srgbClr val="FF0000"/>
                </a:solidFill>
              </a:rPr>
              <a:t>phục</a:t>
            </a:r>
            <a:r>
              <a:rPr lang="es-ES" dirty="0">
                <a:solidFill>
                  <a:srgbClr val="FF0000"/>
                </a:solidFill>
              </a:rPr>
              <a:t> </a:t>
            </a:r>
            <a:r>
              <a:rPr lang="es-ES" dirty="0" err="1">
                <a:solidFill>
                  <a:srgbClr val="FF0000"/>
                </a:solidFill>
              </a:rPr>
              <a:t>hoặc</a:t>
            </a:r>
            <a:r>
              <a:rPr lang="es-ES" dirty="0">
                <a:solidFill>
                  <a:srgbClr val="FF0000"/>
                </a:solidFill>
              </a:rPr>
              <a:t> </a:t>
            </a:r>
            <a:r>
              <a:rPr lang="es-ES" dirty="0" err="1">
                <a:solidFill>
                  <a:srgbClr val="FF0000"/>
                </a:solidFill>
              </a:rPr>
              <a:t>chết</a:t>
            </a:r>
            <a:r>
              <a:rPr lang="es-ES" dirty="0">
                <a:solidFill>
                  <a:srgbClr val="FF0000"/>
                </a:solidFill>
              </a:rPr>
              <a:t>. </a:t>
            </a:r>
            <a:endParaRPr lang="en-US" dirty="0">
              <a:solidFill>
                <a:srgbClr val="FF0000"/>
              </a:solidFill>
            </a:endParaRPr>
          </a:p>
          <a:p>
            <a:pPr>
              <a:lnSpc>
                <a:spcPct val="150000"/>
              </a:lnSpc>
            </a:pPr>
            <a:endParaRPr lang="en-US" dirty="0"/>
          </a:p>
        </p:txBody>
      </p:sp>
    </p:spTree>
    <p:extLst>
      <p:ext uri="{BB962C8B-B14F-4D97-AF65-F5344CB8AC3E}">
        <p14:creationId xmlns:p14="http://schemas.microsoft.com/office/powerpoint/2010/main" val="188737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0E7F2F4A-E37C-4A47-A912-C356289990D3}" type="slidenum">
              <a:rPr lang="en-US" altLang="en-US" sz="1400">
                <a:latin typeface="Times New Roman" panose="02020603050405020304" pitchFamily="18" charset="0"/>
              </a:rPr>
              <a:pPr/>
              <a:t>7</a:t>
            </a:fld>
            <a:endParaRPr lang="en-US" altLang="en-US" sz="1400">
              <a:latin typeface="Times New Roman" panose="02020603050405020304" pitchFamily="18" charset="0"/>
            </a:endParaRPr>
          </a:p>
        </p:txBody>
      </p:sp>
      <p:pic>
        <p:nvPicPr>
          <p:cNvPr id="11267" name="Picture 4" descr="nguyen nhan TBM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57201"/>
            <a:ext cx="7315200"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4343400" y="1371600"/>
            <a:ext cx="1981200" cy="3810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t>TBMMN do </a:t>
            </a:r>
          </a:p>
          <a:p>
            <a:pPr algn="ctr" eaLnBrk="1" hangingPunct="1"/>
            <a:r>
              <a:rPr lang="en-US" altLang="en-US" sz="2400" b="1"/>
              <a:t>huyÕt khèi</a:t>
            </a:r>
          </a:p>
        </p:txBody>
      </p:sp>
      <p:pic>
        <p:nvPicPr>
          <p:cNvPr id="11269" name="Picture 6" descr="dot quy do xo vua dm http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3162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6553200" y="914400"/>
            <a:ext cx="2667000" cy="6858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t>HÑp §M do x¬ v÷a §M</a:t>
            </a:r>
          </a:p>
        </p:txBody>
      </p:sp>
      <p:sp>
        <p:nvSpPr>
          <p:cNvPr id="11271" name="Rectangle 8"/>
          <p:cNvSpPr>
            <a:spLocks noChangeArrowheads="1"/>
          </p:cNvSpPr>
          <p:nvPr/>
        </p:nvSpPr>
        <p:spPr bwMode="auto">
          <a:xfrm>
            <a:off x="2590800" y="4343400"/>
            <a:ext cx="2209800" cy="990600"/>
          </a:xfrm>
          <a:prstGeom prst="rect">
            <a:avLst/>
          </a:prstGeom>
          <a:solidFill>
            <a:schemeClr val="bg1"/>
          </a:solidFill>
          <a:ln w="9525">
            <a:solidFill>
              <a:srgbClr val="3366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latin typeface=".VnTimeH" panose="020B7200000000000000" pitchFamily="34" charset="0"/>
              </a:rPr>
              <a:t>XuÊt huyÕt </a:t>
            </a:r>
          </a:p>
          <a:p>
            <a:pPr algn="ctr" eaLnBrk="1" hangingPunct="1"/>
            <a:r>
              <a:rPr lang="en-US" altLang="en-US" sz="2400" b="1">
                <a:latin typeface=".VnTimeH" panose="020B7200000000000000" pitchFamily="34" charset="0"/>
              </a:rPr>
              <a:t>n·o</a:t>
            </a:r>
          </a:p>
        </p:txBody>
      </p:sp>
      <p:sp>
        <p:nvSpPr>
          <p:cNvPr id="11272" name="Rectangle 9"/>
          <p:cNvSpPr>
            <a:spLocks noChangeArrowheads="1"/>
          </p:cNvSpPr>
          <p:nvPr/>
        </p:nvSpPr>
        <p:spPr bwMode="auto">
          <a:xfrm>
            <a:off x="6019800" y="6019800"/>
            <a:ext cx="2286000" cy="4572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t>Vì m¹ch n·o</a:t>
            </a:r>
          </a:p>
        </p:txBody>
      </p:sp>
      <p:sp>
        <p:nvSpPr>
          <p:cNvPr id="11273" name="Rectangle 10"/>
          <p:cNvSpPr>
            <a:spLocks noChangeArrowheads="1"/>
          </p:cNvSpPr>
          <p:nvPr/>
        </p:nvSpPr>
        <p:spPr bwMode="auto">
          <a:xfrm>
            <a:off x="2438400" y="228600"/>
            <a:ext cx="7620000" cy="609600"/>
          </a:xfrm>
          <a:prstGeom prst="rect">
            <a:avLst/>
          </a:prstGeom>
          <a:solidFill>
            <a:srgbClr val="FFFFFF"/>
          </a:solidFill>
          <a:ln w="9525">
            <a:solidFill>
              <a:srgbClr val="FFFFFF"/>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solidFill>
                  <a:srgbClr val="3333FF"/>
                </a:solidFill>
                <a:latin typeface=".VnTimeH" panose="020B7200000000000000" pitchFamily="34" charset="0"/>
              </a:rPr>
              <a:t>Nguyªn nh©n g©y tai biÕn m¹ch m¸u n·o</a:t>
            </a:r>
          </a:p>
        </p:txBody>
      </p:sp>
      <p:sp>
        <p:nvSpPr>
          <p:cNvPr id="11274" name="Rectangle 12"/>
          <p:cNvSpPr>
            <a:spLocks noChangeArrowheads="1"/>
          </p:cNvSpPr>
          <p:nvPr/>
        </p:nvSpPr>
        <p:spPr bwMode="auto">
          <a:xfrm>
            <a:off x="2895600" y="914400"/>
            <a:ext cx="2743200" cy="304800"/>
          </a:xfrm>
          <a:prstGeom prst="rect">
            <a:avLst/>
          </a:prstGeom>
          <a:solidFill>
            <a:schemeClr val="bg1"/>
          </a:solidFill>
          <a:ln w="12700">
            <a:solidFill>
              <a:schemeClr val="bg1"/>
            </a:solidFill>
            <a:miter lim="800000"/>
            <a:headEnd type="none" w="sm" len="sm"/>
            <a:tailEnd type="none" w="sm" len="sm"/>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sp>
        <p:nvSpPr>
          <p:cNvPr id="11275" name="Rectangle 13"/>
          <p:cNvSpPr>
            <a:spLocks noChangeArrowheads="1"/>
          </p:cNvSpPr>
          <p:nvPr/>
        </p:nvSpPr>
        <p:spPr bwMode="auto">
          <a:xfrm>
            <a:off x="3962400" y="3276600"/>
            <a:ext cx="2133600" cy="457200"/>
          </a:xfrm>
          <a:prstGeom prst="rect">
            <a:avLst/>
          </a:prstGeom>
          <a:solidFill>
            <a:schemeClr val="bg1"/>
          </a:solidFill>
          <a:ln w="12700">
            <a:solidFill>
              <a:schemeClr val="bg1"/>
            </a:solidFill>
            <a:miter lim="800000"/>
            <a:headEnd type="none" w="sm" len="sm"/>
            <a:tailEnd type="none" w="sm" len="sm"/>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sp>
        <p:nvSpPr>
          <p:cNvPr id="11276" name="Rectangle 15"/>
          <p:cNvSpPr>
            <a:spLocks noChangeArrowheads="1"/>
          </p:cNvSpPr>
          <p:nvPr/>
        </p:nvSpPr>
        <p:spPr bwMode="auto">
          <a:xfrm>
            <a:off x="4267200" y="2514600"/>
            <a:ext cx="2209800" cy="990600"/>
          </a:xfrm>
          <a:prstGeom prst="rect">
            <a:avLst/>
          </a:prstGeom>
          <a:solidFill>
            <a:schemeClr val="bg1"/>
          </a:solidFill>
          <a:ln w="9525">
            <a:solidFill>
              <a:schemeClr val="bg1"/>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ctr" eaLnBrk="1" hangingPunct="1"/>
            <a:r>
              <a:rPr lang="en-US" altLang="en-US" sz="2400" b="1">
                <a:latin typeface=".VnTimeH" panose="020B7200000000000000" pitchFamily="34" charset="0"/>
              </a:rPr>
              <a:t>T¾c m¹ch</a:t>
            </a:r>
          </a:p>
          <a:p>
            <a:pPr algn="ctr" eaLnBrk="1" hangingPunct="1"/>
            <a:r>
              <a:rPr lang="en-US" altLang="en-US" sz="2400" b="1">
                <a:latin typeface=".VnTimeH" panose="020B7200000000000000" pitchFamily="34" charset="0"/>
              </a:rPr>
              <a:t> n·o</a:t>
            </a:r>
          </a:p>
        </p:txBody>
      </p:sp>
    </p:spTree>
    <p:extLst>
      <p:ext uri="{BB962C8B-B14F-4D97-AF65-F5344CB8AC3E}">
        <p14:creationId xmlns:p14="http://schemas.microsoft.com/office/powerpoint/2010/main" val="107137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73487"/>
            <a:ext cx="11263648" cy="6176963"/>
          </a:xfrm>
        </p:spPr>
        <p:txBody>
          <a:bodyPr>
            <a:normAutofit/>
          </a:bodyPr>
          <a:lstStyle/>
          <a:p>
            <a:pPr>
              <a:lnSpc>
                <a:spcPct val="150000"/>
              </a:lnSpc>
            </a:pPr>
            <a:r>
              <a:rPr lang="es-ES" b="1" dirty="0" err="1"/>
              <a:t>Phân</a:t>
            </a:r>
            <a:r>
              <a:rPr lang="es-ES" b="1" dirty="0"/>
              <a:t> </a:t>
            </a:r>
            <a:r>
              <a:rPr lang="es-ES" b="1" dirty="0" err="1"/>
              <a:t>loại</a:t>
            </a:r>
            <a:r>
              <a:rPr lang="es-ES" b="1" dirty="0"/>
              <a:t> </a:t>
            </a:r>
            <a:r>
              <a:rPr lang="es-ES" b="1" dirty="0" err="1"/>
              <a:t>tai</a:t>
            </a:r>
            <a:r>
              <a:rPr lang="es-ES" b="1" dirty="0"/>
              <a:t> </a:t>
            </a:r>
            <a:r>
              <a:rPr lang="es-ES" b="1" dirty="0" err="1"/>
              <a:t>biến</a:t>
            </a:r>
            <a:r>
              <a:rPr lang="es-ES" b="1" dirty="0"/>
              <a:t> </a:t>
            </a:r>
            <a:r>
              <a:rPr lang="es-ES" b="1" dirty="0" err="1"/>
              <a:t>mạch</a:t>
            </a:r>
            <a:r>
              <a:rPr lang="es-ES" b="1" dirty="0"/>
              <a:t> </a:t>
            </a:r>
            <a:r>
              <a:rPr lang="es-ES" b="1" dirty="0" err="1"/>
              <a:t>máu</a:t>
            </a:r>
            <a:r>
              <a:rPr lang="es-ES" b="1" dirty="0"/>
              <a:t> </a:t>
            </a:r>
            <a:r>
              <a:rPr lang="es-ES" b="1" dirty="0" err="1"/>
              <a:t>não</a:t>
            </a:r>
            <a:r>
              <a:rPr lang="es-ES" b="1" dirty="0"/>
              <a:t> </a:t>
            </a:r>
            <a:endParaRPr lang="en-US" dirty="0"/>
          </a:p>
          <a:p>
            <a:pPr>
              <a:lnSpc>
                <a:spcPct val="150000"/>
              </a:lnSpc>
            </a:pPr>
            <a:r>
              <a:rPr lang="es-ES" i="1" dirty="0" err="1"/>
              <a:t>Nhồi</a:t>
            </a:r>
            <a:r>
              <a:rPr lang="es-ES" i="1" dirty="0"/>
              <a:t> </a:t>
            </a:r>
            <a:r>
              <a:rPr lang="es-ES" i="1" dirty="0" err="1"/>
              <a:t>máu</a:t>
            </a:r>
            <a:r>
              <a:rPr lang="es-ES" i="1" dirty="0"/>
              <a:t> </a:t>
            </a:r>
            <a:r>
              <a:rPr lang="es-ES" i="1" dirty="0" err="1"/>
              <a:t>não</a:t>
            </a:r>
            <a:r>
              <a:rPr lang="es-ES" i="1" dirty="0"/>
              <a:t> do </a:t>
            </a:r>
            <a:r>
              <a:rPr lang="es-ES" i="1" dirty="0" err="1"/>
              <a:t>cục</a:t>
            </a:r>
            <a:r>
              <a:rPr lang="es-ES" i="1" dirty="0"/>
              <a:t> </a:t>
            </a:r>
            <a:r>
              <a:rPr lang="es-ES" i="1" dirty="0" err="1"/>
              <a:t>máu</a:t>
            </a:r>
            <a:r>
              <a:rPr lang="es-ES" i="1" dirty="0"/>
              <a:t> </a:t>
            </a:r>
            <a:r>
              <a:rPr lang="es-ES" i="1" dirty="0" err="1"/>
              <a:t>đông</a:t>
            </a:r>
            <a:endParaRPr lang="en-US" dirty="0"/>
          </a:p>
          <a:p>
            <a:pPr>
              <a:lnSpc>
                <a:spcPct val="150000"/>
              </a:lnSpc>
            </a:pPr>
            <a:r>
              <a:rPr lang="es-ES" i="1" dirty="0" err="1"/>
              <a:t>Nhồi</a:t>
            </a:r>
            <a:r>
              <a:rPr lang="es-ES" i="1" dirty="0"/>
              <a:t> </a:t>
            </a:r>
            <a:r>
              <a:rPr lang="es-ES" i="1" dirty="0" err="1"/>
              <a:t>máu</a:t>
            </a:r>
            <a:r>
              <a:rPr lang="es-ES" i="1" dirty="0"/>
              <a:t> </a:t>
            </a:r>
            <a:r>
              <a:rPr lang="es-ES" i="1" dirty="0" err="1"/>
              <a:t>não</a:t>
            </a:r>
            <a:r>
              <a:rPr lang="es-ES" i="1" dirty="0"/>
              <a:t> do </a:t>
            </a:r>
            <a:r>
              <a:rPr lang="es-ES" i="1" dirty="0" err="1"/>
              <a:t>nghẽn</a:t>
            </a:r>
            <a:r>
              <a:rPr lang="es-ES" i="1" dirty="0"/>
              <a:t> </a:t>
            </a:r>
            <a:r>
              <a:rPr lang="es-ES" i="1" dirty="0" err="1"/>
              <a:t>mạch</a:t>
            </a:r>
            <a:r>
              <a:rPr lang="es-ES" i="1" dirty="0"/>
              <a:t> </a:t>
            </a:r>
            <a:r>
              <a:rPr lang="es-ES" i="1" dirty="0" err="1"/>
              <a:t>và</a:t>
            </a:r>
            <a:r>
              <a:rPr lang="es-ES" i="1" dirty="0"/>
              <a:t> </a:t>
            </a:r>
            <a:r>
              <a:rPr lang="es-ES" i="1" dirty="0" err="1"/>
              <a:t>các</a:t>
            </a:r>
            <a:r>
              <a:rPr lang="es-ES" i="1" dirty="0"/>
              <a:t> </a:t>
            </a:r>
            <a:r>
              <a:rPr lang="es-ES" i="1" dirty="0" err="1"/>
              <a:t>nguyên</a:t>
            </a:r>
            <a:r>
              <a:rPr lang="es-ES" i="1" dirty="0"/>
              <a:t> </a:t>
            </a:r>
            <a:r>
              <a:rPr lang="es-ES" i="1" dirty="0" err="1"/>
              <a:t>nhân</a:t>
            </a:r>
            <a:r>
              <a:rPr lang="es-ES" i="1" dirty="0"/>
              <a:t> </a:t>
            </a:r>
            <a:r>
              <a:rPr lang="es-ES" i="1" dirty="0" err="1"/>
              <a:t>khác</a:t>
            </a:r>
            <a:endParaRPr lang="en-US" dirty="0"/>
          </a:p>
          <a:p>
            <a:pPr>
              <a:lnSpc>
                <a:spcPct val="150000"/>
              </a:lnSpc>
            </a:pPr>
            <a:r>
              <a:rPr lang="pt-BR" i="1" dirty="0"/>
              <a:t>Chảy máu não (xuất huyết não)</a:t>
            </a:r>
            <a:endParaRPr lang="en-US" dirty="0"/>
          </a:p>
          <a:p>
            <a:pPr>
              <a:lnSpc>
                <a:spcPct val="150000"/>
              </a:lnSpc>
            </a:pPr>
            <a:r>
              <a:rPr lang="pt-BR" dirty="0"/>
              <a:t>- Tăng huyết áp gây vỡ mạch trong não.</a:t>
            </a:r>
            <a:endParaRPr lang="en-US" dirty="0"/>
          </a:p>
          <a:p>
            <a:pPr>
              <a:lnSpc>
                <a:spcPct val="150000"/>
              </a:lnSpc>
            </a:pPr>
            <a:r>
              <a:rPr lang="pt-BR" dirty="0"/>
              <a:t>- Vỡ phình mạch não do dị dạng thường gặp ở người trẻ.</a:t>
            </a:r>
            <a:endParaRPr lang="en-US" dirty="0"/>
          </a:p>
          <a:p>
            <a:pPr>
              <a:lnSpc>
                <a:spcPct val="150000"/>
              </a:lnSpc>
            </a:pPr>
            <a:r>
              <a:rPr lang="pt-BR" dirty="0"/>
              <a:t>- Bệnh về máu.</a:t>
            </a:r>
            <a:endParaRPr lang="en-US" dirty="0"/>
          </a:p>
          <a:p>
            <a:pPr>
              <a:lnSpc>
                <a:spcPct val="150000"/>
              </a:lnSpc>
            </a:pPr>
            <a:endParaRPr lang="en-US" dirty="0"/>
          </a:p>
        </p:txBody>
      </p:sp>
    </p:spTree>
    <p:extLst>
      <p:ext uri="{BB962C8B-B14F-4D97-AF65-F5344CB8AC3E}">
        <p14:creationId xmlns:p14="http://schemas.microsoft.com/office/powerpoint/2010/main" val="320814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fld id="{61EB8519-B24E-4264-B45F-135CA052A2BD}" type="slidenum">
              <a:rPr lang="en-US" altLang="en-US" sz="1400">
                <a:latin typeface="Times New Roman" panose="02020603050405020304" pitchFamily="18" charset="0"/>
              </a:rPr>
              <a:pPr/>
              <a:t>9</a:t>
            </a:fld>
            <a:endParaRPr lang="en-US" altLang="en-US" sz="1400">
              <a:latin typeface="Times New Roman" panose="02020603050405020304" pitchFamily="18" charset="0"/>
            </a:endParaRPr>
          </a:p>
        </p:txBody>
      </p:sp>
      <p:graphicFrame>
        <p:nvGraphicFramePr>
          <p:cNvPr id="2050" name="Object 2"/>
          <p:cNvGraphicFramePr>
            <a:graphicFrameLocks noChangeAspect="1"/>
          </p:cNvGraphicFramePr>
          <p:nvPr/>
        </p:nvGraphicFramePr>
        <p:xfrm>
          <a:off x="3276600" y="457201"/>
          <a:ext cx="5867400" cy="4672013"/>
        </p:xfrm>
        <a:graphic>
          <a:graphicData uri="http://schemas.openxmlformats.org/presentationml/2006/ole">
            <mc:AlternateContent xmlns:mc="http://schemas.openxmlformats.org/markup-compatibility/2006">
              <mc:Choice xmlns:v="urn:schemas-microsoft-com:vml" Requires="v">
                <p:oleObj name="Document" r:id="rId2" imgW="2751862" imgH="1766377" progId="Word.Document.8">
                  <p:embed/>
                </p:oleObj>
              </mc:Choice>
              <mc:Fallback>
                <p:oleObj name="Document" r:id="rId2" imgW="2751862" imgH="1766377"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1"/>
                        <a:ext cx="5867400" cy="4672013"/>
                      </a:xfrm>
                      <a:prstGeom prst="rect">
                        <a:avLst/>
                      </a:prstGeom>
                      <a:solidFill>
                        <a:schemeClr val="bg2"/>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Oval 4"/>
          <p:cNvSpPr>
            <a:spLocks noChangeArrowheads="1"/>
          </p:cNvSpPr>
          <p:nvPr/>
        </p:nvSpPr>
        <p:spPr bwMode="auto">
          <a:xfrm>
            <a:off x="4114800" y="2667000"/>
            <a:ext cx="762000" cy="762000"/>
          </a:xfrm>
          <a:prstGeom prst="ellipse">
            <a:avLst/>
          </a:prstGeom>
          <a:noFill/>
          <a:ln w="38100" cmpd="dbl">
            <a:solidFill>
              <a:srgbClr val="CC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endParaRPr lang="en-US" altLang="en-US"/>
          </a:p>
        </p:txBody>
      </p:sp>
      <p:sp>
        <p:nvSpPr>
          <p:cNvPr id="16391" name="Rectangle 7"/>
          <p:cNvSpPr>
            <a:spLocks noChangeArrowheads="1"/>
          </p:cNvSpPr>
          <p:nvPr/>
        </p:nvSpPr>
        <p:spPr bwMode="auto">
          <a:xfrm>
            <a:off x="7772400" y="2209800"/>
            <a:ext cx="990600" cy="1143000"/>
          </a:xfrm>
          <a:prstGeom prst="rect">
            <a:avLst/>
          </a:prstGeom>
          <a:solidFill>
            <a:schemeClr val="bg2"/>
          </a:solidFill>
          <a:ln w="12700">
            <a:solidFill>
              <a:schemeClr val="tx1"/>
            </a:solidFill>
            <a:miter lim="800000"/>
            <a:headEnd type="none" w="sm" len="sm"/>
            <a:tailEnd type="none" w="sm" len="sm"/>
          </a:ln>
          <a:effectLst/>
        </p:spPr>
        <p:txBody>
          <a:bodyPr wrap="none" anchor="ctr"/>
          <a:lstStyle/>
          <a:p>
            <a:pPr algn="ctr">
              <a:spcBef>
                <a:spcPct val="50000"/>
              </a:spcBef>
              <a:defRPr/>
            </a:pPr>
            <a:r>
              <a:rPr lang="en-US" b="1">
                <a:effectLst>
                  <a:outerShdw blurRad="38100" dist="38100" dir="2700000" algn="tl">
                    <a:srgbClr val="FFFFFF"/>
                  </a:outerShdw>
                </a:effectLst>
              </a:rPr>
              <a:t>Ph×nh</a:t>
            </a:r>
          </a:p>
          <a:p>
            <a:pPr algn="ctr">
              <a:spcBef>
                <a:spcPct val="50000"/>
              </a:spcBef>
              <a:defRPr/>
            </a:pPr>
            <a:r>
              <a:rPr lang="en-US" b="1">
                <a:effectLst>
                  <a:outerShdw blurRad="38100" dist="38100" dir="2700000" algn="tl">
                    <a:srgbClr val="FFFFFF"/>
                  </a:outerShdw>
                </a:effectLst>
              </a:rPr>
              <a:t> m¹ch</a:t>
            </a:r>
          </a:p>
          <a:p>
            <a:pPr algn="ctr">
              <a:defRPr/>
            </a:pPr>
            <a:endParaRPr lang="en-US"/>
          </a:p>
        </p:txBody>
      </p:sp>
      <p:sp>
        <p:nvSpPr>
          <p:cNvPr id="2054" name="Line 8"/>
          <p:cNvSpPr>
            <a:spLocks noChangeShapeType="1"/>
          </p:cNvSpPr>
          <p:nvPr/>
        </p:nvSpPr>
        <p:spPr bwMode="auto">
          <a:xfrm flipH="1">
            <a:off x="4876800" y="2819400"/>
            <a:ext cx="2895600" cy="304800"/>
          </a:xfrm>
          <a:prstGeom prst="line">
            <a:avLst/>
          </a:prstGeom>
          <a:noFill/>
          <a:ln w="381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9046717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1616</Words>
  <Application>Microsoft Office PowerPoint</Application>
  <PresentationFormat>Widescreen</PresentationFormat>
  <Paragraphs>137</Paragraphs>
  <Slides>31</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42" baseType="lpstr">
      <vt:lpstr>.VnArial</vt:lpstr>
      <vt:lpstr>.VnArialH</vt:lpstr>
      <vt:lpstr>.VnTime</vt:lpstr>
      <vt:lpstr>.VnTimeH</vt:lpstr>
      <vt:lpstr>Arial</vt:lpstr>
      <vt:lpstr>Calibri</vt:lpstr>
      <vt:lpstr>Times New Roman</vt:lpstr>
      <vt:lpstr>Office Theme</vt:lpstr>
      <vt:lpstr>MSPhotoEd.3</vt:lpstr>
      <vt:lpstr>Document</vt:lpstr>
      <vt:lpstr>Chart</vt:lpstr>
      <vt:lpstr>TAI BIẾN MẠCH MÁU NÃO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CHĂM SÓC NGƯỜI BỆNH CƠN ĐAU THẮT NGỰC</dc:title>
  <dc:creator>Mr Do</dc:creator>
  <cp:lastModifiedBy>Nguyen Van Do</cp:lastModifiedBy>
  <cp:revision>16</cp:revision>
  <dcterms:created xsi:type="dcterms:W3CDTF">2017-08-27T14:46:00Z</dcterms:created>
  <dcterms:modified xsi:type="dcterms:W3CDTF">2023-02-28T13:50:11Z</dcterms:modified>
</cp:coreProperties>
</file>