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327" r:id="rId4"/>
    <p:sldId id="306" r:id="rId5"/>
    <p:sldId id="290" r:id="rId6"/>
    <p:sldId id="291" r:id="rId7"/>
    <p:sldId id="292" r:id="rId8"/>
    <p:sldId id="331" r:id="rId9"/>
    <p:sldId id="332" r:id="rId10"/>
    <p:sldId id="333" r:id="rId11"/>
    <p:sldId id="330" r:id="rId12"/>
    <p:sldId id="329" r:id="rId13"/>
    <p:sldId id="328" r:id="rId14"/>
    <p:sldId id="334" r:id="rId15"/>
    <p:sldId id="340" r:id="rId16"/>
    <p:sldId id="337" r:id="rId17"/>
    <p:sldId id="338" r:id="rId18"/>
    <p:sldId id="339" r:id="rId19"/>
    <p:sldId id="336" r:id="rId20"/>
    <p:sldId id="335" r:id="rId21"/>
    <p:sldId id="346" r:id="rId22"/>
    <p:sldId id="347" r:id="rId23"/>
    <p:sldId id="345" r:id="rId24"/>
    <p:sldId id="344" r:id="rId25"/>
    <p:sldId id="343" r:id="rId26"/>
    <p:sldId id="342" r:id="rId27"/>
    <p:sldId id="349" r:id="rId28"/>
    <p:sldId id="350" r:id="rId29"/>
    <p:sldId id="34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691" autoAdjust="0"/>
    <p:restoredTop sz="81452" autoAdjust="0"/>
  </p:normalViewPr>
  <p:slideViewPr>
    <p:cSldViewPr snapToGrid="0">
      <p:cViewPr>
        <p:scale>
          <a:sx n="50" d="100"/>
          <a:sy n="50" d="100"/>
        </p:scale>
        <p:origin x="-1218" y="-282"/>
      </p:cViewPr>
      <p:guideLst>
        <p:guide orient="horz" pos="2160"/>
        <p:guide pos="3840"/>
      </p:guideLst>
    </p:cSldViewPr>
  </p:slideViewPr>
  <p:notesTextViewPr>
    <p:cViewPr>
      <p:scale>
        <a:sx n="33" d="100"/>
        <a:sy n="33"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D8410-203D-4A2E-B332-6D04D70CF3D1}" type="datetimeFigureOut">
              <a:rPr lang="en-US" smtClean="0"/>
              <a:pPr/>
              <a:t>12/13/2022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99F6CF-82CF-4FDE-BB67-ABC8B077249B}" type="slidenum">
              <a:rPr lang="en-US" smtClean="0"/>
              <a:pPr/>
              <a:t>‹#›</a:t>
            </a:fld>
            <a:endParaRPr lang="en-US"/>
          </a:p>
        </p:txBody>
      </p:sp>
    </p:spTree>
    <p:extLst>
      <p:ext uri="{BB962C8B-B14F-4D97-AF65-F5344CB8AC3E}">
        <p14:creationId xmlns:p14="http://schemas.microsoft.com/office/powerpoint/2010/main" xmlns="" val="3129391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99F6CF-82CF-4FDE-BB67-ABC8B077249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99F6CF-82CF-4FDE-BB67-ABC8B077249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99F6CF-82CF-4FDE-BB67-ABC8B077249B}" type="slidenum">
              <a:rPr lang="en-US" smtClean="0"/>
              <a:pPr/>
              <a:t>5</a:t>
            </a:fld>
            <a:endParaRPr lang="en-US"/>
          </a:p>
        </p:txBody>
      </p:sp>
    </p:spTree>
    <p:extLst>
      <p:ext uri="{BB962C8B-B14F-4D97-AF65-F5344CB8AC3E}">
        <p14:creationId xmlns:p14="http://schemas.microsoft.com/office/powerpoint/2010/main" xmlns="" val="85548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325544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110717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399775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152140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28210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118437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743863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141609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2628335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54220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D0B8C2-8EA6-48C9-85D6-B5A2BBF82D41}" type="datetimeFigureOut">
              <a:rPr lang="en-US" smtClean="0"/>
              <a:pPr/>
              <a:t>12/13/2022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218508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0B8C2-8EA6-48C9-85D6-B5A2BBF82D41}" type="datetimeFigureOut">
              <a:rPr lang="en-US" smtClean="0"/>
              <a:pPr/>
              <a:t>12/13/2022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5E869-B835-45DF-A02C-A4F48D06F26A}" type="slidenum">
              <a:rPr lang="en-US" smtClean="0"/>
              <a:pPr/>
              <a:t>‹#›</a:t>
            </a:fld>
            <a:endParaRPr lang="en-US"/>
          </a:p>
        </p:txBody>
      </p:sp>
    </p:spTree>
    <p:extLst>
      <p:ext uri="{BB962C8B-B14F-4D97-AF65-F5344CB8AC3E}">
        <p14:creationId xmlns:p14="http://schemas.microsoft.com/office/powerpoint/2010/main" xmlns="" val="2257831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88654" y="1339404"/>
            <a:ext cx="7894750" cy="18030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QUẢN LÝ NHÂN LỰC</a:t>
            </a:r>
            <a:endParaRPr lang="en-US" sz="4000" dirty="0"/>
          </a:p>
        </p:txBody>
      </p:sp>
      <p:sp>
        <p:nvSpPr>
          <p:cNvPr id="2" name="Rounded Rectangle 1"/>
          <p:cNvSpPr/>
          <p:nvPr/>
        </p:nvSpPr>
        <p:spPr>
          <a:xfrm>
            <a:off x="6168980" y="4430332"/>
            <a:ext cx="5731099" cy="14939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xmlns="" val="3957209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Khối lượng chăm sóc trực tiếp dựa vào</a:t>
            </a:r>
            <a:endParaRPr lang="en-US" dirty="0"/>
          </a:p>
        </p:txBody>
      </p:sp>
      <p:sp>
        <p:nvSpPr>
          <p:cNvPr id="3" name="Content Placeholder 2"/>
          <p:cNvSpPr>
            <a:spLocks noGrp="1"/>
          </p:cNvSpPr>
          <p:nvPr>
            <p:ph idx="1"/>
          </p:nvPr>
        </p:nvSpPr>
        <p:spPr/>
        <p:txBody>
          <a:bodyPr>
            <a:normAutofit/>
          </a:bodyPr>
          <a:lstStyle/>
          <a:p>
            <a:r>
              <a:rPr lang="pt-BR" dirty="0" smtClean="0"/>
              <a:t>Số lượng người bệnh nhiều hay ít (Số lượng bệnh nhân bị ảnh hưởng bởi: phương tiện giao thông, sự hấp dẫn của bệnh viện).</a:t>
            </a:r>
            <a:endParaRPr lang="en-US" dirty="0" smtClean="0"/>
          </a:p>
          <a:p>
            <a:r>
              <a:rPr lang="pt-BR" dirty="0" smtClean="0"/>
              <a:t>Tình trạng của người bệnh nặng hay nhẹ.</a:t>
            </a:r>
            <a:endParaRPr lang="en-US" dirty="0" smtClean="0"/>
          </a:p>
          <a:p>
            <a:r>
              <a:rPr lang="pt-BR" dirty="0" smtClean="0"/>
              <a:t>Dựa vào yêu cầu chăm sóc mà người ta chia tình trạng người bệnh thành ba cấp.</a:t>
            </a:r>
          </a:p>
          <a:p>
            <a:pPr lvl="1"/>
            <a:r>
              <a:rPr lang="pt-BR" dirty="0" smtClean="0"/>
              <a:t> Chăm sóc cấp I:	 	≥ 3h/ngày( hay 4h/ngày/1 người bệnh).</a:t>
            </a:r>
            <a:endParaRPr lang="en-US" dirty="0" smtClean="0"/>
          </a:p>
          <a:p>
            <a:pPr lvl="1"/>
            <a:r>
              <a:rPr lang="pt-BR" dirty="0" smtClean="0"/>
              <a:t> Chăm sóc cấp II: 	&lt;3 h/ngày (hay 2h/ ngày/1 người bệnh).</a:t>
            </a:r>
            <a:endParaRPr lang="en-US" dirty="0" smtClean="0"/>
          </a:p>
          <a:p>
            <a:pPr lvl="1"/>
            <a:r>
              <a:rPr lang="pt-BR" dirty="0" smtClean="0"/>
              <a:t>Chăm sóc cấp III:	≤ 1,5h/ngày (hay ≤1,5h/ngày/1 người bệnh</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Chăm sóc gián tiếp</a:t>
            </a:r>
            <a:endParaRPr lang="en-US" dirty="0"/>
          </a:p>
        </p:txBody>
      </p:sp>
      <p:sp>
        <p:nvSpPr>
          <p:cNvPr id="3" name="Content Placeholder 2"/>
          <p:cNvSpPr>
            <a:spLocks noGrp="1"/>
          </p:cNvSpPr>
          <p:nvPr>
            <p:ph idx="1"/>
          </p:nvPr>
        </p:nvSpPr>
        <p:spPr/>
        <p:txBody>
          <a:bodyPr/>
          <a:lstStyle/>
          <a:p>
            <a:pPr lvl="0"/>
            <a:r>
              <a:rPr lang="pt-BR" dirty="0" smtClean="0"/>
              <a:t>Cọ rửa, chuẩn bị bị dụng cụ.</a:t>
            </a:r>
            <a:endParaRPr lang="en-US" dirty="0" smtClean="0"/>
          </a:p>
          <a:p>
            <a:pPr lvl="0"/>
            <a:r>
              <a:rPr lang="pt-BR" dirty="0" smtClean="0"/>
              <a:t>Ghi chép phiếu theo dõi, phiếu chăm sóc.</a:t>
            </a:r>
            <a:endParaRPr lang="en-US" dirty="0" smtClean="0"/>
          </a:p>
          <a:p>
            <a:pPr lvl="0"/>
            <a:r>
              <a:rPr lang="pt-BR" dirty="0" smtClean="0"/>
              <a:t>Viết báo cáo giao ban.</a:t>
            </a:r>
            <a:endParaRPr lang="en-US" dirty="0" smtClean="0"/>
          </a:p>
          <a:p>
            <a:pPr lvl="0"/>
            <a:r>
              <a:rPr lang="pt-BR" dirty="0" smtClean="0"/>
              <a:t>Thông tin, báo cáo bác sĩ bằng lời.</a:t>
            </a:r>
            <a:endParaRPr lang="en-US" dirty="0" smtClean="0"/>
          </a:p>
          <a:p>
            <a:pPr lvl="0"/>
            <a:r>
              <a:rPr lang="pt-BR" dirty="0" smtClean="0"/>
              <a:t>Tiếp xúc, giáo dục SK cho người nhà người bệnh.</a:t>
            </a:r>
            <a:endParaRPr lang="en-US" dirty="0" smtClean="0"/>
          </a:p>
          <a:p>
            <a:pPr lvl="0"/>
            <a:r>
              <a:rPr lang="pt-BR" dirty="0" smtClean="0"/>
              <a:t>Báo ăn cho người bệnh.</a:t>
            </a:r>
            <a:endParaRPr lang="en-US" dirty="0" smtClean="0"/>
          </a:p>
          <a:p>
            <a:pPr lvl="0"/>
            <a:r>
              <a:rPr lang="pt-BR" dirty="0" smtClean="0"/>
              <a:t>Lĩnh thuốc, lĩnh dụng cụ.</a:t>
            </a:r>
            <a:endParaRPr lang="en-US" dirty="0" smtClean="0"/>
          </a:p>
          <a:p>
            <a:pPr lvl="0"/>
            <a:r>
              <a:rPr lang="pt-BR" dirty="0" smtClean="0"/>
              <a:t>Vận chuyển người bệnh.</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Công</a:t>
            </a:r>
            <a:r>
              <a:rPr lang="en-US" dirty="0" smtClean="0"/>
              <a:t> </a:t>
            </a:r>
            <a:r>
              <a:rPr lang="en-US" dirty="0" err="1" smtClean="0"/>
              <a:t>việc</a:t>
            </a:r>
            <a:r>
              <a:rPr lang="en-US" dirty="0" smtClean="0"/>
              <a:t> </a:t>
            </a:r>
            <a:r>
              <a:rPr lang="en-US" dirty="0" err="1" smtClean="0"/>
              <a:t>chăm</a:t>
            </a:r>
            <a:r>
              <a:rPr lang="en-US" dirty="0" smtClean="0"/>
              <a:t> </a:t>
            </a:r>
            <a:r>
              <a:rPr lang="en-US" dirty="0" err="1" smtClean="0"/>
              <a:t>sóc</a:t>
            </a:r>
            <a:r>
              <a:rPr lang="en-US" dirty="0" smtClean="0"/>
              <a:t> </a:t>
            </a:r>
            <a:r>
              <a:rPr lang="en-US" dirty="0" err="1" smtClean="0"/>
              <a:t>gián</a:t>
            </a:r>
            <a:r>
              <a:rPr lang="en-US" dirty="0" smtClean="0"/>
              <a:t> </a:t>
            </a:r>
            <a:r>
              <a:rPr lang="en-US" dirty="0" err="1" smtClean="0"/>
              <a:t>tiếp</a:t>
            </a:r>
            <a:r>
              <a:rPr lang="en-US" dirty="0" smtClean="0"/>
              <a:t> </a:t>
            </a:r>
            <a:r>
              <a:rPr lang="en-US" dirty="0" err="1" smtClean="0"/>
              <a:t>thường</a:t>
            </a:r>
            <a:r>
              <a:rPr lang="en-US" dirty="0" smtClean="0"/>
              <a:t> </a:t>
            </a:r>
            <a:r>
              <a:rPr lang="en-US" dirty="0" err="1" smtClean="0"/>
              <a:t>có</a:t>
            </a:r>
            <a:r>
              <a:rPr lang="en-US" dirty="0" smtClean="0"/>
              <a:t> </a:t>
            </a:r>
            <a:r>
              <a:rPr lang="en-US" dirty="0" err="1" smtClean="0"/>
              <a:t>đặc</a:t>
            </a:r>
            <a:r>
              <a:rPr lang="en-US" dirty="0" smtClean="0"/>
              <a:t> </a:t>
            </a:r>
            <a:r>
              <a:rPr lang="en-US" dirty="0" err="1" smtClean="0"/>
              <a:t>điểm</a:t>
            </a:r>
            <a:r>
              <a:rPr lang="en-US" dirty="0" smtClean="0"/>
              <a:t>:</a:t>
            </a:r>
            <a:endParaRPr lang="en-US" dirty="0"/>
          </a:p>
        </p:txBody>
      </p:sp>
      <p:sp>
        <p:nvSpPr>
          <p:cNvPr id="3" name="Content Placeholder 2"/>
          <p:cNvSpPr>
            <a:spLocks noGrp="1"/>
          </p:cNvSpPr>
          <p:nvPr>
            <p:ph idx="1"/>
          </p:nvPr>
        </p:nvSpPr>
        <p:spPr/>
        <p:txBody>
          <a:bodyPr/>
          <a:lstStyle/>
          <a:p>
            <a:r>
              <a:rPr lang="pt-BR" dirty="0" smtClean="0"/>
              <a:t>Công việc chăm sóc gián tiếp thường có tính tương đối ổn định hơn, ước tính thời gian chăm sóc gián tiếp trung bình cho mỗi người bệnh là 30 phút/ngày (Hay 30phút/24h/1 người bệnh).</a:t>
            </a:r>
            <a:endParaRPr lang="en-US" dirty="0" smtClean="0"/>
          </a:p>
          <a:p>
            <a:r>
              <a:rPr lang="pt-BR" dirty="0" smtClean="0"/>
              <a:t>Trong thực tế số giờ chăm sóc còn phụ thuộc vào sự phân cấp của bệnh viện, thường thì những bệnh viện ở tuyến cao hơn sẽ có giờ chăm sóc cao hơn. Tốt nhất là thực hiện đề tài nghiên cứu tính số giờ chăm sóc thực tế trên bệnh nhân </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b="1" dirty="0" smtClean="0"/>
              <a:t>Số giờ chăm sóc trung bình cho một người bệnh/24 giờ</a:t>
            </a:r>
            <a:endParaRPr lang="en-US" dirty="0"/>
          </a:p>
        </p:txBody>
      </p:sp>
      <p:sp>
        <p:nvSpPr>
          <p:cNvPr id="3" name="Content Placeholder 2"/>
          <p:cNvSpPr>
            <a:spLocks noGrp="1"/>
          </p:cNvSpPr>
          <p:nvPr>
            <p:ph idx="1"/>
          </p:nvPr>
        </p:nvSpPr>
        <p:spPr/>
        <p:txBody>
          <a:bodyPr>
            <a:normAutofit fontScale="92500"/>
          </a:bodyPr>
          <a:lstStyle/>
          <a:p>
            <a:pPr>
              <a:buNone/>
            </a:pPr>
            <a:r>
              <a:rPr lang="pt-BR" sz="3500" i="1" dirty="0" smtClean="0"/>
              <a:t>theo Journal Nursing Service, 1982 by Robert. LHanson</a:t>
            </a:r>
          </a:p>
          <a:p>
            <a:r>
              <a:rPr lang="pt-BR" dirty="0" smtClean="0"/>
              <a:t>Số giờ chăm sóc trung bình cho một bệnh nhân nội khoa là 3,4 giờ/ ngày.</a:t>
            </a:r>
            <a:endParaRPr lang="en-US" dirty="0" smtClean="0"/>
          </a:p>
          <a:p>
            <a:r>
              <a:rPr lang="pt-BR" dirty="0" smtClean="0"/>
              <a:t>Số giờ chăm sóc trung bình cho một bệnh nhân ngoại khoa là 3,5 giờ /ngày.</a:t>
            </a:r>
            <a:endParaRPr lang="en-US" dirty="0" smtClean="0"/>
          </a:p>
          <a:p>
            <a:r>
              <a:rPr lang="pt-BR" dirty="0" smtClean="0"/>
              <a:t>Số giờ chăm sóc trung bình cho một bệnh nhân sản khoa là 2,8 giờ/ ngày.</a:t>
            </a:r>
            <a:endParaRPr lang="en-US" dirty="0" smtClean="0"/>
          </a:p>
          <a:p>
            <a:r>
              <a:rPr lang="pt-BR" dirty="0" smtClean="0"/>
              <a:t>Số giờ chăm sóc trung bình cho một bệnh nhân nhi khoa là 4,6 giờ/ ngày.</a:t>
            </a:r>
            <a:endParaRPr lang="en-US" dirty="0" smtClean="0"/>
          </a:p>
          <a:p>
            <a:r>
              <a:rPr lang="pt-BR" dirty="0" smtClean="0"/>
              <a:t>Số giờ chăm sóc trung bình cho một bệnh nhân hậu phẫu là 3 giờ/ ngày.</a:t>
            </a:r>
            <a:endParaRPr lang="en-US" dirty="0" smtClean="0"/>
          </a:p>
          <a:p>
            <a:r>
              <a:rPr lang="pt-BR" dirty="0" smtClean="0"/>
              <a:t>Số giờ chăm sóc trung bình cho một bệnh nhân bệnh viện đa khoa là 3,5 giờ/ ngày.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t>Cách tính nhân lực</a:t>
            </a:r>
            <a:endParaRPr lang="en-US" dirty="0"/>
          </a:p>
        </p:txBody>
      </p:sp>
      <p:sp>
        <p:nvSpPr>
          <p:cNvPr id="3" name="Content Placeholder 2"/>
          <p:cNvSpPr>
            <a:spLocks noGrp="1"/>
          </p:cNvSpPr>
          <p:nvPr>
            <p:ph idx="1"/>
          </p:nvPr>
        </p:nvSpPr>
        <p:spPr/>
        <p:txBody>
          <a:bodyPr/>
          <a:lstStyle/>
          <a:p>
            <a:pPr>
              <a:buNone/>
            </a:pPr>
            <a:r>
              <a:rPr lang="en-US" b="1" dirty="0" err="1" smtClean="0"/>
              <a:t>Căn</a:t>
            </a:r>
            <a:r>
              <a:rPr lang="en-US" b="1" dirty="0" smtClean="0"/>
              <a:t> </a:t>
            </a:r>
            <a:r>
              <a:rPr lang="en-US" b="1" dirty="0" err="1" smtClean="0"/>
              <a:t>cứ</a:t>
            </a:r>
            <a:r>
              <a:rPr lang="en-US" b="1" dirty="0" smtClean="0"/>
              <a:t> </a:t>
            </a:r>
            <a:r>
              <a:rPr lang="en-US" b="1" dirty="0" err="1" smtClean="0"/>
              <a:t>vào</a:t>
            </a:r>
            <a:r>
              <a:rPr lang="en-US" b="1" dirty="0" smtClean="0"/>
              <a:t> </a:t>
            </a:r>
            <a:r>
              <a:rPr lang="en-US" b="1" dirty="0" err="1" smtClean="0"/>
              <a:t>nhiều</a:t>
            </a:r>
            <a:r>
              <a:rPr lang="en-US" b="1" dirty="0" smtClean="0"/>
              <a:t> </a:t>
            </a:r>
            <a:r>
              <a:rPr lang="en-US" b="1" dirty="0" err="1" smtClean="0"/>
              <a:t>yếu</a:t>
            </a:r>
            <a:r>
              <a:rPr lang="en-US" b="1" dirty="0" smtClean="0"/>
              <a:t> </a:t>
            </a:r>
            <a:r>
              <a:rPr lang="en-US" b="1" dirty="0" err="1" smtClean="0"/>
              <a:t>tố</a:t>
            </a:r>
            <a:r>
              <a:rPr lang="en-US" b="1"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5125"/>
            <a:ext cx="11430000" cy="1325563"/>
          </a:xfrm>
        </p:spPr>
        <p:txBody>
          <a:bodyPr>
            <a:normAutofit fontScale="90000"/>
          </a:bodyPr>
          <a:lstStyle/>
          <a:p>
            <a:r>
              <a:rPr lang="vi-VN" b="1" dirty="0" smtClean="0"/>
              <a:t> </a:t>
            </a:r>
            <a:r>
              <a:rPr lang="en-US" b="1" dirty="0" err="1" smtClean="0"/>
              <a:t>Ngày</a:t>
            </a:r>
            <a:r>
              <a:rPr lang="en-US" b="1" dirty="0" smtClean="0"/>
              <a:t> </a:t>
            </a:r>
            <a:r>
              <a:rPr lang="en-US" b="1" dirty="0" err="1" smtClean="0"/>
              <a:t>làm</a:t>
            </a:r>
            <a:r>
              <a:rPr lang="en-US" b="1" dirty="0" smtClean="0"/>
              <a:t> </a:t>
            </a:r>
            <a:r>
              <a:rPr lang="en-US" b="1" dirty="0" err="1" smtClean="0"/>
              <a:t>việc</a:t>
            </a:r>
            <a:r>
              <a:rPr lang="en-US" b="1" dirty="0" smtClean="0"/>
              <a:t> </a:t>
            </a:r>
            <a:r>
              <a:rPr lang="en-US" b="1" dirty="0" err="1" smtClean="0"/>
              <a:t>của</a:t>
            </a:r>
            <a:r>
              <a:rPr lang="en-US" b="1" dirty="0" smtClean="0"/>
              <a:t> </a:t>
            </a:r>
            <a:r>
              <a:rPr lang="en-US" b="1" dirty="0" err="1" smtClean="0"/>
              <a:t>một</a:t>
            </a:r>
            <a:r>
              <a:rPr lang="en-US" b="1" dirty="0" smtClean="0"/>
              <a:t> </a:t>
            </a:r>
            <a:r>
              <a:rPr lang="en-US" b="1" dirty="0" err="1" smtClean="0"/>
              <a:t>điều</a:t>
            </a:r>
            <a:r>
              <a:rPr lang="en-US" b="1" dirty="0" smtClean="0"/>
              <a:t> </a:t>
            </a:r>
            <a:r>
              <a:rPr lang="en-US" b="1" dirty="0" err="1" smtClean="0"/>
              <a:t>dưỡng</a:t>
            </a:r>
            <a:r>
              <a:rPr lang="en-US" b="1" dirty="0" smtClean="0"/>
              <a:t> </a:t>
            </a:r>
            <a:r>
              <a:rPr lang="en-US" b="1" dirty="0" err="1" smtClean="0"/>
              <a:t>trong</a:t>
            </a:r>
            <a:r>
              <a:rPr lang="en-US" b="1" dirty="0" smtClean="0"/>
              <a:t> </a:t>
            </a:r>
            <a:r>
              <a:rPr lang="en-US" b="1" dirty="0" err="1" smtClean="0"/>
              <a:t>năm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Theo </a:t>
            </a:r>
            <a:r>
              <a:rPr lang="en-US" dirty="0" err="1" smtClean="0"/>
              <a:t>Bộ</a:t>
            </a:r>
            <a:r>
              <a:rPr lang="en-US" dirty="0" smtClean="0"/>
              <a:t> </a:t>
            </a:r>
            <a:r>
              <a:rPr lang="en-US" dirty="0" err="1" smtClean="0"/>
              <a:t>Luật</a:t>
            </a:r>
            <a:r>
              <a:rPr lang="en-US" dirty="0" smtClean="0"/>
              <a:t> Lao </a:t>
            </a:r>
            <a:r>
              <a:rPr lang="en-US" dirty="0" err="1" smtClean="0"/>
              <a:t>động</a:t>
            </a:r>
            <a:r>
              <a:rPr lang="en-US" dirty="0" smtClean="0"/>
              <a:t> </a:t>
            </a:r>
            <a:r>
              <a:rPr lang="en-US" dirty="0" err="1" smtClean="0"/>
              <a:t>hiện</a:t>
            </a:r>
            <a:r>
              <a:rPr lang="en-US" dirty="0" smtClean="0"/>
              <a:t> </a:t>
            </a:r>
            <a:r>
              <a:rPr lang="en-US" dirty="0" err="1" smtClean="0"/>
              <a:t>thời</a:t>
            </a:r>
            <a:r>
              <a:rPr lang="en-US" dirty="0" smtClean="0"/>
              <a:t> </a:t>
            </a:r>
            <a:r>
              <a:rPr lang="en-US" dirty="0" err="1" smtClean="0"/>
              <a:t>tại</a:t>
            </a:r>
            <a:r>
              <a:rPr lang="en-US" dirty="0" smtClean="0"/>
              <a:t> </a:t>
            </a:r>
            <a:r>
              <a:rPr lang="en-US" dirty="0" err="1" smtClean="0"/>
              <a:t>các</a:t>
            </a:r>
            <a:r>
              <a:rPr lang="en-US" dirty="0" smtClean="0"/>
              <a:t> </a:t>
            </a:r>
            <a:r>
              <a:rPr lang="en-US" dirty="0" err="1" smtClean="0"/>
              <a:t>điều</a:t>
            </a:r>
            <a:r>
              <a:rPr lang="en-US" dirty="0" smtClean="0"/>
              <a:t>:</a:t>
            </a:r>
          </a:p>
          <a:p>
            <a:r>
              <a:rPr lang="en-US" dirty="0" err="1" smtClean="0"/>
              <a:t>Điều</a:t>
            </a:r>
            <a:r>
              <a:rPr lang="en-US" dirty="0" smtClean="0"/>
              <a:t> 68 </a:t>
            </a:r>
            <a:r>
              <a:rPr lang="en-US" dirty="0" err="1" smtClean="0"/>
              <a:t>quy</a:t>
            </a:r>
            <a:r>
              <a:rPr lang="en-US" dirty="0" smtClean="0"/>
              <a:t> </a:t>
            </a:r>
            <a:r>
              <a:rPr lang="en-US" dirty="0" err="1" smtClean="0"/>
              <a:t>định</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không</a:t>
            </a:r>
            <a:r>
              <a:rPr lang="en-US" dirty="0" smtClean="0"/>
              <a:t> </a:t>
            </a:r>
            <a:r>
              <a:rPr lang="en-US" dirty="0" err="1" smtClean="0"/>
              <a:t>quá</a:t>
            </a:r>
            <a:r>
              <a:rPr lang="en-US" dirty="0" smtClean="0"/>
              <a:t> 8 </a:t>
            </a:r>
            <a:r>
              <a:rPr lang="en-US" dirty="0" err="1" smtClean="0"/>
              <a:t>giờ</a:t>
            </a:r>
            <a:r>
              <a:rPr lang="en-US" dirty="0" smtClean="0"/>
              <a:t>/ </a:t>
            </a:r>
            <a:r>
              <a:rPr lang="en-US" dirty="0" err="1" smtClean="0"/>
              <a:t>ngày</a:t>
            </a:r>
            <a:r>
              <a:rPr lang="en-US" dirty="0" smtClean="0"/>
              <a:t> </a:t>
            </a:r>
            <a:r>
              <a:rPr lang="en-US" dirty="0" err="1" smtClean="0"/>
              <a:t>và</a:t>
            </a:r>
            <a:r>
              <a:rPr lang="en-US" dirty="0" smtClean="0"/>
              <a:t> 40 </a:t>
            </a:r>
            <a:r>
              <a:rPr lang="en-US" dirty="0" err="1" smtClean="0"/>
              <a:t>giờ</a:t>
            </a:r>
            <a:r>
              <a:rPr lang="en-US" dirty="0" smtClean="0"/>
              <a:t>/ </a:t>
            </a:r>
            <a:r>
              <a:rPr lang="en-US" dirty="0" err="1" smtClean="0"/>
              <a:t>tuần</a:t>
            </a:r>
            <a:r>
              <a:rPr lang="en-US" dirty="0" smtClean="0"/>
              <a:t>.</a:t>
            </a:r>
          </a:p>
          <a:p>
            <a:r>
              <a:rPr lang="en-US" dirty="0" err="1" smtClean="0"/>
              <a:t>Điều</a:t>
            </a:r>
            <a:r>
              <a:rPr lang="en-US" dirty="0" smtClean="0"/>
              <a:t> 71 </a:t>
            </a:r>
            <a:r>
              <a:rPr lang="en-US" dirty="0" err="1" smtClean="0"/>
              <a:t>quy</a:t>
            </a:r>
            <a:r>
              <a:rPr lang="en-US" dirty="0" smtClean="0"/>
              <a:t> </a:t>
            </a:r>
            <a:r>
              <a:rPr lang="en-US" dirty="0" err="1" smtClean="0"/>
              <a:t>định</a:t>
            </a:r>
            <a:r>
              <a:rPr lang="en-US" dirty="0" smtClean="0"/>
              <a:t> </a:t>
            </a:r>
            <a:r>
              <a:rPr lang="en-US" dirty="0" err="1" smtClean="0"/>
              <a:t>người</a:t>
            </a:r>
            <a:r>
              <a:rPr lang="en-US" dirty="0" smtClean="0"/>
              <a:t> </a:t>
            </a:r>
            <a:r>
              <a:rPr lang="en-US" dirty="0" err="1" smtClean="0"/>
              <a:t>làm</a:t>
            </a:r>
            <a:r>
              <a:rPr lang="en-US" dirty="0" smtClean="0"/>
              <a:t> </a:t>
            </a:r>
            <a:r>
              <a:rPr lang="en-US" dirty="0" err="1" smtClean="0"/>
              <a:t>việc</a:t>
            </a:r>
            <a:r>
              <a:rPr lang="en-US" dirty="0" smtClean="0"/>
              <a:t> 8 </a:t>
            </a:r>
            <a:r>
              <a:rPr lang="en-US" dirty="0" err="1" smtClean="0"/>
              <a:t>giờ</a:t>
            </a:r>
            <a:r>
              <a:rPr lang="en-US" dirty="0" smtClean="0"/>
              <a:t> </a:t>
            </a:r>
            <a:r>
              <a:rPr lang="en-US" dirty="0" err="1" smtClean="0"/>
              <a:t>liên</a:t>
            </a:r>
            <a:r>
              <a:rPr lang="en-US" dirty="0" smtClean="0"/>
              <a:t> </a:t>
            </a:r>
            <a:r>
              <a:rPr lang="en-US" dirty="0" err="1" smtClean="0"/>
              <a:t>tục</a:t>
            </a:r>
            <a:r>
              <a:rPr lang="en-US" dirty="0" smtClean="0"/>
              <a:t> </a:t>
            </a:r>
            <a:r>
              <a:rPr lang="en-US" dirty="0" err="1" smtClean="0"/>
              <a:t>được</a:t>
            </a:r>
            <a:r>
              <a:rPr lang="en-US" dirty="0" smtClean="0"/>
              <a:t> </a:t>
            </a:r>
            <a:r>
              <a:rPr lang="en-US" dirty="0" err="1" smtClean="0"/>
              <a:t>nghỉ</a:t>
            </a:r>
            <a:r>
              <a:rPr lang="en-US" dirty="0" smtClean="0"/>
              <a:t> </a:t>
            </a:r>
            <a:r>
              <a:rPr lang="en-US" dirty="0" err="1" smtClean="0"/>
              <a:t>ít</a:t>
            </a:r>
            <a:r>
              <a:rPr lang="en-US" dirty="0" smtClean="0"/>
              <a:t> </a:t>
            </a:r>
            <a:r>
              <a:rPr lang="en-US" dirty="0" err="1" smtClean="0"/>
              <a:t>nhất</a:t>
            </a:r>
            <a:r>
              <a:rPr lang="en-US" dirty="0" smtClean="0"/>
              <a:t> </a:t>
            </a:r>
            <a:r>
              <a:rPr lang="en-US" dirty="0" err="1" smtClean="0"/>
              <a:t>nửa</a:t>
            </a:r>
            <a:r>
              <a:rPr lang="en-US" dirty="0" smtClean="0"/>
              <a:t> </a:t>
            </a:r>
            <a:r>
              <a:rPr lang="en-US" dirty="0" err="1" smtClean="0"/>
              <a:t>giờ</a:t>
            </a:r>
            <a:r>
              <a:rPr lang="en-US" dirty="0" smtClean="0"/>
              <a:t>, </a:t>
            </a:r>
            <a:r>
              <a:rPr lang="en-US" dirty="0" err="1" smtClean="0"/>
              <a:t>tính</a:t>
            </a:r>
            <a:r>
              <a:rPr lang="en-US" dirty="0" smtClean="0"/>
              <a:t> </a:t>
            </a:r>
            <a:r>
              <a:rPr lang="en-US" dirty="0" err="1" smtClean="0"/>
              <a:t>vào</a:t>
            </a:r>
            <a:r>
              <a:rPr lang="en-US" dirty="0" smtClean="0"/>
              <a:t> </a:t>
            </a:r>
            <a:r>
              <a:rPr lang="en-US" dirty="0" err="1" smtClean="0"/>
              <a:t>giờ</a:t>
            </a:r>
            <a:r>
              <a:rPr lang="en-US" dirty="0" smtClean="0"/>
              <a:t> </a:t>
            </a:r>
            <a:r>
              <a:rPr lang="en-US" dirty="0" err="1" smtClean="0"/>
              <a:t>làm</a:t>
            </a:r>
            <a:r>
              <a:rPr lang="en-US" dirty="0" smtClean="0"/>
              <a:t> </a:t>
            </a:r>
            <a:r>
              <a:rPr lang="en-US" dirty="0" err="1" smtClean="0"/>
              <a:t>việc</a:t>
            </a:r>
            <a:r>
              <a:rPr lang="en-US" dirty="0" smtClean="0"/>
              <a:t>.</a:t>
            </a:r>
          </a:p>
          <a:p>
            <a:r>
              <a:rPr lang="en-US" dirty="0" err="1" smtClean="0"/>
              <a:t>Điều</a:t>
            </a:r>
            <a:r>
              <a:rPr lang="en-US" dirty="0" smtClean="0"/>
              <a:t> 73: </a:t>
            </a:r>
            <a:r>
              <a:rPr lang="en-US" dirty="0" err="1" smtClean="0"/>
              <a:t>người</a:t>
            </a:r>
            <a:r>
              <a:rPr lang="en-US" dirty="0" smtClean="0"/>
              <a:t> </a:t>
            </a:r>
            <a:r>
              <a:rPr lang="en-US" dirty="0" err="1" smtClean="0"/>
              <a:t>lao</a:t>
            </a:r>
            <a:r>
              <a:rPr lang="en-US" dirty="0" smtClean="0"/>
              <a:t> </a:t>
            </a:r>
            <a:r>
              <a:rPr lang="en-US" dirty="0" err="1" smtClean="0"/>
              <a:t>động</a:t>
            </a:r>
            <a:r>
              <a:rPr lang="en-US" dirty="0" smtClean="0"/>
              <a:t> </a:t>
            </a:r>
            <a:r>
              <a:rPr lang="en-US" dirty="0" err="1" smtClean="0"/>
              <a:t>được</a:t>
            </a:r>
            <a:r>
              <a:rPr lang="en-US" dirty="0" smtClean="0"/>
              <a:t> </a:t>
            </a:r>
            <a:r>
              <a:rPr lang="en-US" dirty="0" err="1" smtClean="0"/>
              <a:t>hưởng</a:t>
            </a:r>
            <a:r>
              <a:rPr lang="en-US" dirty="0" smtClean="0"/>
              <a:t> </a:t>
            </a:r>
            <a:r>
              <a:rPr lang="en-US" dirty="0" err="1" smtClean="0"/>
              <a:t>nguyên</a:t>
            </a:r>
            <a:r>
              <a:rPr lang="en-US" dirty="0" smtClean="0"/>
              <a:t> </a:t>
            </a:r>
            <a:r>
              <a:rPr lang="en-US" dirty="0" err="1" smtClean="0"/>
              <a:t>lương</a:t>
            </a:r>
            <a:r>
              <a:rPr lang="en-US" dirty="0" smtClean="0"/>
              <a:t> </a:t>
            </a:r>
            <a:r>
              <a:rPr lang="en-US" dirty="0" err="1" smtClean="0"/>
              <a:t>những</a:t>
            </a:r>
            <a:r>
              <a:rPr lang="en-US" dirty="0" smtClean="0"/>
              <a:t> </a:t>
            </a:r>
            <a:r>
              <a:rPr lang="en-US" dirty="0" err="1" smtClean="0"/>
              <a:t>ngày</a:t>
            </a:r>
            <a:r>
              <a:rPr lang="en-US" dirty="0" smtClean="0"/>
              <a:t> </a:t>
            </a:r>
            <a:r>
              <a:rPr lang="en-US" dirty="0" err="1" smtClean="0"/>
              <a:t>lễ</a:t>
            </a:r>
            <a:r>
              <a:rPr lang="en-US" dirty="0" smtClean="0"/>
              <a:t> </a:t>
            </a:r>
            <a:r>
              <a:rPr lang="en-US" dirty="0" err="1" smtClean="0"/>
              <a:t>tết</a:t>
            </a:r>
            <a:r>
              <a:rPr lang="en-US" dirty="0" smtClean="0"/>
              <a:t>.</a:t>
            </a:r>
          </a:p>
          <a:p>
            <a:r>
              <a:rPr lang="en-US" dirty="0" err="1" smtClean="0"/>
              <a:t>Điều</a:t>
            </a:r>
            <a:r>
              <a:rPr lang="en-US" dirty="0" smtClean="0"/>
              <a:t> 74: </a:t>
            </a:r>
            <a:r>
              <a:rPr lang="en-US" dirty="0" err="1" smtClean="0"/>
              <a:t>người</a:t>
            </a:r>
            <a:r>
              <a:rPr lang="en-US" dirty="0" smtClean="0"/>
              <a:t> </a:t>
            </a:r>
            <a:r>
              <a:rPr lang="en-US" dirty="0" err="1" smtClean="0"/>
              <a:t>lao</a:t>
            </a:r>
            <a:r>
              <a:rPr lang="en-US" dirty="0" smtClean="0"/>
              <a:t> </a:t>
            </a:r>
            <a:r>
              <a:rPr lang="en-US" dirty="0" err="1" smtClean="0"/>
              <a:t>động</a:t>
            </a:r>
            <a:r>
              <a:rPr lang="en-US" dirty="0" smtClean="0"/>
              <a:t> </a:t>
            </a:r>
            <a:r>
              <a:rPr lang="en-US" dirty="0" err="1" smtClean="0"/>
              <a:t>có</a:t>
            </a:r>
            <a:r>
              <a:rPr lang="en-US" dirty="0" smtClean="0"/>
              <a:t> 12 </a:t>
            </a:r>
            <a:r>
              <a:rPr lang="en-US" dirty="0" err="1" smtClean="0"/>
              <a:t>ngày</a:t>
            </a:r>
            <a:r>
              <a:rPr lang="en-US" dirty="0" smtClean="0"/>
              <a:t> </a:t>
            </a:r>
            <a:r>
              <a:rPr lang="en-US" dirty="0" err="1" smtClean="0"/>
              <a:t>được</a:t>
            </a:r>
            <a:r>
              <a:rPr lang="en-US" dirty="0" smtClean="0"/>
              <a:t> </a:t>
            </a:r>
            <a:r>
              <a:rPr lang="en-US" dirty="0" err="1" smtClean="0"/>
              <a:t>nghỉ</a:t>
            </a:r>
            <a:r>
              <a:rPr lang="en-US" dirty="0" smtClean="0"/>
              <a:t> </a:t>
            </a:r>
            <a:r>
              <a:rPr lang="en-US" dirty="0" err="1" smtClean="0"/>
              <a:t>phép</a:t>
            </a:r>
            <a:r>
              <a:rPr lang="en-US" dirty="0" smtClean="0"/>
              <a:t>/ </a:t>
            </a:r>
            <a:r>
              <a:rPr lang="en-US" dirty="0" err="1" smtClean="0"/>
              <a:t>năm</a:t>
            </a:r>
            <a:r>
              <a:rPr lang="en-US" dirty="0" smtClean="0"/>
              <a:t>.</a:t>
            </a:r>
          </a:p>
          <a:p>
            <a:r>
              <a:rPr lang="en-US" dirty="0" err="1" smtClean="0"/>
              <a:t>Điều</a:t>
            </a:r>
            <a:r>
              <a:rPr lang="en-US" dirty="0" smtClean="0"/>
              <a:t> 114: </a:t>
            </a:r>
            <a:r>
              <a:rPr lang="en-US" dirty="0" err="1" smtClean="0"/>
              <a:t>người</a:t>
            </a:r>
            <a:r>
              <a:rPr lang="en-US" dirty="0" smtClean="0"/>
              <a:t> </a:t>
            </a:r>
            <a:r>
              <a:rPr lang="en-US" dirty="0" err="1" smtClean="0"/>
              <a:t>lao</a:t>
            </a:r>
            <a:r>
              <a:rPr lang="en-US" dirty="0" smtClean="0"/>
              <a:t> </a:t>
            </a:r>
            <a:r>
              <a:rPr lang="en-US" dirty="0" err="1" smtClean="0"/>
              <a:t>động</a:t>
            </a:r>
            <a:r>
              <a:rPr lang="en-US" dirty="0" smtClean="0"/>
              <a:t> </a:t>
            </a:r>
            <a:r>
              <a:rPr lang="en-US" dirty="0" err="1" smtClean="0"/>
              <a:t>nữ</a:t>
            </a:r>
            <a:r>
              <a:rPr lang="en-US" dirty="0" smtClean="0"/>
              <a:t> </a:t>
            </a:r>
            <a:r>
              <a:rPr lang="en-US" dirty="0" err="1" smtClean="0"/>
              <a:t>được</a:t>
            </a:r>
            <a:r>
              <a:rPr lang="en-US" dirty="0" smtClean="0"/>
              <a:t> </a:t>
            </a:r>
            <a:r>
              <a:rPr lang="en-US" dirty="0" err="1" smtClean="0"/>
              <a:t>nghỉ</a:t>
            </a:r>
            <a:r>
              <a:rPr lang="en-US" dirty="0" smtClean="0"/>
              <a:t> </a:t>
            </a:r>
            <a:r>
              <a:rPr lang="en-US" dirty="0" err="1" smtClean="0"/>
              <a:t>trước</a:t>
            </a:r>
            <a:r>
              <a:rPr lang="en-US" dirty="0" smtClean="0"/>
              <a:t> </a:t>
            </a:r>
            <a:r>
              <a:rPr lang="en-US" dirty="0" err="1" smtClean="0"/>
              <a:t>và</a:t>
            </a:r>
            <a:r>
              <a:rPr lang="en-US" dirty="0" smtClean="0"/>
              <a:t> </a:t>
            </a:r>
            <a:r>
              <a:rPr lang="en-US" dirty="0" err="1" smtClean="0"/>
              <a:t>sau</a:t>
            </a:r>
            <a:r>
              <a:rPr lang="en-US" dirty="0" smtClean="0"/>
              <a:t> </a:t>
            </a:r>
            <a:r>
              <a:rPr lang="en-US" dirty="0" err="1" smtClean="0"/>
              <a:t>khi</a:t>
            </a:r>
            <a:r>
              <a:rPr lang="en-US" dirty="0" smtClean="0"/>
              <a:t> </a:t>
            </a:r>
            <a:r>
              <a:rPr lang="en-US" dirty="0" err="1" smtClean="0"/>
              <a:t>sinh</a:t>
            </a:r>
            <a:r>
              <a:rPr lang="en-US" dirty="0" smtClean="0"/>
              <a:t> con, </a:t>
            </a:r>
            <a:r>
              <a:rPr lang="en-US" dirty="0" err="1" smtClean="0"/>
              <a:t>cộng</a:t>
            </a:r>
            <a:r>
              <a:rPr lang="en-US" dirty="0" smtClean="0"/>
              <a:t> </a:t>
            </a:r>
            <a:r>
              <a:rPr lang="en-US" dirty="0" err="1" smtClean="0"/>
              <a:t>từ</a:t>
            </a:r>
            <a:r>
              <a:rPr lang="en-US" dirty="0" smtClean="0"/>
              <a:t> 4-6 </a:t>
            </a:r>
            <a:r>
              <a:rPr lang="en-US" dirty="0" err="1" smtClean="0"/>
              <a:t>tháng</a:t>
            </a:r>
            <a:r>
              <a:rPr lang="en-US" dirty="0" smtClean="0"/>
              <a:t>.</a:t>
            </a:r>
          </a:p>
          <a:p>
            <a:r>
              <a:rPr lang="en-US" dirty="0" err="1" smtClean="0"/>
              <a:t>Điều</a:t>
            </a:r>
            <a:r>
              <a:rPr lang="en-US" dirty="0" smtClean="0"/>
              <a:t> 115: </a:t>
            </a:r>
            <a:r>
              <a:rPr lang="en-US" dirty="0" err="1" smtClean="0"/>
              <a:t>không</a:t>
            </a:r>
            <a:r>
              <a:rPr lang="en-US" dirty="0" smtClean="0"/>
              <a:t> </a:t>
            </a:r>
            <a:r>
              <a:rPr lang="en-US" dirty="0" err="1" smtClean="0"/>
              <a:t>được</a:t>
            </a:r>
            <a:r>
              <a:rPr lang="en-US" dirty="0" smtClean="0"/>
              <a:t> </a:t>
            </a:r>
            <a:r>
              <a:rPr lang="en-US" dirty="0" err="1" smtClean="0"/>
              <a:t>phân</a:t>
            </a:r>
            <a:r>
              <a:rPr lang="en-US" dirty="0" smtClean="0"/>
              <a:t> </a:t>
            </a:r>
            <a:r>
              <a:rPr lang="en-US" dirty="0" err="1" smtClean="0"/>
              <a:t>công</a:t>
            </a:r>
            <a:r>
              <a:rPr lang="en-US" dirty="0" smtClean="0"/>
              <a:t> </a:t>
            </a:r>
            <a:r>
              <a:rPr lang="en-US" dirty="0" err="1" smtClean="0"/>
              <a:t>phụ</a:t>
            </a:r>
            <a:r>
              <a:rPr lang="en-US" dirty="0" smtClean="0"/>
              <a:t> </a:t>
            </a:r>
            <a:r>
              <a:rPr lang="en-US" dirty="0" err="1" smtClean="0"/>
              <a:t>nữ</a:t>
            </a:r>
            <a:r>
              <a:rPr lang="en-US" dirty="0" smtClean="0"/>
              <a:t> </a:t>
            </a:r>
            <a:r>
              <a:rPr lang="en-US" dirty="0" err="1" smtClean="0"/>
              <a:t>có</a:t>
            </a:r>
            <a:r>
              <a:rPr lang="en-US" dirty="0" smtClean="0"/>
              <a:t> </a:t>
            </a:r>
            <a:r>
              <a:rPr lang="en-US" dirty="0" err="1" smtClean="0"/>
              <a:t>thai</a:t>
            </a:r>
            <a:r>
              <a:rPr lang="en-US" dirty="0" smtClean="0"/>
              <a:t> </a:t>
            </a:r>
            <a:r>
              <a:rPr lang="en-US" dirty="0" err="1" smtClean="0"/>
              <a:t>từ</a:t>
            </a:r>
            <a:r>
              <a:rPr lang="en-US" dirty="0" smtClean="0"/>
              <a:t> </a:t>
            </a:r>
            <a:r>
              <a:rPr lang="en-US" dirty="0" err="1" smtClean="0"/>
              <a:t>tháng</a:t>
            </a:r>
            <a:r>
              <a:rPr lang="en-US" dirty="0" smtClean="0"/>
              <a:t> </a:t>
            </a:r>
            <a:r>
              <a:rPr lang="en-US" dirty="0" err="1" smtClean="0"/>
              <a:t>thứ</a:t>
            </a:r>
            <a:r>
              <a:rPr lang="en-US" dirty="0" smtClean="0"/>
              <a:t> 7 </a:t>
            </a:r>
            <a:r>
              <a:rPr lang="en-US" dirty="0" err="1" smtClean="0"/>
              <a:t>hoặc</a:t>
            </a:r>
            <a:r>
              <a:rPr lang="en-US" dirty="0" smtClean="0"/>
              <a:t> </a:t>
            </a:r>
            <a:r>
              <a:rPr lang="en-US" dirty="0" err="1" smtClean="0"/>
              <a:t>đang</a:t>
            </a:r>
            <a:r>
              <a:rPr lang="en-US" dirty="0" smtClean="0"/>
              <a:t> </a:t>
            </a:r>
            <a:r>
              <a:rPr lang="en-US" dirty="0" err="1" smtClean="0"/>
              <a:t>nuôi</a:t>
            </a:r>
            <a:r>
              <a:rPr lang="en-US" dirty="0" smtClean="0"/>
              <a:t> con </a:t>
            </a:r>
            <a:r>
              <a:rPr lang="en-US" dirty="0" err="1" smtClean="0"/>
              <a:t>làm</a:t>
            </a:r>
            <a:r>
              <a:rPr lang="en-US" dirty="0" smtClean="0"/>
              <a:t> </a:t>
            </a:r>
            <a:r>
              <a:rPr lang="en-US" dirty="0" err="1" smtClean="0"/>
              <a:t>thêm</a:t>
            </a:r>
            <a:r>
              <a:rPr lang="en-US" dirty="0" smtClean="0"/>
              <a:t> </a:t>
            </a:r>
            <a:r>
              <a:rPr lang="en-US" dirty="0" err="1" smtClean="0"/>
              <a:t>giờ</a:t>
            </a:r>
            <a:r>
              <a:rPr lang="en-US" dirty="0" smtClean="0"/>
              <a:t>, </a:t>
            </a:r>
            <a:r>
              <a:rPr lang="en-US" dirty="0" err="1" smtClean="0"/>
              <a:t>làm</a:t>
            </a:r>
            <a:r>
              <a:rPr lang="en-US" dirty="0" smtClean="0"/>
              <a:t> </a:t>
            </a:r>
            <a:r>
              <a:rPr lang="en-US" dirty="0" err="1" smtClean="0"/>
              <a:t>việc</a:t>
            </a:r>
            <a:r>
              <a:rPr lang="en-US" dirty="0" smtClean="0"/>
              <a:t> ban </a:t>
            </a:r>
            <a:r>
              <a:rPr lang="en-US" dirty="0" err="1" smtClean="0"/>
              <a:t>đêm</a:t>
            </a:r>
            <a:r>
              <a:rPr lang="en-US" dirty="0" smtClean="0"/>
              <a:t> </a:t>
            </a:r>
            <a:r>
              <a:rPr lang="en-US" dirty="0" err="1" smtClean="0"/>
              <a:t>và</a:t>
            </a:r>
            <a:r>
              <a:rPr lang="en-US" dirty="0" smtClean="0"/>
              <a:t> </a:t>
            </a:r>
            <a:r>
              <a:rPr lang="en-US" dirty="0" err="1" smtClean="0"/>
              <a:t>đi</a:t>
            </a:r>
            <a:r>
              <a:rPr lang="en-US" dirty="0" smtClean="0"/>
              <a:t> </a:t>
            </a:r>
            <a:r>
              <a:rPr lang="en-US" dirty="0" err="1" smtClean="0"/>
              <a:t>công</a:t>
            </a:r>
            <a:r>
              <a:rPr lang="en-US" dirty="0" smtClean="0"/>
              <a:t> </a:t>
            </a:r>
            <a:r>
              <a:rPr lang="en-US" dirty="0" err="1" smtClean="0"/>
              <a:t>tác</a:t>
            </a:r>
            <a:r>
              <a:rPr lang="en-US" dirty="0" smtClean="0"/>
              <a:t> </a:t>
            </a:r>
            <a:r>
              <a:rPr lang="en-US" dirty="0" err="1" smtClean="0"/>
              <a:t>xa</a:t>
            </a:r>
            <a:r>
              <a:rPr lang="en-US" dirty="0" smtClean="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Số</a:t>
            </a:r>
            <a:r>
              <a:rPr lang="en-US" b="1" dirty="0" smtClean="0"/>
              <a:t> </a:t>
            </a:r>
            <a:r>
              <a:rPr lang="en-US" b="1" dirty="0" err="1" smtClean="0"/>
              <a:t>người</a:t>
            </a:r>
            <a:r>
              <a:rPr lang="en-US" b="1" dirty="0" smtClean="0"/>
              <a:t> </a:t>
            </a:r>
            <a:r>
              <a:rPr lang="en-US" b="1" dirty="0" err="1" smtClean="0"/>
              <a:t>bệnh</a:t>
            </a:r>
            <a:r>
              <a:rPr lang="en-US" b="1" dirty="0" smtClean="0"/>
              <a:t> </a:t>
            </a:r>
            <a:r>
              <a:rPr lang="en-US" b="1" dirty="0" err="1" smtClean="0"/>
              <a:t>trung</a:t>
            </a:r>
            <a:r>
              <a:rPr lang="en-US" b="1" dirty="0" smtClean="0"/>
              <a:t> </a:t>
            </a:r>
            <a:r>
              <a:rPr lang="en-US" b="1" dirty="0" err="1" smtClean="0"/>
              <a:t>bình</a:t>
            </a:r>
            <a:r>
              <a:rPr lang="en-US" b="1" dirty="0" smtClean="0"/>
              <a:t> </a:t>
            </a:r>
            <a:r>
              <a:rPr lang="en-US" b="1" dirty="0" err="1" smtClean="0"/>
              <a:t>một</a:t>
            </a:r>
            <a:r>
              <a:rPr lang="en-US" b="1" dirty="0" smtClean="0"/>
              <a:t> </a:t>
            </a:r>
            <a:r>
              <a:rPr lang="en-US" b="1" dirty="0" err="1" smtClean="0"/>
              <a:t>ngày</a:t>
            </a:r>
            <a:endParaRPr lang="en-US" dirty="0"/>
          </a:p>
        </p:txBody>
      </p:sp>
      <p:sp>
        <p:nvSpPr>
          <p:cNvPr id="3" name="Content Placeholder 2"/>
          <p:cNvSpPr>
            <a:spLocks noGrp="1"/>
          </p:cNvSpPr>
          <p:nvPr>
            <p:ph idx="1"/>
          </p:nvPr>
        </p:nvSpPr>
        <p:spPr/>
        <p:txBody>
          <a:bodyPr/>
          <a:lstStyle/>
          <a:p>
            <a:r>
              <a:rPr lang="en-US" dirty="0" err="1" smtClean="0"/>
              <a:t>Số</a:t>
            </a:r>
            <a:r>
              <a:rPr lang="en-US" dirty="0" smtClean="0"/>
              <a:t> </a:t>
            </a:r>
            <a:r>
              <a:rPr lang="en-US" dirty="0" err="1" smtClean="0"/>
              <a:t>bệnh</a:t>
            </a:r>
            <a:r>
              <a:rPr lang="en-US" dirty="0" smtClean="0"/>
              <a:t> </a:t>
            </a:r>
            <a:r>
              <a:rPr lang="en-US" dirty="0" err="1" smtClean="0"/>
              <a:t>nhân</a:t>
            </a:r>
            <a:r>
              <a:rPr lang="en-US" dirty="0" smtClean="0"/>
              <a:t> </a:t>
            </a:r>
            <a:r>
              <a:rPr lang="en-US" dirty="0" err="1" smtClean="0"/>
              <a:t>trung</a:t>
            </a:r>
            <a:r>
              <a:rPr lang="en-US" dirty="0" smtClean="0"/>
              <a:t> </a:t>
            </a:r>
            <a:r>
              <a:rPr lang="en-US" dirty="0" err="1" smtClean="0"/>
              <a:t>bình</a:t>
            </a:r>
            <a:r>
              <a:rPr lang="en-US" dirty="0" smtClean="0"/>
              <a:t> </a:t>
            </a:r>
            <a:r>
              <a:rPr lang="en-US" dirty="0" err="1" smtClean="0"/>
              <a:t>một</a:t>
            </a:r>
            <a:r>
              <a:rPr lang="en-US" dirty="0" smtClean="0"/>
              <a:t> </a:t>
            </a:r>
            <a:r>
              <a:rPr lang="en-US" dirty="0" err="1" smtClean="0"/>
              <a:t>ngày</a:t>
            </a:r>
            <a:r>
              <a:rPr lang="en-US" dirty="0" smtClean="0"/>
              <a:t> </a:t>
            </a:r>
            <a:r>
              <a:rPr lang="en-US" dirty="0" err="1" smtClean="0"/>
              <a:t>làm</a:t>
            </a:r>
            <a:r>
              <a:rPr lang="en-US" dirty="0" smtClean="0"/>
              <a:t> </a:t>
            </a:r>
            <a:r>
              <a:rPr lang="en-US" dirty="0" err="1" smtClean="0"/>
              <a:t>việc</a:t>
            </a:r>
            <a:r>
              <a:rPr lang="en-US" dirty="0" smtClean="0"/>
              <a:t> tai </a:t>
            </a:r>
            <a:r>
              <a:rPr lang="en-US" dirty="0" err="1" smtClean="0"/>
              <a:t>một</a:t>
            </a:r>
            <a:r>
              <a:rPr lang="en-US" dirty="0" smtClean="0"/>
              <a:t> </a:t>
            </a:r>
            <a:r>
              <a:rPr lang="en-US" dirty="0" err="1" smtClean="0"/>
              <a:t>khoa</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bằng</a:t>
            </a:r>
            <a:r>
              <a:rPr lang="en-US" dirty="0" smtClean="0"/>
              <a:t> </a:t>
            </a:r>
            <a:r>
              <a:rPr lang="en-US" dirty="0" err="1" smtClean="0"/>
              <a:t>tổng</a:t>
            </a:r>
            <a:r>
              <a:rPr lang="en-US" dirty="0" smtClean="0"/>
              <a:t> </a:t>
            </a:r>
            <a:r>
              <a:rPr lang="en-US" dirty="0" err="1" smtClean="0"/>
              <a:t>số</a:t>
            </a:r>
            <a:r>
              <a:rPr lang="en-US" dirty="0" smtClean="0"/>
              <a:t> </a:t>
            </a:r>
            <a:r>
              <a:rPr lang="en-US" dirty="0" err="1" smtClean="0"/>
              <a:t>ngày</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của</a:t>
            </a:r>
            <a:r>
              <a:rPr lang="en-US" dirty="0" smtClean="0"/>
              <a:t> </a:t>
            </a:r>
            <a:r>
              <a:rPr lang="en-US" dirty="0" err="1" smtClean="0"/>
              <a:t>các</a:t>
            </a:r>
            <a:r>
              <a:rPr lang="en-US" dirty="0" smtClean="0"/>
              <a:t> </a:t>
            </a:r>
            <a:r>
              <a:rPr lang="en-US" dirty="0" err="1" smtClean="0"/>
              <a:t>bệnh</a:t>
            </a:r>
            <a:r>
              <a:rPr lang="en-US" dirty="0" smtClean="0"/>
              <a:t> </a:t>
            </a:r>
            <a:r>
              <a:rPr lang="en-US" dirty="0" err="1" smtClean="0"/>
              <a:t>nhân</a:t>
            </a:r>
            <a:r>
              <a:rPr lang="en-US" dirty="0" smtClean="0"/>
              <a:t> </a:t>
            </a:r>
            <a:r>
              <a:rPr lang="en-US" dirty="0" err="1" smtClean="0"/>
              <a:t>trong</a:t>
            </a:r>
            <a:r>
              <a:rPr lang="en-US" dirty="0" smtClean="0"/>
              <a:t> </a:t>
            </a:r>
            <a:r>
              <a:rPr lang="en-US" dirty="0" err="1" smtClean="0"/>
              <a:t>tháng</a:t>
            </a:r>
            <a:r>
              <a:rPr lang="en-US" dirty="0" smtClean="0"/>
              <a:t> </a:t>
            </a:r>
            <a:r>
              <a:rPr lang="en-US" dirty="0" err="1" smtClean="0"/>
              <a:t>chia</a:t>
            </a:r>
            <a:r>
              <a:rPr lang="en-US" dirty="0" smtClean="0"/>
              <a:t> </a:t>
            </a:r>
            <a:r>
              <a:rPr lang="en-US" dirty="0" err="1" smtClean="0"/>
              <a:t>cho</a:t>
            </a:r>
            <a:r>
              <a:rPr lang="en-US" dirty="0" smtClean="0"/>
              <a:t> </a:t>
            </a:r>
            <a:r>
              <a:rPr lang="en-US" dirty="0" err="1" smtClean="0"/>
              <a:t>số</a:t>
            </a:r>
            <a:r>
              <a:rPr lang="en-US" dirty="0" smtClean="0"/>
              <a:t> </a:t>
            </a:r>
            <a:r>
              <a:rPr lang="en-US" dirty="0" err="1" smtClean="0"/>
              <a:t>ngày</a:t>
            </a:r>
            <a:r>
              <a:rPr lang="en-US" dirty="0" smtClean="0"/>
              <a:t> </a:t>
            </a:r>
            <a:r>
              <a:rPr lang="en-US" dirty="0" err="1" smtClean="0"/>
              <a:t>trong</a:t>
            </a:r>
            <a:r>
              <a:rPr lang="en-US" dirty="0" smtClean="0"/>
              <a:t> </a:t>
            </a:r>
            <a:r>
              <a:rPr lang="en-US" dirty="0" err="1" smtClean="0"/>
              <a:t>tháng</a:t>
            </a:r>
            <a:r>
              <a:rPr lang="en-US" dirty="0" smtClean="0"/>
              <a:t> </a:t>
            </a:r>
            <a:r>
              <a:rPr lang="en-US" dirty="0" err="1" smtClean="0"/>
              <a:t>hoặc</a:t>
            </a:r>
            <a:r>
              <a:rPr lang="en-US" dirty="0" smtClean="0"/>
              <a:t> </a:t>
            </a:r>
            <a:r>
              <a:rPr lang="en-US" dirty="0" err="1" smtClean="0"/>
              <a:t>tổng</a:t>
            </a:r>
            <a:r>
              <a:rPr lang="en-US" dirty="0" smtClean="0"/>
              <a:t> </a:t>
            </a:r>
            <a:r>
              <a:rPr lang="en-US" dirty="0" err="1" smtClean="0"/>
              <a:t>số</a:t>
            </a:r>
            <a:r>
              <a:rPr lang="en-US" dirty="0" smtClean="0"/>
              <a:t> </a:t>
            </a:r>
            <a:r>
              <a:rPr lang="en-US" dirty="0" err="1" smtClean="0"/>
              <a:t>ngày</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trong</a:t>
            </a:r>
            <a:r>
              <a:rPr lang="en-US" dirty="0" smtClean="0"/>
              <a:t> </a:t>
            </a:r>
            <a:r>
              <a:rPr lang="en-US" dirty="0" err="1" smtClean="0"/>
              <a:t>năm</a:t>
            </a:r>
            <a:r>
              <a:rPr lang="en-US" dirty="0" smtClean="0"/>
              <a:t> </a:t>
            </a:r>
            <a:r>
              <a:rPr lang="en-US" dirty="0" err="1" smtClean="0"/>
              <a:t>chia</a:t>
            </a:r>
            <a:r>
              <a:rPr lang="en-US" dirty="0" smtClean="0"/>
              <a:t> </a:t>
            </a:r>
            <a:r>
              <a:rPr lang="en-US" dirty="0" err="1" smtClean="0"/>
              <a:t>cho</a:t>
            </a:r>
            <a:r>
              <a:rPr lang="en-US" dirty="0" smtClean="0"/>
              <a:t> </a:t>
            </a:r>
            <a:r>
              <a:rPr lang="en-US" dirty="0" err="1" smtClean="0"/>
              <a:t>số</a:t>
            </a:r>
            <a:r>
              <a:rPr lang="en-US" dirty="0" smtClean="0"/>
              <a:t> </a:t>
            </a:r>
            <a:r>
              <a:rPr lang="en-US" dirty="0" err="1" smtClean="0"/>
              <a:t>ngày</a:t>
            </a:r>
            <a:r>
              <a:rPr lang="en-US" dirty="0" smtClean="0"/>
              <a:t> </a:t>
            </a:r>
            <a:r>
              <a:rPr lang="en-US" dirty="0" err="1" smtClean="0"/>
              <a:t>trong</a:t>
            </a:r>
            <a:r>
              <a:rPr lang="en-US" dirty="0" smtClean="0"/>
              <a:t> </a:t>
            </a:r>
            <a:r>
              <a:rPr lang="en-US" dirty="0" err="1" smtClean="0"/>
              <a:t>năm</a:t>
            </a:r>
            <a:r>
              <a:rPr lang="en-US" dirty="0" smtClean="0"/>
              <a:t>.</a:t>
            </a:r>
          </a:p>
          <a:p>
            <a:r>
              <a:rPr lang="en-US" dirty="0" smtClean="0"/>
              <a:t> </a:t>
            </a:r>
          </a:p>
          <a:p>
            <a:r>
              <a:rPr lang="en-US" dirty="0" smtClean="0"/>
              <a:t>  						</a:t>
            </a:r>
            <a:r>
              <a:rPr lang="en-US" dirty="0" err="1" smtClean="0"/>
              <a:t>Tổng</a:t>
            </a:r>
            <a:r>
              <a:rPr lang="en-US" dirty="0" smtClean="0"/>
              <a:t> </a:t>
            </a:r>
            <a:r>
              <a:rPr lang="en-US" dirty="0" err="1" smtClean="0"/>
              <a:t>số</a:t>
            </a:r>
            <a:r>
              <a:rPr lang="en-US" dirty="0" smtClean="0"/>
              <a:t> </a:t>
            </a:r>
            <a:r>
              <a:rPr lang="en-US" dirty="0" err="1" smtClean="0"/>
              <a:t>ngày</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năm</a:t>
            </a:r>
            <a:endParaRPr lang="en-US" dirty="0" smtClean="0"/>
          </a:p>
          <a:p>
            <a:r>
              <a:rPr lang="en-US" dirty="0" smtClean="0"/>
              <a:t>             </a:t>
            </a:r>
            <a:r>
              <a:rPr lang="en-US" dirty="0" err="1" smtClean="0"/>
              <a:t>Bệnh</a:t>
            </a:r>
            <a:r>
              <a:rPr lang="en-US" dirty="0" smtClean="0"/>
              <a:t> </a:t>
            </a:r>
            <a:r>
              <a:rPr lang="en-US" dirty="0" err="1" smtClean="0"/>
              <a:t>nhân</a:t>
            </a:r>
            <a:r>
              <a:rPr lang="en-US" dirty="0" smtClean="0"/>
              <a:t> </a:t>
            </a:r>
            <a:r>
              <a:rPr lang="en-US" dirty="0" err="1" smtClean="0"/>
              <a:t>trung</a:t>
            </a:r>
            <a:r>
              <a:rPr lang="en-US" dirty="0" smtClean="0"/>
              <a:t> </a:t>
            </a:r>
            <a:r>
              <a:rPr lang="en-US" dirty="0" err="1" smtClean="0"/>
              <a:t>bình</a:t>
            </a:r>
            <a:r>
              <a:rPr lang="en-US" dirty="0" smtClean="0"/>
              <a:t> =           -------------------------------------                                                       </a:t>
            </a:r>
          </a:p>
          <a:p>
            <a:r>
              <a:rPr lang="en-US" dirty="0" smtClean="0"/>
              <a:t>                                                                365 </a:t>
            </a:r>
            <a:r>
              <a:rPr lang="en-US" dirty="0" err="1" smtClean="0"/>
              <a:t>ngày</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Công</a:t>
            </a:r>
            <a:r>
              <a:rPr lang="en-US" b="1" dirty="0" smtClean="0"/>
              <a:t> </a:t>
            </a:r>
            <a:r>
              <a:rPr lang="en-US" b="1" dirty="0" err="1" smtClean="0"/>
              <a:t>thức</a:t>
            </a:r>
            <a:r>
              <a:rPr lang="en-US" b="1" dirty="0" smtClean="0"/>
              <a:t> </a:t>
            </a:r>
            <a:r>
              <a:rPr lang="en-US" b="1" dirty="0" err="1" smtClean="0"/>
              <a:t>tính</a:t>
            </a:r>
            <a:r>
              <a:rPr lang="en-US" b="1" dirty="0" smtClean="0"/>
              <a:t> </a:t>
            </a:r>
            <a:r>
              <a:rPr lang="en-US" b="1" dirty="0" err="1" smtClean="0"/>
              <a:t>nhân</a:t>
            </a:r>
            <a:r>
              <a:rPr lang="en-US" b="1" dirty="0" smtClean="0"/>
              <a:t> </a:t>
            </a:r>
            <a:r>
              <a:rPr lang="en-US" b="1" dirty="0" err="1" smtClean="0"/>
              <a:t>lực</a:t>
            </a:r>
            <a:endParaRPr lang="en-US" dirty="0"/>
          </a:p>
        </p:txBody>
      </p:sp>
      <p:sp>
        <p:nvSpPr>
          <p:cNvPr id="3" name="Content Placeholder 2"/>
          <p:cNvSpPr>
            <a:spLocks noGrp="1"/>
          </p:cNvSpPr>
          <p:nvPr>
            <p:ph idx="1"/>
          </p:nvPr>
        </p:nvSpPr>
        <p:spPr/>
        <p:txBody>
          <a:bodyPr/>
          <a:lstStyle/>
          <a:p>
            <a:pPr>
              <a:buNone/>
            </a:pPr>
            <a:r>
              <a:rPr lang="en-US" dirty="0" smtClean="0"/>
              <a:t>			A.B.365 </a:t>
            </a:r>
            <a:r>
              <a:rPr lang="en-US" dirty="0" err="1" smtClean="0"/>
              <a:t>ngày</a:t>
            </a:r>
            <a:r>
              <a:rPr lang="en-US" dirty="0" smtClean="0"/>
              <a:t>            C</a:t>
            </a:r>
          </a:p>
          <a:p>
            <a:r>
              <a:rPr lang="en-US" dirty="0" smtClean="0"/>
              <a:t>M = 		-------------------  =   -----</a:t>
            </a:r>
          </a:p>
          <a:p>
            <a:pPr>
              <a:buNone/>
            </a:pPr>
            <a:r>
              <a:rPr lang="en-US" dirty="0" smtClean="0"/>
              <a:t>			(365- D).8 </a:t>
            </a:r>
            <a:r>
              <a:rPr lang="en-US" dirty="0" err="1" smtClean="0"/>
              <a:t>giờ</a:t>
            </a:r>
            <a:r>
              <a:rPr lang="en-US" dirty="0" smtClean="0"/>
              <a:t>            E</a:t>
            </a:r>
          </a:p>
          <a:p>
            <a:pPr>
              <a:buNone/>
            </a:pPr>
            <a:r>
              <a:rPr lang="en-US" dirty="0" err="1" smtClean="0"/>
              <a:t>Trong</a:t>
            </a:r>
            <a:r>
              <a:rPr lang="en-US" dirty="0" smtClean="0"/>
              <a:t> </a:t>
            </a:r>
            <a:r>
              <a:rPr lang="en-US" dirty="0" err="1" smtClean="0"/>
              <a:t>đó</a:t>
            </a:r>
            <a:r>
              <a:rPr lang="en-US" dirty="0" smtClean="0"/>
              <a:t>:</a:t>
            </a:r>
            <a:endParaRPr lang="en-US" dirty="0"/>
          </a:p>
        </p:txBody>
      </p:sp>
      <p:graphicFrame>
        <p:nvGraphicFramePr>
          <p:cNvPr id="4" name="Table 3"/>
          <p:cNvGraphicFramePr>
            <a:graphicFrameLocks noGrp="1"/>
          </p:cNvGraphicFramePr>
          <p:nvPr/>
        </p:nvGraphicFramePr>
        <p:xfrm>
          <a:off x="1174750" y="3920066"/>
          <a:ext cx="8128000" cy="173736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en-US" sz="1800" b="1" kern="1200" dirty="0" smtClean="0">
                          <a:solidFill>
                            <a:schemeClr val="lt1"/>
                          </a:solidFill>
                          <a:latin typeface="+mn-lt"/>
                          <a:ea typeface="+mn-ea"/>
                          <a:cs typeface="+mn-cs"/>
                        </a:rPr>
                        <a:t>M =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nhân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lực</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cần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thiết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hàng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ngày</a:t>
                      </a:r>
                      <a:r>
                        <a:rPr lang="en-US" sz="1800" b="1" kern="1200" dirty="0" smtClean="0">
                          <a:solidFill>
                            <a:schemeClr val="lt1"/>
                          </a:solidFill>
                          <a:latin typeface="+mn-lt"/>
                          <a:ea typeface="+mn-ea"/>
                          <a:cs typeface="+mn-cs"/>
                        </a:rPr>
                        <a:t>.</a:t>
                      </a:r>
                    </a:p>
                    <a:p>
                      <a:r>
                        <a:rPr lang="en-US" sz="1800" b="1" kern="1200" dirty="0" smtClean="0">
                          <a:solidFill>
                            <a:schemeClr val="lt1"/>
                          </a:solidFill>
                          <a:latin typeface="+mn-lt"/>
                          <a:ea typeface="+mn-ea"/>
                          <a:cs typeface="+mn-cs"/>
                        </a:rPr>
                        <a:t>A =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giờ</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chăm</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sóc</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trung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bình</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cho</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người</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bệnh</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trong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ngày</a:t>
                      </a:r>
                      <a:r>
                        <a:rPr lang="en-US" sz="1800" b="1" kern="1200" dirty="0" smtClean="0">
                          <a:solidFill>
                            <a:schemeClr val="lt1"/>
                          </a:solidFill>
                          <a:latin typeface="+mn-lt"/>
                          <a:ea typeface="+mn-ea"/>
                          <a:cs typeface="+mn-cs"/>
                        </a:rPr>
                        <a:t>.</a:t>
                      </a:r>
                    </a:p>
                    <a:p>
                      <a:r>
                        <a:rPr lang="en-US" sz="1800" b="1" kern="1200" dirty="0" smtClean="0">
                          <a:solidFill>
                            <a:schemeClr val="lt1"/>
                          </a:solidFill>
                          <a:latin typeface="+mn-lt"/>
                          <a:ea typeface="+mn-ea"/>
                          <a:cs typeface="+mn-cs"/>
                        </a:rPr>
                        <a:t>B =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BN </a:t>
                      </a:r>
                      <a:r>
                        <a:rPr lang="en-US" sz="1800" b="1" kern="1200" dirty="0" err="1" smtClean="0">
                          <a:solidFill>
                            <a:schemeClr val="lt1"/>
                          </a:solidFill>
                          <a:latin typeface="+mn-lt"/>
                          <a:ea typeface="+mn-ea"/>
                          <a:cs typeface="+mn-cs"/>
                        </a:rPr>
                        <a:t>điều</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trị</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nội</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trú</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trung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bình</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ngày</a:t>
                      </a:r>
                      <a:r>
                        <a:rPr lang="en-US" sz="1800" b="1" kern="1200" dirty="0" smtClean="0">
                          <a:solidFill>
                            <a:schemeClr val="lt1"/>
                          </a:solidFill>
                          <a:latin typeface="+mn-lt"/>
                          <a:ea typeface="+mn-ea"/>
                          <a:cs typeface="+mn-cs"/>
                        </a:rPr>
                        <a:t>.</a:t>
                      </a:r>
                    </a:p>
                    <a:p>
                      <a:endParaRPr lang="en-US" dirty="0"/>
                    </a:p>
                  </a:txBody>
                  <a:tcPr/>
                </a:tc>
                <a:tc>
                  <a:txBody>
                    <a:bodyPr/>
                    <a:lstStyle/>
                    <a:p>
                      <a:r>
                        <a:rPr lang="en-US" sz="1800" b="1" kern="1200" dirty="0" smtClean="0">
                          <a:solidFill>
                            <a:schemeClr val="lt1"/>
                          </a:solidFill>
                          <a:latin typeface="+mn-lt"/>
                          <a:ea typeface="+mn-ea"/>
                          <a:cs typeface="+mn-cs"/>
                        </a:rPr>
                        <a:t>C = </a:t>
                      </a:r>
                      <a:r>
                        <a:rPr lang="en-US" sz="1800" b="1" kern="1200" dirty="0" err="1" smtClean="0">
                          <a:solidFill>
                            <a:schemeClr val="lt1"/>
                          </a:solidFill>
                          <a:latin typeface="+mn-lt"/>
                          <a:ea typeface="+mn-ea"/>
                          <a:cs typeface="+mn-cs"/>
                        </a:rPr>
                        <a:t>Tổng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giờ</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chăm</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sóc</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người</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bệnh</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trong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năm</a:t>
                      </a:r>
                      <a:r>
                        <a:rPr lang="en-US" sz="1800" b="1" kern="1200" dirty="0" smtClean="0">
                          <a:solidFill>
                            <a:schemeClr val="lt1"/>
                          </a:solidFill>
                          <a:latin typeface="+mn-lt"/>
                          <a:ea typeface="+mn-ea"/>
                          <a:cs typeface="+mn-cs"/>
                        </a:rPr>
                        <a:t>.</a:t>
                      </a:r>
                    </a:p>
                    <a:p>
                      <a:r>
                        <a:rPr lang="en-US" sz="1800" b="1" kern="1200" dirty="0" smtClean="0">
                          <a:solidFill>
                            <a:schemeClr val="lt1"/>
                          </a:solidFill>
                          <a:latin typeface="+mn-lt"/>
                          <a:ea typeface="+mn-ea"/>
                          <a:cs typeface="+mn-cs"/>
                        </a:rPr>
                        <a:t>D =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ngày</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nghỉ</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trung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bình</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của</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nhân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viên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trong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năm</a:t>
                      </a:r>
                      <a:r>
                        <a:rPr lang="en-US" sz="1800" b="1" kern="1200" dirty="0" smtClean="0">
                          <a:solidFill>
                            <a:schemeClr val="lt1"/>
                          </a:solidFill>
                          <a:latin typeface="+mn-lt"/>
                          <a:ea typeface="+mn-ea"/>
                          <a:cs typeface="+mn-cs"/>
                        </a:rPr>
                        <a:t>.</a:t>
                      </a:r>
                    </a:p>
                    <a:p>
                      <a:r>
                        <a:rPr lang="en-US" sz="1800" b="1" kern="1200" dirty="0" smtClean="0">
                          <a:solidFill>
                            <a:schemeClr val="lt1"/>
                          </a:solidFill>
                          <a:latin typeface="+mn-lt"/>
                          <a:ea typeface="+mn-ea"/>
                          <a:cs typeface="+mn-cs"/>
                        </a:rPr>
                        <a:t>E = </a:t>
                      </a:r>
                      <a:r>
                        <a:rPr lang="en-US" sz="1800" b="1" kern="1200" dirty="0" err="1" smtClean="0">
                          <a:solidFill>
                            <a:schemeClr val="lt1"/>
                          </a:solidFill>
                          <a:latin typeface="+mn-lt"/>
                          <a:ea typeface="+mn-ea"/>
                          <a:cs typeface="+mn-cs"/>
                        </a:rPr>
                        <a:t>Tổng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số</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giờ</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làm</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việc</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của</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nhân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viên</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trong</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một</a:t>
                      </a:r>
                      <a:r>
                        <a:rPr lang="en-US" sz="1800" b="1" kern="1200" dirty="0" smtClean="0">
                          <a:solidFill>
                            <a:schemeClr val="lt1"/>
                          </a:solidFill>
                          <a:latin typeface="+mn-lt"/>
                          <a:ea typeface="+mn-ea"/>
                          <a:cs typeface="+mn-cs"/>
                        </a:rPr>
                        <a:t> </a:t>
                      </a:r>
                      <a:r>
                        <a:rPr lang="en-US" sz="1800" b="1" kern="1200" dirty="0" err="1" smtClean="0">
                          <a:solidFill>
                            <a:schemeClr val="lt1"/>
                          </a:solidFill>
                          <a:latin typeface="+mn-lt"/>
                          <a:ea typeface="+mn-ea"/>
                          <a:cs typeface="+mn-cs"/>
                        </a:rPr>
                        <a:t>năm</a:t>
                      </a:r>
                      <a:r>
                        <a:rPr lang="en-US" sz="1800" b="1" kern="1200" dirty="0" smtClean="0">
                          <a:solidFill>
                            <a:schemeClr val="lt1"/>
                          </a:solidFill>
                          <a:latin typeface="+mn-lt"/>
                          <a:ea typeface="+mn-ea"/>
                          <a:cs typeface="+mn-cs"/>
                        </a:rPr>
                        <a:t>.</a:t>
                      </a:r>
                      <a:endParaRPr lang="en-US" sz="1800" b="1" kern="1200" dirty="0">
                        <a:solidFill>
                          <a:schemeClr val="lt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23949"/>
          </a:xfrm>
        </p:spPr>
        <p:txBody>
          <a:bodyPr/>
          <a:lstStyle/>
          <a:p>
            <a:r>
              <a:rPr lang="vi-VN" b="1" dirty="0" smtClean="0"/>
              <a:t>Xác định mô hình phân công chăm sóc</a:t>
            </a:r>
            <a:endParaRPr lang="en-US" dirty="0"/>
          </a:p>
        </p:txBody>
      </p:sp>
      <p:sp>
        <p:nvSpPr>
          <p:cNvPr id="3" name="Content Placeholder 2"/>
          <p:cNvSpPr>
            <a:spLocks noGrp="1"/>
          </p:cNvSpPr>
          <p:nvPr>
            <p:ph idx="1"/>
          </p:nvPr>
        </p:nvSpPr>
        <p:spPr>
          <a:xfrm>
            <a:off x="838200" y="1066800"/>
            <a:ext cx="10515600" cy="5791200"/>
          </a:xfrm>
        </p:spPr>
        <p:txBody>
          <a:bodyPr>
            <a:normAutofit fontScale="92500" lnSpcReduction="20000"/>
          </a:bodyPr>
          <a:lstStyle/>
          <a:p>
            <a:pPr>
              <a:buNone/>
            </a:pPr>
            <a:r>
              <a:rPr lang="vi-VN" dirty="0" smtClean="0"/>
              <a:t>(1) Bệnh viện căn cứ vào đặc điểm chuyên môn của từng khoa để áp dụng một trong các mô hình phân công chăm sóc sau đây: </a:t>
            </a:r>
            <a:endParaRPr lang="en-US" dirty="0" smtClean="0"/>
          </a:p>
          <a:p>
            <a:pPr>
              <a:buNone/>
            </a:pPr>
            <a:r>
              <a:rPr lang="vi-VN" dirty="0" smtClean="0"/>
              <a:t>a). Mô hình phân công điều dưỡng chăm sóc chính: Một điều dưỡng viên chịu trách nhiệm chính trong việc nhận định, lập kế hoạch chăm sóc, tổ chức thực hiện có sự trợ giúp của các điều dưỡng viên khác và theo dõi đánh giá cho một số người bệnh trong quá trình nằm viện. </a:t>
            </a:r>
            <a:endParaRPr lang="en-US" dirty="0" smtClean="0"/>
          </a:p>
          <a:p>
            <a:pPr>
              <a:buNone/>
            </a:pPr>
            <a:r>
              <a:rPr lang="vi-VN" dirty="0" smtClean="0"/>
              <a:t>b). Mô hình chăm sóc theo nhóm: Nhóm có từ 2-3 điều dưỡng viên chịu trách nhiệm chăm sóc một số người bệnh ở một đơn nguyên hay một số buồng bệnh. </a:t>
            </a:r>
            <a:endParaRPr lang="en-US" dirty="0" smtClean="0"/>
          </a:p>
          <a:p>
            <a:pPr>
              <a:buNone/>
            </a:pPr>
            <a:r>
              <a:rPr lang="vi-VN" dirty="0" smtClean="0"/>
              <a:t>c). Mô hình chăm sóc theo đội: Đội gồm bác sĩ, điều dưỡng viên và người hành nghề khám bệnh, chữa bệnh khác chịu trách nhiệm điều trị, chăm sóc cho một số người bệnh ở một đơn nguyên hay một số buồng bênh. </a:t>
            </a:r>
            <a:endParaRPr lang="en-US" dirty="0" smtClean="0"/>
          </a:p>
          <a:p>
            <a:pPr>
              <a:buNone/>
            </a:pPr>
            <a:r>
              <a:rPr lang="vi-VN" dirty="0" smtClean="0"/>
              <a:t>d). Mô hình phân chăm sóc theo công việc: Mô hình này được áp dụng trong các trường hợp cấp cứu thảm hoạ hoặc ở chuyên khoa sâu đòi hỏi điều dưỡng chuyên khoa thực hiện kỹ thuật chăm sóc đặc biệt trên người bệnh.</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vi-VN" dirty="0" smtClean="0"/>
              <a:t>(2) Bệnh viện tổ chức cho điều dưỡng viên làm việc theo ca tại các khoa, đặc biệt là ở các khoa Cấp cứu, khoa Hồi sức tích cực, khoa Phẫu thuật,… Mỗi ca làm việc áp dụng</a:t>
            </a:r>
            <a:r>
              <a:rPr lang="en-US" dirty="0" smtClean="0"/>
              <a:t> </a:t>
            </a:r>
            <a:r>
              <a:rPr lang="en-US" dirty="0" err="1" smtClean="0"/>
              <a:t>mô</a:t>
            </a:r>
            <a:r>
              <a:rPr lang="vi-VN" dirty="0" smtClean="0"/>
              <a:t> hình phân công chăm sóc phù hợp với đặc điểm chuyên môn của từng khoa.  </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704562" y="115909"/>
            <a:ext cx="6774287" cy="1017431"/>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rPr>
              <a:t>MỤC TIÊU HỌC TẬP </a:t>
            </a:r>
          </a:p>
        </p:txBody>
      </p:sp>
      <p:sp>
        <p:nvSpPr>
          <p:cNvPr id="5" name="Flowchart: Alternate Process 4"/>
          <p:cNvSpPr/>
          <p:nvPr/>
        </p:nvSpPr>
        <p:spPr>
          <a:xfrm>
            <a:off x="232756" y="1162051"/>
            <a:ext cx="11609952" cy="569595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 </a:t>
            </a:r>
            <a:r>
              <a:rPr lang="en-US" sz="2800" b="1" dirty="0" err="1" smtClean="0"/>
              <a:t>Kiến</a:t>
            </a:r>
            <a:r>
              <a:rPr lang="en-US" sz="2800" b="1" dirty="0" smtClean="0"/>
              <a:t> </a:t>
            </a:r>
            <a:r>
              <a:rPr lang="en-US" sz="2800" b="1" dirty="0" err="1" smtClean="0"/>
              <a:t>thức</a:t>
            </a:r>
            <a:r>
              <a:rPr lang="en-US" sz="2800" b="1" dirty="0" smtClean="0"/>
              <a:t> </a:t>
            </a:r>
            <a:endParaRPr lang="en-US" sz="2800" dirty="0" smtClean="0"/>
          </a:p>
          <a:p>
            <a:r>
              <a:rPr lang="en-US" sz="2800" dirty="0" smtClean="0"/>
              <a:t>1. </a:t>
            </a:r>
            <a:r>
              <a:rPr lang="en-US" sz="2800" dirty="0" err="1" smtClean="0"/>
              <a:t>Nêu</a:t>
            </a:r>
            <a:r>
              <a:rPr lang="en-US" sz="2800" dirty="0" smtClean="0"/>
              <a:t> </a:t>
            </a:r>
            <a:r>
              <a:rPr lang="en-US" sz="2800" dirty="0" err="1" smtClean="0"/>
              <a:t>được</a:t>
            </a:r>
            <a:r>
              <a:rPr lang="en-US" sz="2800" dirty="0" smtClean="0"/>
              <a:t> </a:t>
            </a:r>
            <a:r>
              <a:rPr lang="en-US" sz="2800" dirty="0" err="1" smtClean="0"/>
              <a:t>khái</a:t>
            </a:r>
            <a:r>
              <a:rPr lang="en-US" sz="2800" dirty="0" smtClean="0"/>
              <a:t> </a:t>
            </a:r>
            <a:r>
              <a:rPr lang="en-US" sz="2800" dirty="0" err="1" smtClean="0"/>
              <a:t>niệm</a:t>
            </a:r>
            <a:r>
              <a:rPr lang="en-US" sz="2800" dirty="0" smtClean="0"/>
              <a:t>, </a:t>
            </a:r>
            <a:r>
              <a:rPr lang="en-US" sz="2800" dirty="0" err="1" smtClean="0"/>
              <a:t>tầm</a:t>
            </a:r>
            <a:r>
              <a:rPr lang="en-US" sz="2800" dirty="0" smtClean="0"/>
              <a:t> </a:t>
            </a:r>
            <a:r>
              <a:rPr lang="en-US" sz="2800" dirty="0" err="1" smtClean="0"/>
              <a:t>quan</a:t>
            </a:r>
            <a:r>
              <a:rPr lang="en-US" sz="2800" dirty="0" smtClean="0"/>
              <a:t> </a:t>
            </a:r>
            <a:r>
              <a:rPr lang="en-US" sz="2800" dirty="0" err="1" smtClean="0"/>
              <a:t>trọng</a:t>
            </a:r>
            <a:r>
              <a:rPr lang="en-US" sz="2800" dirty="0" smtClean="0"/>
              <a:t> </a:t>
            </a:r>
            <a:r>
              <a:rPr lang="en-US" sz="2800" dirty="0" err="1" smtClean="0"/>
              <a:t>của</a:t>
            </a:r>
            <a:r>
              <a:rPr lang="en-US" sz="2800" dirty="0" smtClean="0"/>
              <a:t> </a:t>
            </a:r>
            <a:r>
              <a:rPr lang="en-US" sz="2800" dirty="0" err="1" smtClean="0"/>
              <a:t>quản</a:t>
            </a:r>
            <a:r>
              <a:rPr lang="en-US" sz="2800" dirty="0" smtClean="0"/>
              <a:t> </a:t>
            </a:r>
            <a:r>
              <a:rPr lang="en-US" sz="2800" dirty="0" err="1" smtClean="0"/>
              <a:t>lý</a:t>
            </a:r>
            <a:r>
              <a:rPr lang="en-US" sz="2800" dirty="0" smtClean="0"/>
              <a:t> </a:t>
            </a:r>
            <a:r>
              <a:rPr lang="en-US" sz="2800" dirty="0" err="1" smtClean="0"/>
              <a:t>nhân</a:t>
            </a:r>
            <a:r>
              <a:rPr lang="en-US" sz="2800" dirty="0" smtClean="0"/>
              <a:t> </a:t>
            </a:r>
            <a:r>
              <a:rPr lang="en-US" sz="2800" dirty="0" err="1" smtClean="0"/>
              <a:t>lực</a:t>
            </a:r>
            <a:r>
              <a:rPr lang="en-US" sz="2800" dirty="0" smtClean="0"/>
              <a:t> </a:t>
            </a:r>
            <a:r>
              <a:rPr lang="en-US" sz="2800" dirty="0" err="1" smtClean="0"/>
              <a:t>và</a:t>
            </a:r>
            <a:r>
              <a:rPr lang="en-US" sz="2800" dirty="0" smtClean="0"/>
              <a:t> </a:t>
            </a:r>
            <a:r>
              <a:rPr lang="en-US" sz="2800" dirty="0" err="1" smtClean="0"/>
              <a:t>các</a:t>
            </a:r>
            <a:r>
              <a:rPr lang="en-US" sz="2800" dirty="0" smtClean="0"/>
              <a:t> </a:t>
            </a:r>
            <a:r>
              <a:rPr lang="en-US" sz="2800" dirty="0" err="1" smtClean="0"/>
              <a:t>nội</a:t>
            </a:r>
            <a:r>
              <a:rPr lang="en-US" sz="2800" dirty="0" smtClean="0"/>
              <a:t> dung </a:t>
            </a:r>
            <a:r>
              <a:rPr lang="en-US" sz="2800" dirty="0" err="1" smtClean="0"/>
              <a:t>quản</a:t>
            </a:r>
            <a:r>
              <a:rPr lang="en-US" sz="2800" dirty="0" smtClean="0"/>
              <a:t> </a:t>
            </a:r>
            <a:r>
              <a:rPr lang="en-US" sz="2800" dirty="0" err="1" smtClean="0"/>
              <a:t>lý</a:t>
            </a:r>
            <a:r>
              <a:rPr lang="en-US" sz="2800" dirty="0" smtClean="0"/>
              <a:t> </a:t>
            </a:r>
            <a:r>
              <a:rPr lang="en-US" sz="2800" dirty="0" err="1" smtClean="0"/>
              <a:t>của</a:t>
            </a:r>
            <a:r>
              <a:rPr lang="en-US" sz="2800" dirty="0" smtClean="0"/>
              <a:t> </a:t>
            </a:r>
            <a:r>
              <a:rPr lang="en-US" sz="2800" dirty="0" err="1" smtClean="0"/>
              <a:t>điều</a:t>
            </a:r>
            <a:r>
              <a:rPr lang="en-US" sz="2800" dirty="0" smtClean="0"/>
              <a:t> </a:t>
            </a:r>
            <a:r>
              <a:rPr lang="en-US" sz="2800" dirty="0" err="1" smtClean="0"/>
              <a:t>dưỡng</a:t>
            </a:r>
            <a:r>
              <a:rPr lang="en-US" sz="2800" dirty="0" smtClean="0"/>
              <a:t> </a:t>
            </a:r>
            <a:r>
              <a:rPr lang="en-US" sz="2800" dirty="0" err="1" smtClean="0"/>
              <a:t>trưởng</a:t>
            </a:r>
            <a:r>
              <a:rPr lang="vi-VN" sz="2800" dirty="0" smtClean="0"/>
              <a:t>.</a:t>
            </a:r>
            <a:r>
              <a:rPr lang="en-US" sz="2800" dirty="0" smtClean="0"/>
              <a:t> (CĐR</a:t>
            </a:r>
            <a:r>
              <a:rPr lang="pt-BR" sz="2800" dirty="0" smtClean="0"/>
              <a:t>MH</a:t>
            </a:r>
            <a:r>
              <a:rPr lang="vi-VN" sz="2800" dirty="0" smtClean="0"/>
              <a:t> 1</a:t>
            </a:r>
            <a:r>
              <a:rPr lang="en-US" sz="2800" dirty="0" smtClean="0"/>
              <a:t>)</a:t>
            </a:r>
          </a:p>
          <a:p>
            <a:r>
              <a:rPr lang="en-US" sz="2800" dirty="0" smtClean="0"/>
              <a:t>2. </a:t>
            </a:r>
            <a:r>
              <a:rPr lang="en-US" sz="2800" dirty="0" err="1" smtClean="0"/>
              <a:t>Trình</a:t>
            </a:r>
            <a:r>
              <a:rPr lang="en-US" sz="2800" dirty="0" smtClean="0"/>
              <a:t> </a:t>
            </a:r>
            <a:r>
              <a:rPr lang="en-US" sz="2800" dirty="0" err="1" smtClean="0"/>
              <a:t>bày</a:t>
            </a:r>
            <a:r>
              <a:rPr lang="en-US" sz="2800" dirty="0" smtClean="0"/>
              <a:t> </a:t>
            </a:r>
            <a:r>
              <a:rPr lang="en-US" sz="2800" dirty="0" err="1" smtClean="0"/>
              <a:t>cách</a:t>
            </a:r>
            <a:r>
              <a:rPr lang="en-US" sz="2800" dirty="0" smtClean="0"/>
              <a:t> </a:t>
            </a:r>
            <a:r>
              <a:rPr lang="en-US" sz="2800" dirty="0" err="1" smtClean="0"/>
              <a:t>phân</a:t>
            </a:r>
            <a:r>
              <a:rPr lang="en-US" sz="2800" dirty="0" smtClean="0"/>
              <a:t> </a:t>
            </a:r>
            <a:r>
              <a:rPr lang="en-US" sz="2800" dirty="0" err="1" smtClean="0"/>
              <a:t>loại</a:t>
            </a:r>
            <a:r>
              <a:rPr lang="en-US" sz="2800" dirty="0" smtClean="0"/>
              <a:t> </a:t>
            </a:r>
            <a:r>
              <a:rPr lang="en-US" sz="2800" dirty="0" err="1" smtClean="0"/>
              <a:t>công</a:t>
            </a:r>
            <a:r>
              <a:rPr lang="en-US" sz="2800" dirty="0" smtClean="0"/>
              <a:t> </a:t>
            </a:r>
            <a:r>
              <a:rPr lang="en-US" sz="2800" dirty="0" err="1" smtClean="0"/>
              <a:t>việc</a:t>
            </a:r>
            <a:r>
              <a:rPr lang="en-US" sz="2800" dirty="0" smtClean="0"/>
              <a:t> </a:t>
            </a:r>
            <a:r>
              <a:rPr lang="en-US" sz="2800" dirty="0" err="1" smtClean="0"/>
              <a:t>chăm</a:t>
            </a:r>
            <a:r>
              <a:rPr lang="en-US" sz="2800" dirty="0" smtClean="0"/>
              <a:t> </a:t>
            </a:r>
            <a:r>
              <a:rPr lang="en-US" sz="2800" dirty="0" err="1" smtClean="0"/>
              <a:t>sóc</a:t>
            </a:r>
            <a:r>
              <a:rPr lang="en-US" sz="2800" dirty="0" smtClean="0"/>
              <a:t> </a:t>
            </a:r>
            <a:r>
              <a:rPr lang="en-US" sz="2800" dirty="0" err="1" smtClean="0"/>
              <a:t>và</a:t>
            </a:r>
            <a:r>
              <a:rPr lang="en-US" sz="2800" dirty="0" smtClean="0"/>
              <a:t> </a:t>
            </a:r>
            <a:r>
              <a:rPr lang="en-US" sz="2800" dirty="0" err="1" smtClean="0"/>
              <a:t>cách</a:t>
            </a:r>
            <a:r>
              <a:rPr lang="en-US" sz="2800" dirty="0" smtClean="0"/>
              <a:t> </a:t>
            </a:r>
            <a:r>
              <a:rPr lang="en-US" sz="2800" dirty="0" err="1" smtClean="0"/>
              <a:t>tính</a:t>
            </a:r>
            <a:r>
              <a:rPr lang="en-US" sz="2800" dirty="0" smtClean="0"/>
              <a:t> </a:t>
            </a:r>
            <a:r>
              <a:rPr lang="en-US" sz="2800" dirty="0" err="1" smtClean="0"/>
              <a:t>toán</a:t>
            </a:r>
            <a:r>
              <a:rPr lang="en-US" sz="2800" dirty="0" smtClean="0"/>
              <a:t> </a:t>
            </a:r>
            <a:r>
              <a:rPr lang="en-US" sz="2800" dirty="0" err="1" smtClean="0"/>
              <a:t>nhân</a:t>
            </a:r>
            <a:r>
              <a:rPr lang="en-US" sz="2800" dirty="0" smtClean="0"/>
              <a:t> </a:t>
            </a:r>
            <a:r>
              <a:rPr lang="en-US" sz="2800" dirty="0" err="1" smtClean="0"/>
              <a:t>lực</a:t>
            </a:r>
            <a:r>
              <a:rPr lang="vi-VN" sz="2800" dirty="0" smtClean="0"/>
              <a:t>.</a:t>
            </a:r>
            <a:r>
              <a:rPr lang="en-US" sz="2800" dirty="0" smtClean="0"/>
              <a:t> (CĐR</a:t>
            </a:r>
            <a:r>
              <a:rPr lang="pt-BR" sz="2800" dirty="0" smtClean="0"/>
              <a:t>MH</a:t>
            </a:r>
            <a:r>
              <a:rPr lang="vi-VN" sz="2800" dirty="0" smtClean="0"/>
              <a:t> 1</a:t>
            </a:r>
            <a:r>
              <a:rPr lang="en-US" sz="2800" dirty="0" smtClean="0"/>
              <a:t>)</a:t>
            </a:r>
          </a:p>
          <a:p>
            <a:r>
              <a:rPr lang="en-US" sz="2800" dirty="0" smtClean="0"/>
              <a:t>3. </a:t>
            </a:r>
            <a:r>
              <a:rPr lang="en-US" sz="2800" dirty="0" err="1" smtClean="0"/>
              <a:t>Trình</a:t>
            </a:r>
            <a:r>
              <a:rPr lang="en-US" sz="2800" dirty="0" smtClean="0"/>
              <a:t> </a:t>
            </a:r>
            <a:r>
              <a:rPr lang="en-US" sz="2800" dirty="0" err="1" smtClean="0"/>
              <a:t>bày</a:t>
            </a:r>
            <a:r>
              <a:rPr lang="en-US" sz="2800" dirty="0" smtClean="0"/>
              <a:t> </a:t>
            </a:r>
            <a:r>
              <a:rPr lang="en-US" sz="2800" dirty="0" err="1" smtClean="0"/>
              <a:t>được</a:t>
            </a:r>
            <a:r>
              <a:rPr lang="en-US" sz="2800" dirty="0" smtClean="0"/>
              <a:t> </a:t>
            </a:r>
            <a:r>
              <a:rPr lang="en-US" sz="2800" dirty="0" err="1" smtClean="0"/>
              <a:t>cách</a:t>
            </a:r>
            <a:r>
              <a:rPr lang="en-US" sz="2800" dirty="0" smtClean="0"/>
              <a:t> </a:t>
            </a:r>
            <a:r>
              <a:rPr lang="en-US" sz="2800" dirty="0" err="1" smtClean="0"/>
              <a:t>xác</a:t>
            </a:r>
            <a:r>
              <a:rPr lang="en-US" sz="2800" dirty="0" smtClean="0"/>
              <a:t> </a:t>
            </a:r>
            <a:r>
              <a:rPr lang="en-US" sz="2800" dirty="0" err="1" smtClean="0"/>
              <a:t>định</a:t>
            </a:r>
            <a:r>
              <a:rPr lang="en-US" sz="2800" dirty="0" smtClean="0"/>
              <a:t> </a:t>
            </a:r>
            <a:r>
              <a:rPr lang="en-US" sz="2800" dirty="0" err="1" smtClean="0"/>
              <a:t>mô</a:t>
            </a:r>
            <a:r>
              <a:rPr lang="en-US" sz="2800" dirty="0" smtClean="0"/>
              <a:t> </a:t>
            </a:r>
            <a:r>
              <a:rPr lang="en-US" sz="2800" dirty="0" err="1" smtClean="0"/>
              <a:t>hình</a:t>
            </a:r>
            <a:r>
              <a:rPr lang="en-US" sz="2800" dirty="0" smtClean="0"/>
              <a:t> </a:t>
            </a:r>
            <a:r>
              <a:rPr lang="en-US" sz="2800" dirty="0" err="1" smtClean="0"/>
              <a:t>chăm</a:t>
            </a:r>
            <a:r>
              <a:rPr lang="en-US" sz="2800" dirty="0" smtClean="0"/>
              <a:t> </a:t>
            </a:r>
            <a:r>
              <a:rPr lang="en-US" sz="2800" dirty="0" err="1" smtClean="0"/>
              <a:t>sóc</a:t>
            </a:r>
            <a:r>
              <a:rPr lang="en-US" sz="2800" dirty="0" smtClean="0"/>
              <a:t>, </a:t>
            </a:r>
            <a:r>
              <a:rPr lang="en-US" sz="2800" dirty="0" err="1" smtClean="0"/>
              <a:t>nguyên</a:t>
            </a:r>
            <a:r>
              <a:rPr lang="en-US" sz="2800" dirty="0" smtClean="0"/>
              <a:t> </a:t>
            </a:r>
            <a:r>
              <a:rPr lang="en-US" sz="2800" dirty="0" err="1" smtClean="0"/>
              <a:t>tắc</a:t>
            </a:r>
            <a:r>
              <a:rPr lang="en-US" sz="2800" dirty="0" smtClean="0"/>
              <a:t>, </a:t>
            </a:r>
            <a:r>
              <a:rPr lang="en-US" sz="2800" dirty="0" err="1" smtClean="0"/>
              <a:t>những</a:t>
            </a:r>
            <a:r>
              <a:rPr lang="en-US" sz="2800" dirty="0" smtClean="0"/>
              <a:t> </a:t>
            </a:r>
            <a:r>
              <a:rPr lang="en-US" sz="2800" dirty="0" err="1" smtClean="0"/>
              <a:t>điểm</a:t>
            </a:r>
            <a:r>
              <a:rPr lang="en-US" sz="2800" dirty="0" smtClean="0"/>
              <a:t> </a:t>
            </a:r>
            <a:r>
              <a:rPr lang="en-US" sz="2800" dirty="0" err="1" smtClean="0"/>
              <a:t>lưu</a:t>
            </a:r>
            <a:r>
              <a:rPr lang="en-US" sz="2800" dirty="0" smtClean="0"/>
              <a:t> ý </a:t>
            </a:r>
            <a:r>
              <a:rPr lang="en-US" sz="2800" dirty="0" err="1" smtClean="0"/>
              <a:t>khi</a:t>
            </a:r>
            <a:r>
              <a:rPr lang="en-US" sz="2800" dirty="0" smtClean="0"/>
              <a:t> </a:t>
            </a:r>
            <a:r>
              <a:rPr lang="en-US" sz="2800" dirty="0" err="1" smtClean="0"/>
              <a:t>xây</a:t>
            </a:r>
            <a:r>
              <a:rPr lang="en-US" sz="2800" dirty="0" smtClean="0"/>
              <a:t> </a:t>
            </a:r>
            <a:r>
              <a:rPr lang="en-US" sz="2800" dirty="0" err="1" smtClean="0"/>
              <a:t>dựng</a:t>
            </a:r>
            <a:r>
              <a:rPr lang="en-US" sz="2800" dirty="0" smtClean="0"/>
              <a:t> </a:t>
            </a:r>
            <a:r>
              <a:rPr lang="en-US" sz="2800" dirty="0" err="1" smtClean="0"/>
              <a:t>lịch</a:t>
            </a:r>
            <a:r>
              <a:rPr lang="en-US" sz="2800" dirty="0" smtClean="0"/>
              <a:t> </a:t>
            </a:r>
            <a:r>
              <a:rPr lang="en-US" sz="2800" dirty="0" err="1" smtClean="0"/>
              <a:t>làm</a:t>
            </a:r>
            <a:r>
              <a:rPr lang="en-US" sz="2800" dirty="0" smtClean="0"/>
              <a:t> </a:t>
            </a:r>
            <a:r>
              <a:rPr lang="en-US" sz="2800" dirty="0" err="1" smtClean="0"/>
              <a:t>việc</a:t>
            </a:r>
            <a:r>
              <a:rPr lang="en-US" sz="2800" dirty="0" smtClean="0"/>
              <a:t> </a:t>
            </a:r>
            <a:r>
              <a:rPr lang="en-US" sz="2800" dirty="0" err="1" smtClean="0"/>
              <a:t>và</a:t>
            </a:r>
            <a:r>
              <a:rPr lang="en-US" sz="2800" dirty="0" smtClean="0"/>
              <a:t> </a:t>
            </a:r>
            <a:r>
              <a:rPr lang="en-US" sz="2800" dirty="0" err="1" smtClean="0"/>
              <a:t>cách</a:t>
            </a:r>
            <a:r>
              <a:rPr lang="en-US" sz="2800" dirty="0" smtClean="0"/>
              <a:t> </a:t>
            </a:r>
            <a:r>
              <a:rPr lang="en-US" sz="2800" dirty="0" err="1" smtClean="0"/>
              <a:t>điều</a:t>
            </a:r>
            <a:r>
              <a:rPr lang="en-US" sz="2800" dirty="0" smtClean="0"/>
              <a:t> </a:t>
            </a:r>
            <a:r>
              <a:rPr lang="en-US" sz="2800" dirty="0" err="1" smtClean="0"/>
              <a:t>chỉnh</a:t>
            </a:r>
            <a:r>
              <a:rPr lang="en-US" sz="2800" dirty="0" smtClean="0"/>
              <a:t> </a:t>
            </a:r>
            <a:r>
              <a:rPr lang="en-US" sz="2800" dirty="0" err="1" smtClean="0"/>
              <a:t>nhân</a:t>
            </a:r>
            <a:r>
              <a:rPr lang="en-US" sz="2800" dirty="0" smtClean="0"/>
              <a:t> </a:t>
            </a:r>
            <a:r>
              <a:rPr lang="en-US" sz="2800" dirty="0" err="1" smtClean="0"/>
              <a:t>lực</a:t>
            </a:r>
            <a:r>
              <a:rPr lang="en-US" sz="2800" dirty="0" smtClean="0"/>
              <a:t> </a:t>
            </a:r>
            <a:r>
              <a:rPr lang="en-US" sz="2800" dirty="0" err="1" smtClean="0"/>
              <a:t>trong</a:t>
            </a:r>
            <a:r>
              <a:rPr lang="en-US" sz="2800" dirty="0" smtClean="0"/>
              <a:t> </a:t>
            </a:r>
            <a:r>
              <a:rPr lang="en-US" sz="2800" dirty="0" err="1" smtClean="0"/>
              <a:t>bệnh</a:t>
            </a:r>
            <a:r>
              <a:rPr lang="en-US" sz="2800" dirty="0" smtClean="0"/>
              <a:t> </a:t>
            </a:r>
            <a:r>
              <a:rPr lang="en-US" sz="2800" dirty="0" err="1" smtClean="0"/>
              <a:t>viện</a:t>
            </a:r>
            <a:r>
              <a:rPr lang="vi-VN" sz="2800" dirty="0" smtClean="0"/>
              <a:t>.</a:t>
            </a:r>
            <a:r>
              <a:rPr lang="en-US" sz="2800" dirty="0" smtClean="0"/>
              <a:t> (CĐR</a:t>
            </a:r>
            <a:r>
              <a:rPr lang="pt-BR" sz="2800" dirty="0" smtClean="0"/>
              <a:t>MH</a:t>
            </a:r>
            <a:r>
              <a:rPr lang="vi-VN" sz="2800" dirty="0" smtClean="0"/>
              <a:t> 1</a:t>
            </a:r>
            <a:r>
              <a:rPr lang="en-US" sz="2800" dirty="0" smtClean="0"/>
              <a:t>)</a:t>
            </a:r>
          </a:p>
          <a:p>
            <a:r>
              <a:rPr lang="en-US" sz="2800" dirty="0" smtClean="0"/>
              <a:t>4. </a:t>
            </a:r>
            <a:r>
              <a:rPr lang="en-US" sz="2800" dirty="0" err="1" smtClean="0"/>
              <a:t>Trình</a:t>
            </a:r>
            <a:r>
              <a:rPr lang="en-US" sz="2800" dirty="0" smtClean="0"/>
              <a:t> </a:t>
            </a:r>
            <a:r>
              <a:rPr lang="en-US" sz="2800" dirty="0" err="1" smtClean="0"/>
              <a:t>bày</a:t>
            </a:r>
            <a:r>
              <a:rPr lang="en-US" sz="2800" dirty="0" smtClean="0"/>
              <a:t> </a:t>
            </a:r>
            <a:r>
              <a:rPr lang="en-US" sz="2800" dirty="0" err="1" smtClean="0"/>
              <a:t>được</a:t>
            </a:r>
            <a:r>
              <a:rPr lang="en-US" sz="2800" dirty="0" smtClean="0"/>
              <a:t> </a:t>
            </a:r>
            <a:r>
              <a:rPr lang="en-US" sz="2800" dirty="0" err="1" smtClean="0"/>
              <a:t>nguyên</a:t>
            </a:r>
            <a:r>
              <a:rPr lang="en-US" sz="2800" dirty="0" smtClean="0"/>
              <a:t> </a:t>
            </a:r>
            <a:r>
              <a:rPr lang="en-US" sz="2800" dirty="0" err="1" smtClean="0"/>
              <a:t>tắc</a:t>
            </a:r>
            <a:r>
              <a:rPr lang="en-US" sz="2800" dirty="0" smtClean="0"/>
              <a:t> </a:t>
            </a:r>
            <a:r>
              <a:rPr lang="en-US" sz="2800" dirty="0" err="1" smtClean="0"/>
              <a:t>tuyển</a:t>
            </a:r>
            <a:r>
              <a:rPr lang="en-US" sz="2800" dirty="0" smtClean="0"/>
              <a:t> </a:t>
            </a:r>
            <a:r>
              <a:rPr lang="en-US" sz="2800" dirty="0" err="1" smtClean="0"/>
              <a:t>dụng</a:t>
            </a:r>
            <a:r>
              <a:rPr lang="en-US" sz="2800" dirty="0" smtClean="0"/>
              <a:t>, </a:t>
            </a:r>
            <a:r>
              <a:rPr lang="en-US" sz="2800" dirty="0" err="1" smtClean="0"/>
              <a:t>tuyển</a:t>
            </a:r>
            <a:r>
              <a:rPr lang="en-US" sz="2800" dirty="0" smtClean="0"/>
              <a:t> </a:t>
            </a:r>
            <a:r>
              <a:rPr lang="en-US" sz="2800" dirty="0" err="1" smtClean="0"/>
              <a:t>chọn</a:t>
            </a:r>
            <a:r>
              <a:rPr lang="en-US" sz="2800" dirty="0" smtClean="0"/>
              <a:t> </a:t>
            </a:r>
            <a:r>
              <a:rPr lang="en-US" sz="2800" dirty="0" err="1" smtClean="0"/>
              <a:t>và</a:t>
            </a:r>
            <a:r>
              <a:rPr lang="en-US" sz="2800" dirty="0" smtClean="0"/>
              <a:t> </a:t>
            </a:r>
            <a:r>
              <a:rPr lang="en-US" sz="2800" dirty="0" err="1" smtClean="0"/>
              <a:t>sử</a:t>
            </a:r>
            <a:r>
              <a:rPr lang="en-US" sz="2800" dirty="0" smtClean="0"/>
              <a:t> </a:t>
            </a:r>
            <a:r>
              <a:rPr lang="en-US" sz="2800" dirty="0" err="1" smtClean="0"/>
              <a:t>dụng</a:t>
            </a:r>
            <a:r>
              <a:rPr lang="en-US" sz="2800" dirty="0" smtClean="0"/>
              <a:t> </a:t>
            </a:r>
            <a:r>
              <a:rPr lang="en-US" sz="2800" dirty="0" err="1" smtClean="0"/>
              <a:t>nhân</a:t>
            </a:r>
            <a:r>
              <a:rPr lang="en-US" sz="2800" dirty="0" smtClean="0"/>
              <a:t> </a:t>
            </a:r>
            <a:r>
              <a:rPr lang="en-US" sz="2800" dirty="0" err="1" smtClean="0"/>
              <a:t>viên</a:t>
            </a:r>
            <a:r>
              <a:rPr lang="vi-VN" sz="2800" dirty="0" smtClean="0"/>
              <a:t>.</a:t>
            </a:r>
            <a:r>
              <a:rPr lang="en-US" sz="2800" dirty="0" smtClean="0"/>
              <a:t> (CĐR</a:t>
            </a:r>
            <a:r>
              <a:rPr lang="pt-BR" sz="2800" dirty="0" smtClean="0"/>
              <a:t>MH</a:t>
            </a:r>
            <a:r>
              <a:rPr lang="vi-VN" sz="2800" dirty="0" smtClean="0"/>
              <a:t> 1</a:t>
            </a:r>
            <a:r>
              <a:rPr lang="en-US" sz="2800" dirty="0" smtClean="0"/>
              <a:t>)</a:t>
            </a:r>
          </a:p>
          <a:p>
            <a:r>
              <a:rPr lang="en-US" sz="2800" dirty="0" smtClean="0"/>
              <a:t>5.  </a:t>
            </a:r>
            <a:r>
              <a:rPr lang="en-US" sz="2800" dirty="0" err="1" smtClean="0"/>
              <a:t>Phân</a:t>
            </a:r>
            <a:r>
              <a:rPr lang="en-US" sz="2800" dirty="0" smtClean="0"/>
              <a:t> </a:t>
            </a:r>
            <a:r>
              <a:rPr lang="en-US" sz="2800" dirty="0" err="1" smtClean="0"/>
              <a:t>tích</a:t>
            </a:r>
            <a:r>
              <a:rPr lang="en-US" sz="2800" dirty="0" smtClean="0"/>
              <a:t> </a:t>
            </a:r>
            <a:r>
              <a:rPr lang="en-US" sz="2800" dirty="0" err="1" smtClean="0"/>
              <a:t>được</a:t>
            </a:r>
            <a:r>
              <a:rPr lang="en-US" sz="2800" dirty="0" smtClean="0"/>
              <a:t> </a:t>
            </a:r>
            <a:r>
              <a:rPr lang="en-US" sz="2800" dirty="0" err="1" smtClean="0"/>
              <a:t>một</a:t>
            </a:r>
            <a:r>
              <a:rPr lang="en-US" sz="2800" dirty="0" smtClean="0"/>
              <a:t> </a:t>
            </a:r>
            <a:r>
              <a:rPr lang="en-US" sz="2800" dirty="0" err="1" smtClean="0"/>
              <a:t>số</a:t>
            </a:r>
            <a:r>
              <a:rPr lang="en-US" sz="2800" dirty="0" smtClean="0"/>
              <a:t> </a:t>
            </a:r>
            <a:r>
              <a:rPr lang="en-US" sz="2800" dirty="0" err="1" smtClean="0"/>
              <a:t>quy</a:t>
            </a:r>
            <a:r>
              <a:rPr lang="en-US" sz="2800" dirty="0" smtClean="0"/>
              <a:t> </a:t>
            </a:r>
            <a:r>
              <a:rPr lang="en-US" sz="2800" dirty="0" err="1" smtClean="0"/>
              <a:t>định</a:t>
            </a:r>
            <a:r>
              <a:rPr lang="en-US" sz="2800" dirty="0" smtClean="0"/>
              <a:t> </a:t>
            </a:r>
            <a:r>
              <a:rPr lang="en-US" sz="2800" dirty="0" err="1" smtClean="0"/>
              <a:t>liên</a:t>
            </a:r>
            <a:r>
              <a:rPr lang="en-US" sz="2800" dirty="0" smtClean="0"/>
              <a:t> </a:t>
            </a:r>
            <a:r>
              <a:rPr lang="en-US" sz="2800" dirty="0" err="1" smtClean="0"/>
              <a:t>quan</a:t>
            </a:r>
            <a:r>
              <a:rPr lang="en-US" sz="2800" dirty="0" smtClean="0"/>
              <a:t> </a:t>
            </a:r>
            <a:r>
              <a:rPr lang="en-US" sz="2800" dirty="0" err="1" smtClean="0"/>
              <a:t>đến</a:t>
            </a:r>
            <a:r>
              <a:rPr lang="en-US" sz="2800" dirty="0" smtClean="0"/>
              <a:t> </a:t>
            </a:r>
            <a:r>
              <a:rPr lang="en-US" sz="2800" dirty="0" err="1" smtClean="0"/>
              <a:t>công</a:t>
            </a:r>
            <a:r>
              <a:rPr lang="en-US" sz="2800" dirty="0" smtClean="0"/>
              <a:t> </a:t>
            </a:r>
            <a:r>
              <a:rPr lang="en-US" sz="2800" dirty="0" err="1" smtClean="0"/>
              <a:t>tác</a:t>
            </a:r>
            <a:r>
              <a:rPr lang="en-US" sz="2800" dirty="0" smtClean="0"/>
              <a:t> </a:t>
            </a:r>
            <a:r>
              <a:rPr lang="en-US" sz="2800" dirty="0" err="1" smtClean="0"/>
              <a:t>quản</a:t>
            </a:r>
            <a:r>
              <a:rPr lang="en-US" sz="2800" dirty="0" smtClean="0"/>
              <a:t> </a:t>
            </a:r>
            <a:r>
              <a:rPr lang="en-US" sz="2800" dirty="0" err="1" smtClean="0"/>
              <a:t>lý</a:t>
            </a:r>
            <a:r>
              <a:rPr lang="en-US" sz="2800" dirty="0" smtClean="0"/>
              <a:t> </a:t>
            </a:r>
            <a:r>
              <a:rPr lang="en-US" sz="2800" dirty="0" err="1" smtClean="0"/>
              <a:t>nhân</a:t>
            </a:r>
            <a:r>
              <a:rPr lang="en-US" sz="2800" dirty="0" smtClean="0"/>
              <a:t> </a:t>
            </a:r>
            <a:r>
              <a:rPr lang="en-US" sz="2800" dirty="0" err="1" smtClean="0"/>
              <a:t>lực</a:t>
            </a:r>
            <a:r>
              <a:rPr lang="vi-VN" sz="2800" dirty="0" smtClean="0"/>
              <a:t>. (CĐR</a:t>
            </a:r>
            <a:r>
              <a:rPr lang="pt-BR" sz="2800" dirty="0" smtClean="0"/>
              <a:t>MH</a:t>
            </a:r>
            <a:r>
              <a:rPr lang="vi-VN" sz="2800" dirty="0" smtClean="0"/>
              <a:t> 1)</a:t>
            </a:r>
            <a:endParaRPr lang="en-US" sz="2800" dirty="0" smtClean="0"/>
          </a:p>
          <a:p>
            <a:pPr>
              <a:lnSpc>
                <a:spcPct val="150000"/>
              </a:lnSpc>
            </a:pPr>
            <a:endParaRPr lang="en-US" sz="2800" dirty="0"/>
          </a:p>
        </p:txBody>
      </p:sp>
    </p:spTree>
    <p:extLst>
      <p:ext uri="{BB962C8B-B14F-4D97-AF65-F5344CB8AC3E}">
        <p14:creationId xmlns:p14="http://schemas.microsoft.com/office/powerpoint/2010/main" xmlns="" val="3752484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t>Xây dựng lịch làm việc</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vi-VN" b="1" dirty="0" smtClean="0"/>
              <a:t>Nguyên tắc chung khi xây dựng lịch làm việc</a:t>
            </a:r>
            <a:endParaRPr lang="en-US" dirty="0" smtClean="0"/>
          </a:p>
          <a:p>
            <a:r>
              <a:rPr lang="vi-VN" dirty="0" smtClean="0"/>
              <a:t>Công khai và công bằng những quy định về điều chỉnh lịch làm việc khi cần thiết</a:t>
            </a:r>
            <a:endParaRPr lang="en-US" dirty="0" smtClean="0"/>
          </a:p>
          <a:p>
            <a:r>
              <a:rPr lang="vi-VN" dirty="0" smtClean="0"/>
              <a:t>Thông báo trước lịch công tác, lịch làm việc, hạn chế yêu cầu xin nghỉ đột xuất, trừ trường hợp đặc biệt (ốm, tai nạn … của bản thân hoặc vợ chồng, con cái, tứ thân phụ mẫu), phân bổ kế hoạch nghỉ phép cho nhân viên để đảm bảo ổn định nhân lực và nhân viên chủ động sắp xếp công việc gia đình. </a:t>
            </a:r>
            <a:endParaRPr lang="en-US" dirty="0" smtClean="0"/>
          </a:p>
          <a:p>
            <a:pPr lvl="1"/>
            <a:r>
              <a:rPr lang="vi-VN" dirty="0" smtClean="0"/>
              <a:t>Bố trí nhân lực, cân đối với khối lượng công tác. </a:t>
            </a:r>
            <a:endParaRPr lang="en-US" dirty="0" smtClean="0"/>
          </a:p>
          <a:p>
            <a:pPr lvl="1"/>
            <a:r>
              <a:rPr lang="vi-VN" dirty="0" smtClean="0"/>
              <a:t>Phân bố đồng đều tổng số giờ làm việc giữa các nhân viên</a:t>
            </a:r>
            <a:endParaRPr lang="en-US" dirty="0" smtClean="0"/>
          </a:p>
          <a:p>
            <a:pPr lvl="1"/>
            <a:r>
              <a:rPr lang="vi-VN" dirty="0" smtClean="0"/>
              <a:t>Phân bố đồng đều “ngày tốt” “ngày xấu” giữa các nhân viên. </a:t>
            </a:r>
            <a:endParaRPr lang="en-US" dirty="0" smtClean="0"/>
          </a:p>
          <a:p>
            <a:pPr lvl="1"/>
            <a:r>
              <a:rPr lang="vi-VN" dirty="0" smtClean="0"/>
              <a:t>Phân công mọi nhân viên theo mô hình chăm sóc đã chọn.</a:t>
            </a:r>
            <a:endParaRPr lang="en-US" dirty="0" smtClean="0"/>
          </a:p>
          <a:p>
            <a:pPr lvl="1"/>
            <a:r>
              <a:rPr lang="vi-VN" dirty="0" smtClean="0"/>
              <a:t>Sơ kết, tổng kết những thuận lợi, khó khăn, thảo luận công khai, biện pháp giải quyết</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6229350"/>
          </a:xfrm>
        </p:spPr>
        <p:txBody>
          <a:bodyPr>
            <a:normAutofit lnSpcReduction="10000"/>
          </a:bodyPr>
          <a:lstStyle/>
          <a:p>
            <a:pPr>
              <a:buNone/>
            </a:pPr>
            <a:r>
              <a:rPr lang="vi-VN" b="1" dirty="0" smtClean="0"/>
              <a:t>Những điểm cần lưu ý</a:t>
            </a:r>
            <a:endParaRPr lang="en-US" b="1" dirty="0" smtClean="0"/>
          </a:p>
          <a:p>
            <a:r>
              <a:rPr lang="vi-VN" dirty="0" smtClean="0"/>
              <a:t>Phân tích số liệu người bệnh, xác định khối lượng công việc ở các giai đoạn cao điểm và các giai đoạn xuống thấp. </a:t>
            </a:r>
            <a:endParaRPr lang="en-US" dirty="0" smtClean="0"/>
          </a:p>
          <a:p>
            <a:r>
              <a:rPr lang="vi-VN" dirty="0" smtClean="0"/>
              <a:t>Căn cứ vào số lượng và trình độ nhân viên để xác định mô hình chăm sóc theo nhu cầu chăm sóc người bệnh. </a:t>
            </a:r>
            <a:endParaRPr lang="en-US" dirty="0" smtClean="0"/>
          </a:p>
          <a:p>
            <a:r>
              <a:rPr lang="vi-VN" dirty="0" smtClean="0"/>
              <a:t>Xác định chu kỳ và thời gian phân công hoặc luân chuyển thích hợp để đảm bảo tính chăm sóc liên tục. </a:t>
            </a:r>
            <a:endParaRPr lang="en-US" dirty="0" smtClean="0"/>
          </a:p>
          <a:p>
            <a:r>
              <a:rPr lang="vi-VN" dirty="0" smtClean="0"/>
              <a:t>Khi số lượng người bệnh quá tải, nhiều người bệnh nặng mà nhân lực thiếu do đột xuất (nhiều nhân viên cùng nghỉ một thời điểm), Điều dưỡng trưởng bệnh viện cần 1 trong những phương án sau: </a:t>
            </a:r>
            <a:endParaRPr lang="en-US" dirty="0" smtClean="0"/>
          </a:p>
          <a:p>
            <a:pPr lvl="1"/>
            <a:r>
              <a:rPr lang="vi-VN" dirty="0" smtClean="0"/>
              <a:t>Điều chỉnh nhân lực giữa các khoa để đảm bảo chăm sóc người bệnh</a:t>
            </a:r>
            <a:endParaRPr lang="en-US" dirty="0" smtClean="0"/>
          </a:p>
          <a:p>
            <a:pPr lvl="1"/>
            <a:r>
              <a:rPr lang="vi-VN" dirty="0" smtClean="0"/>
              <a:t>Tổ chức một nhóm nhân viên lưu động thuộc phòng Điều dưỡng quản lý để hỗ trợ.</a:t>
            </a:r>
            <a:endParaRPr lang="en-US" dirty="0" smtClean="0"/>
          </a:p>
          <a:p>
            <a:pPr lvl="1"/>
            <a:r>
              <a:rPr lang="vi-VN" dirty="0" smtClean="0"/>
              <a:t>Nhân viên biên chế đăng ký làm ngoài giờ, khi cần thì điều động đột xuất.  </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t>Điều chỉnh nhân lực trong Bệnh viện</a:t>
            </a:r>
            <a:endParaRPr lang="en-US" dirty="0"/>
          </a:p>
        </p:txBody>
      </p:sp>
      <p:sp>
        <p:nvSpPr>
          <p:cNvPr id="3" name="Content Placeholder 2"/>
          <p:cNvSpPr>
            <a:spLocks noGrp="1"/>
          </p:cNvSpPr>
          <p:nvPr>
            <p:ph idx="1"/>
          </p:nvPr>
        </p:nvSpPr>
        <p:spPr/>
        <p:txBody>
          <a:bodyPr/>
          <a:lstStyle/>
          <a:p>
            <a:pPr>
              <a:buNone/>
            </a:pPr>
            <a:r>
              <a:rPr lang="pt-BR" b="1" dirty="0" smtClean="0"/>
              <a:t>Bố trí nhân lực của bệnh viện theo các khu vực</a:t>
            </a:r>
            <a:endParaRPr lang="en-US" dirty="0" smtClean="0"/>
          </a:p>
          <a:p>
            <a:r>
              <a:rPr lang="pt-BR" dirty="0" smtClean="0"/>
              <a:t>Theo quyết định 07 UB/LĐTL, 23/1/1975, các bệnh viện ở Việt Nam từ nhiều năm nay đã bố trí cán bộ và nhân viên theo tỷ lệ sau:</a:t>
            </a:r>
            <a:endParaRPr lang="en-US" dirty="0" smtClean="0"/>
          </a:p>
          <a:p>
            <a:pPr lvl="1"/>
            <a:r>
              <a:rPr lang="pt-BR" dirty="0" smtClean="0"/>
              <a:t> Khu vực lâm sàng chiếm 50-60%.	</a:t>
            </a:r>
            <a:endParaRPr lang="en-US" dirty="0" smtClean="0"/>
          </a:p>
          <a:p>
            <a:pPr lvl="1"/>
            <a:r>
              <a:rPr lang="pt-BR" dirty="0" smtClean="0"/>
              <a:t>Khu vực cận lâm sàng chiếm 16-22%.</a:t>
            </a:r>
            <a:endParaRPr lang="en-US" dirty="0" smtClean="0"/>
          </a:p>
          <a:p>
            <a:pPr lvl="1"/>
            <a:r>
              <a:rPr lang="pt-BR" dirty="0" smtClean="0"/>
              <a:t>Khu vực quản lý, hành chính, hậu cần chiếm 26-33%.</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Nhân</a:t>
            </a:r>
            <a:r>
              <a:rPr lang="en-US" b="1" dirty="0" smtClean="0"/>
              <a:t> </a:t>
            </a:r>
            <a:r>
              <a:rPr lang="en-US" b="1" dirty="0" err="1" smtClean="0"/>
              <a:t>lực</a:t>
            </a:r>
            <a:r>
              <a:rPr lang="en-US" b="1" dirty="0" smtClean="0"/>
              <a:t> </a:t>
            </a:r>
            <a:r>
              <a:rPr lang="en-US" b="1" dirty="0" err="1" smtClean="0"/>
              <a:t>cho</a:t>
            </a:r>
            <a:r>
              <a:rPr lang="en-US" b="1" dirty="0" smtClean="0"/>
              <a:t> </a:t>
            </a:r>
            <a:r>
              <a:rPr lang="en-US" b="1" dirty="0" err="1" smtClean="0"/>
              <a:t>các</a:t>
            </a:r>
            <a:r>
              <a:rPr lang="en-US" b="1" dirty="0" smtClean="0"/>
              <a:t> </a:t>
            </a:r>
            <a:r>
              <a:rPr lang="en-US" b="1" dirty="0" err="1" smtClean="0"/>
              <a:t>phòng</a:t>
            </a:r>
            <a:r>
              <a:rPr lang="en-US" b="1" dirty="0" smtClean="0"/>
              <a:t> </a:t>
            </a:r>
            <a:r>
              <a:rPr lang="en-US" b="1" dirty="0" err="1" smtClean="0"/>
              <a:t>Điều</a:t>
            </a:r>
            <a:r>
              <a:rPr lang="en-US" b="1" dirty="0" smtClean="0"/>
              <a:t> </a:t>
            </a:r>
            <a:r>
              <a:rPr lang="en-US" b="1" dirty="0" err="1" smtClean="0"/>
              <a:t>dưỡng</a:t>
            </a:r>
            <a:endParaRPr lang="en-US" dirty="0"/>
          </a:p>
        </p:txBody>
      </p:sp>
      <p:sp>
        <p:nvSpPr>
          <p:cNvPr id="3" name="Content Placeholder 2"/>
          <p:cNvSpPr>
            <a:spLocks noGrp="1"/>
          </p:cNvSpPr>
          <p:nvPr>
            <p:ph idx="1"/>
          </p:nvPr>
        </p:nvSpPr>
        <p:spPr/>
        <p:txBody>
          <a:bodyPr/>
          <a:lstStyle/>
          <a:p>
            <a:r>
              <a:rPr lang="en-US" dirty="0" smtClean="0"/>
              <a:t>01 </a:t>
            </a:r>
            <a:r>
              <a:rPr lang="en-US" dirty="0" err="1" smtClean="0"/>
              <a:t>Trưởng</a:t>
            </a:r>
            <a:r>
              <a:rPr lang="en-US" dirty="0" smtClean="0"/>
              <a:t> </a:t>
            </a:r>
            <a:r>
              <a:rPr lang="en-US" dirty="0" err="1" smtClean="0"/>
              <a:t>phòng</a:t>
            </a:r>
            <a:r>
              <a:rPr lang="en-US" dirty="0" smtClean="0"/>
              <a:t>.</a:t>
            </a:r>
          </a:p>
          <a:p>
            <a:r>
              <a:rPr lang="en-US" dirty="0" smtClean="0"/>
              <a:t>01- 02 </a:t>
            </a:r>
            <a:r>
              <a:rPr lang="en-US" dirty="0" err="1" smtClean="0"/>
              <a:t>Phó</a:t>
            </a:r>
            <a:r>
              <a:rPr lang="en-US" dirty="0" smtClean="0"/>
              <a:t> </a:t>
            </a:r>
            <a:r>
              <a:rPr lang="en-US" dirty="0" err="1" smtClean="0"/>
              <a:t>trưởng</a:t>
            </a:r>
            <a:r>
              <a:rPr lang="en-US" dirty="0" smtClean="0"/>
              <a:t> </a:t>
            </a:r>
            <a:r>
              <a:rPr lang="en-US" dirty="0" err="1" smtClean="0"/>
              <a:t>phòng</a:t>
            </a:r>
            <a:r>
              <a:rPr lang="en-US" dirty="0" smtClean="0"/>
              <a:t>.</a:t>
            </a:r>
          </a:p>
          <a:p>
            <a:r>
              <a:rPr lang="en-US" dirty="0" smtClean="0"/>
              <a:t>01 </a:t>
            </a:r>
            <a:r>
              <a:rPr lang="en-US" dirty="0" err="1" smtClean="0"/>
              <a:t>Điều</a:t>
            </a:r>
            <a:r>
              <a:rPr lang="en-US" dirty="0" smtClean="0"/>
              <a:t> </a:t>
            </a:r>
            <a:r>
              <a:rPr lang="en-US" dirty="0" err="1" smtClean="0"/>
              <a:t>dưỡng</a:t>
            </a:r>
            <a:r>
              <a:rPr lang="en-US" dirty="0" smtClean="0"/>
              <a:t> </a:t>
            </a:r>
            <a:r>
              <a:rPr lang="en-US" dirty="0" err="1" smtClean="0"/>
              <a:t>phụ</a:t>
            </a:r>
            <a:r>
              <a:rPr lang="en-US" dirty="0" smtClean="0"/>
              <a:t> </a:t>
            </a:r>
            <a:r>
              <a:rPr lang="en-US" dirty="0" err="1" smtClean="0"/>
              <a:t>trách</a:t>
            </a:r>
            <a:r>
              <a:rPr lang="en-US" dirty="0" smtClean="0"/>
              <a:t> </a:t>
            </a:r>
            <a:r>
              <a:rPr lang="en-US" dirty="0" err="1" smtClean="0"/>
              <a:t>khối</a:t>
            </a:r>
            <a:r>
              <a:rPr lang="en-US" dirty="0" smtClean="0"/>
              <a:t> </a:t>
            </a:r>
            <a:r>
              <a:rPr lang="en-US" dirty="0" err="1" smtClean="0"/>
              <a:t>ngoại</a:t>
            </a:r>
            <a:r>
              <a:rPr lang="en-US" dirty="0" smtClean="0"/>
              <a:t> </a:t>
            </a:r>
            <a:r>
              <a:rPr lang="en-US" dirty="0" err="1" smtClean="0"/>
              <a:t>sản</a:t>
            </a:r>
            <a:r>
              <a:rPr lang="en-US" dirty="0" smtClean="0"/>
              <a:t>.</a:t>
            </a:r>
          </a:p>
          <a:p>
            <a:r>
              <a:rPr lang="en-US" dirty="0" smtClean="0"/>
              <a:t>01 </a:t>
            </a:r>
            <a:r>
              <a:rPr lang="en-US" dirty="0" err="1" smtClean="0"/>
              <a:t>Điều</a:t>
            </a:r>
            <a:r>
              <a:rPr lang="en-US" dirty="0" smtClean="0"/>
              <a:t> </a:t>
            </a:r>
            <a:r>
              <a:rPr lang="en-US" dirty="0" err="1" smtClean="0"/>
              <a:t>dưỡng</a:t>
            </a:r>
            <a:r>
              <a:rPr lang="en-US" dirty="0" smtClean="0"/>
              <a:t> </a:t>
            </a:r>
            <a:r>
              <a:rPr lang="en-US" dirty="0" err="1" smtClean="0"/>
              <a:t>phụ</a:t>
            </a:r>
            <a:r>
              <a:rPr lang="en-US" dirty="0" smtClean="0"/>
              <a:t> </a:t>
            </a:r>
            <a:r>
              <a:rPr lang="en-US" dirty="0" err="1" smtClean="0"/>
              <a:t>trách</a:t>
            </a:r>
            <a:r>
              <a:rPr lang="en-US" dirty="0" smtClean="0"/>
              <a:t> </a:t>
            </a:r>
            <a:r>
              <a:rPr lang="en-US" dirty="0" err="1" smtClean="0"/>
              <a:t>khối</a:t>
            </a:r>
            <a:r>
              <a:rPr lang="en-US" dirty="0" smtClean="0"/>
              <a:t> </a:t>
            </a:r>
            <a:r>
              <a:rPr lang="en-US" dirty="0" err="1" smtClean="0"/>
              <a:t>nội</a:t>
            </a:r>
            <a:r>
              <a:rPr lang="en-US" dirty="0" smtClean="0"/>
              <a:t> </a:t>
            </a:r>
            <a:r>
              <a:rPr lang="en-US" dirty="0" err="1" smtClean="0"/>
              <a:t>nhi</a:t>
            </a:r>
            <a:r>
              <a:rPr lang="en-US" dirty="0" smtClean="0"/>
              <a:t>.</a:t>
            </a:r>
          </a:p>
          <a:p>
            <a:r>
              <a:rPr lang="en-US" dirty="0" smtClean="0"/>
              <a:t>01 </a:t>
            </a:r>
            <a:r>
              <a:rPr lang="en-US" dirty="0" err="1" smtClean="0"/>
              <a:t>Điều</a:t>
            </a:r>
            <a:r>
              <a:rPr lang="en-US" dirty="0" smtClean="0"/>
              <a:t> </a:t>
            </a:r>
            <a:r>
              <a:rPr lang="en-US" dirty="0" err="1" smtClean="0"/>
              <a:t>dưỡng</a:t>
            </a:r>
            <a:r>
              <a:rPr lang="en-US" dirty="0" smtClean="0"/>
              <a:t> </a:t>
            </a:r>
            <a:r>
              <a:rPr lang="en-US" dirty="0" err="1" smtClean="0"/>
              <a:t>phụ</a:t>
            </a:r>
            <a:r>
              <a:rPr lang="en-US" dirty="0" smtClean="0"/>
              <a:t> </a:t>
            </a:r>
            <a:r>
              <a:rPr lang="en-US" dirty="0" err="1" smtClean="0"/>
              <a:t>trách</a:t>
            </a:r>
            <a:r>
              <a:rPr lang="en-US" dirty="0" smtClean="0"/>
              <a:t> </a:t>
            </a:r>
            <a:r>
              <a:rPr lang="en-US" dirty="0" err="1" smtClean="0"/>
              <a:t>khối</a:t>
            </a:r>
            <a:r>
              <a:rPr lang="en-US" dirty="0" smtClean="0"/>
              <a:t> </a:t>
            </a:r>
            <a:r>
              <a:rPr lang="en-US" dirty="0" err="1" smtClean="0"/>
              <a:t>phòng</a:t>
            </a:r>
            <a:r>
              <a:rPr lang="en-US" dirty="0" smtClean="0"/>
              <a:t> </a:t>
            </a:r>
            <a:r>
              <a:rPr lang="en-US" dirty="0" err="1" smtClean="0"/>
              <a:t>khám</a:t>
            </a:r>
            <a:r>
              <a:rPr lang="en-US" dirty="0" smtClean="0"/>
              <a: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Tỷ</a:t>
            </a:r>
            <a:r>
              <a:rPr lang="en-US" b="1" dirty="0" smtClean="0"/>
              <a:t> </a:t>
            </a:r>
            <a:r>
              <a:rPr lang="en-US" b="1" dirty="0" err="1" smtClean="0"/>
              <a:t>lệ</a:t>
            </a:r>
            <a:r>
              <a:rPr lang="en-US" b="1" dirty="0" smtClean="0"/>
              <a:t> </a:t>
            </a:r>
            <a:r>
              <a:rPr lang="en-US" b="1" dirty="0" err="1" smtClean="0"/>
              <a:t>bác</a:t>
            </a:r>
            <a:r>
              <a:rPr lang="en-US" b="1" dirty="0" smtClean="0"/>
              <a:t> </a:t>
            </a:r>
            <a:r>
              <a:rPr lang="en-US" b="1" dirty="0" err="1" smtClean="0"/>
              <a:t>sỹ</a:t>
            </a:r>
            <a:r>
              <a:rPr lang="en-US" b="1" dirty="0" smtClean="0"/>
              <a:t> </a:t>
            </a:r>
            <a:r>
              <a:rPr lang="en-US" b="1" dirty="0" err="1" smtClean="0"/>
              <a:t>và</a:t>
            </a:r>
            <a:r>
              <a:rPr lang="en-US" b="1" dirty="0" smtClean="0"/>
              <a:t> </a:t>
            </a:r>
            <a:r>
              <a:rPr lang="en-US" b="1" dirty="0" err="1" smtClean="0"/>
              <a:t>điều</a:t>
            </a:r>
            <a:r>
              <a:rPr lang="en-US" b="1" dirty="0" smtClean="0"/>
              <a:t> </a:t>
            </a:r>
            <a:r>
              <a:rPr lang="en-US" b="1" dirty="0" err="1" smtClean="0"/>
              <a:t>dưỡng</a:t>
            </a:r>
            <a:endParaRPr lang="en-US" dirty="0"/>
          </a:p>
        </p:txBody>
      </p:sp>
      <p:sp>
        <p:nvSpPr>
          <p:cNvPr id="3" name="Content Placeholder 2"/>
          <p:cNvSpPr>
            <a:spLocks noGrp="1"/>
          </p:cNvSpPr>
          <p:nvPr>
            <p:ph idx="1"/>
          </p:nvPr>
        </p:nvSpPr>
        <p:spPr/>
        <p:txBody>
          <a:bodyPr/>
          <a:lstStyle/>
          <a:p>
            <a:r>
              <a:rPr lang="en-US" dirty="0" smtClean="0"/>
              <a:t>Theo </a:t>
            </a:r>
            <a:r>
              <a:rPr lang="en-US" dirty="0" err="1" smtClean="0"/>
              <a:t>quyết</a:t>
            </a:r>
            <a:r>
              <a:rPr lang="en-US" dirty="0" smtClean="0"/>
              <a:t> </a:t>
            </a:r>
            <a:r>
              <a:rPr lang="en-US" dirty="0" err="1" smtClean="0"/>
              <a:t>định</a:t>
            </a:r>
            <a:r>
              <a:rPr lang="en-US" dirty="0" smtClean="0"/>
              <a:t> </a:t>
            </a:r>
            <a:r>
              <a:rPr lang="en-US" dirty="0" err="1" smtClean="0"/>
              <a:t>số</a:t>
            </a:r>
            <a:r>
              <a:rPr lang="en-US" dirty="0" smtClean="0"/>
              <a:t> 1613/2003/QĐ - BYT </a:t>
            </a:r>
            <a:r>
              <a:rPr lang="en-US" dirty="0" err="1" smtClean="0"/>
              <a:t>ngày</a:t>
            </a:r>
            <a:r>
              <a:rPr lang="en-US" dirty="0" smtClean="0"/>
              <a:t> 3/5/2002 </a:t>
            </a:r>
            <a:r>
              <a:rPr lang="en-US" dirty="0" err="1" smtClean="0"/>
              <a:t>của</a:t>
            </a:r>
            <a:r>
              <a:rPr lang="en-US" dirty="0" smtClean="0"/>
              <a:t> </a:t>
            </a:r>
            <a:r>
              <a:rPr lang="en-US" dirty="0" err="1" smtClean="0"/>
              <a:t>Bộ</a:t>
            </a:r>
            <a:r>
              <a:rPr lang="en-US" dirty="0" smtClean="0"/>
              <a:t> y </a:t>
            </a:r>
            <a:r>
              <a:rPr lang="en-US" dirty="0" err="1" smtClean="0"/>
              <a:t>tế</a:t>
            </a:r>
            <a:r>
              <a:rPr lang="en-US" dirty="0" smtClean="0"/>
              <a:t> </a:t>
            </a:r>
            <a:r>
              <a:rPr lang="en-US" dirty="0" err="1" smtClean="0"/>
              <a:t>về</a:t>
            </a:r>
            <a:r>
              <a:rPr lang="en-US" dirty="0" smtClean="0"/>
              <a:t> </a:t>
            </a:r>
            <a:r>
              <a:rPr lang="en-US" dirty="0" err="1" smtClean="0"/>
              <a:t>kế</a:t>
            </a:r>
            <a:r>
              <a:rPr lang="en-US" dirty="0" smtClean="0"/>
              <a:t> </a:t>
            </a:r>
            <a:r>
              <a:rPr lang="en-US" dirty="0" err="1" smtClean="0"/>
              <a:t>hoạch</a:t>
            </a:r>
            <a:r>
              <a:rPr lang="en-US" dirty="0" smtClean="0"/>
              <a:t> </a:t>
            </a:r>
            <a:r>
              <a:rPr lang="en-US" dirty="0" err="1" smtClean="0"/>
              <a:t>hành</a:t>
            </a:r>
            <a:r>
              <a:rPr lang="en-US" dirty="0" smtClean="0"/>
              <a:t> </a:t>
            </a:r>
            <a:r>
              <a:rPr lang="en-US" dirty="0" err="1" smtClean="0"/>
              <a:t>động</a:t>
            </a:r>
            <a:r>
              <a:rPr lang="en-US" dirty="0" smtClean="0"/>
              <a:t> </a:t>
            </a:r>
            <a:r>
              <a:rPr lang="en-US" dirty="0" err="1" smtClean="0"/>
              <a:t>quốc</a:t>
            </a:r>
            <a:r>
              <a:rPr lang="en-US" dirty="0" smtClean="0"/>
              <a:t> </a:t>
            </a:r>
            <a:r>
              <a:rPr lang="en-US" dirty="0" err="1" smtClean="0"/>
              <a:t>gia</a:t>
            </a:r>
            <a:r>
              <a:rPr lang="en-US" dirty="0" smtClean="0"/>
              <a:t> </a:t>
            </a:r>
            <a:r>
              <a:rPr lang="en-US" dirty="0" err="1" smtClean="0"/>
              <a:t>về</a:t>
            </a:r>
            <a:r>
              <a:rPr lang="en-US" dirty="0" smtClean="0"/>
              <a:t> </a:t>
            </a:r>
            <a:r>
              <a:rPr lang="en-US" dirty="0" err="1" smtClean="0"/>
              <a:t>tăng</a:t>
            </a:r>
            <a:r>
              <a:rPr lang="en-US" dirty="0" smtClean="0"/>
              <a:t> </a:t>
            </a:r>
            <a:r>
              <a:rPr lang="en-US" dirty="0" err="1" smtClean="0"/>
              <a:t>cường</a:t>
            </a:r>
            <a:r>
              <a:rPr lang="en-US" dirty="0" smtClean="0"/>
              <a:t> </a:t>
            </a:r>
            <a:r>
              <a:rPr lang="en-US" dirty="0" err="1" smtClean="0"/>
              <a:t>dịch</a:t>
            </a:r>
            <a:r>
              <a:rPr lang="en-US" dirty="0" smtClean="0"/>
              <a:t> </a:t>
            </a:r>
            <a:r>
              <a:rPr lang="en-US" dirty="0" err="1" smtClean="0"/>
              <a:t>vụ</a:t>
            </a:r>
            <a:r>
              <a:rPr lang="en-US" dirty="0" smtClean="0"/>
              <a:t> </a:t>
            </a:r>
            <a:r>
              <a:rPr lang="en-US" dirty="0" err="1" smtClean="0"/>
              <a:t>điều</a:t>
            </a:r>
            <a:r>
              <a:rPr lang="en-US" dirty="0" smtClean="0"/>
              <a:t> </a:t>
            </a:r>
            <a:r>
              <a:rPr lang="en-US" dirty="0" err="1" smtClean="0"/>
              <a:t>dưỡng</a:t>
            </a:r>
            <a:r>
              <a:rPr lang="en-US" dirty="0" smtClean="0"/>
              <a:t> </a:t>
            </a:r>
            <a:r>
              <a:rPr lang="en-US" dirty="0" err="1" smtClean="0"/>
              <a:t>hộ</a:t>
            </a:r>
            <a:r>
              <a:rPr lang="en-US" dirty="0" smtClean="0"/>
              <a:t> </a:t>
            </a:r>
            <a:r>
              <a:rPr lang="en-US" dirty="0" err="1" smtClean="0"/>
              <a:t>sinh</a:t>
            </a:r>
            <a:r>
              <a:rPr lang="en-US" dirty="0" smtClean="0"/>
              <a:t> </a:t>
            </a:r>
            <a:r>
              <a:rPr lang="en-US" dirty="0" err="1" smtClean="0"/>
              <a:t>giai</a:t>
            </a:r>
            <a:r>
              <a:rPr lang="en-US" dirty="0" smtClean="0"/>
              <a:t> </a:t>
            </a:r>
            <a:r>
              <a:rPr lang="en-US" dirty="0" err="1" smtClean="0"/>
              <a:t>đoạn</a:t>
            </a:r>
            <a:r>
              <a:rPr lang="en-US" dirty="0" smtClean="0"/>
              <a:t> 2002 – 2010, </a:t>
            </a:r>
            <a:r>
              <a:rPr lang="en-US" dirty="0" err="1" smtClean="0"/>
              <a:t>đảm</a:t>
            </a:r>
            <a:r>
              <a:rPr lang="en-US" dirty="0" smtClean="0"/>
              <a:t> </a:t>
            </a:r>
            <a:r>
              <a:rPr lang="en-US" dirty="0" err="1" smtClean="0"/>
              <a:t>bảo</a:t>
            </a:r>
            <a:r>
              <a:rPr lang="en-US" dirty="0" smtClean="0"/>
              <a:t> </a:t>
            </a:r>
            <a:r>
              <a:rPr lang="en-US" dirty="0" err="1" smtClean="0"/>
              <a:t>tỷ</a:t>
            </a:r>
            <a:r>
              <a:rPr lang="en-US" dirty="0" smtClean="0"/>
              <a:t> </a:t>
            </a:r>
            <a:r>
              <a:rPr lang="en-US" dirty="0" err="1" smtClean="0"/>
              <a:t>lệ</a:t>
            </a:r>
            <a:r>
              <a:rPr lang="en-US" dirty="0" smtClean="0"/>
              <a:t> </a:t>
            </a:r>
            <a:r>
              <a:rPr lang="en-US" b="1" dirty="0" smtClean="0"/>
              <a:t>1 </a:t>
            </a:r>
            <a:r>
              <a:rPr lang="en-US" b="1" dirty="0" err="1" smtClean="0"/>
              <a:t>bác</a:t>
            </a:r>
            <a:r>
              <a:rPr lang="en-US" b="1" dirty="0" smtClean="0"/>
              <a:t> </a:t>
            </a:r>
            <a:r>
              <a:rPr lang="en-US" b="1" dirty="0" err="1" smtClean="0"/>
              <a:t>sỹ</a:t>
            </a:r>
            <a:r>
              <a:rPr lang="en-US" b="1" dirty="0" smtClean="0"/>
              <a:t>/2,5 – 3 </a:t>
            </a:r>
            <a:r>
              <a:rPr lang="en-US" b="1" dirty="0" err="1" smtClean="0"/>
              <a:t>điều</a:t>
            </a:r>
            <a:r>
              <a:rPr lang="en-US" b="1" dirty="0" smtClean="0"/>
              <a:t> </a:t>
            </a:r>
            <a:r>
              <a:rPr lang="en-US" b="1" dirty="0" err="1" smtClean="0"/>
              <a:t>dưỡng</a:t>
            </a:r>
            <a:r>
              <a:rPr lang="en-US" b="1" dirty="0" smtClean="0"/>
              <a:t> - </a:t>
            </a:r>
            <a:r>
              <a:rPr lang="en-US" b="1" dirty="0" err="1" smtClean="0"/>
              <a:t>hộ</a:t>
            </a:r>
            <a:r>
              <a:rPr lang="en-US" b="1" dirty="0" smtClean="0"/>
              <a:t> </a:t>
            </a:r>
            <a:r>
              <a:rPr lang="en-US" b="1" dirty="0" err="1" smtClean="0"/>
              <a:t>sinh</a:t>
            </a:r>
            <a:r>
              <a:rPr lang="en-US" b="1" dirty="0" smtClean="0"/>
              <a:t> </a:t>
            </a:r>
            <a:r>
              <a:rPr lang="en-US" b="1" dirty="0" err="1" smtClean="0"/>
              <a:t>hoặc</a:t>
            </a:r>
            <a:r>
              <a:rPr lang="en-US" b="1" dirty="0" smtClean="0"/>
              <a:t> 1 </a:t>
            </a:r>
            <a:r>
              <a:rPr lang="en-US" b="1" dirty="0" err="1" smtClean="0"/>
              <a:t>điều</a:t>
            </a:r>
            <a:r>
              <a:rPr lang="en-US" b="1" dirty="0" smtClean="0"/>
              <a:t> </a:t>
            </a:r>
            <a:r>
              <a:rPr lang="en-US" b="1" dirty="0" err="1" smtClean="0"/>
              <a:t>dưỡng</a:t>
            </a:r>
            <a:r>
              <a:rPr lang="en-US" b="1" dirty="0" smtClean="0"/>
              <a:t> – </a:t>
            </a:r>
            <a:r>
              <a:rPr lang="en-US" b="1" dirty="0" err="1" smtClean="0"/>
              <a:t>hộ</a:t>
            </a:r>
            <a:r>
              <a:rPr lang="en-US" b="1" dirty="0" smtClean="0"/>
              <a:t> </a:t>
            </a:r>
            <a:r>
              <a:rPr lang="en-US" b="1" dirty="0" err="1" smtClean="0"/>
              <a:t>sinh</a:t>
            </a:r>
            <a:r>
              <a:rPr lang="en-US" b="1" dirty="0" smtClean="0"/>
              <a:t> </a:t>
            </a:r>
            <a:r>
              <a:rPr lang="en-US" b="1" dirty="0" err="1" smtClean="0"/>
              <a:t>cho</a:t>
            </a:r>
            <a:r>
              <a:rPr lang="en-US" b="1" dirty="0" smtClean="0"/>
              <a:t> 2 </a:t>
            </a:r>
            <a:r>
              <a:rPr lang="en-US" b="1" dirty="0" err="1" smtClean="0"/>
              <a:t>giường</a:t>
            </a:r>
            <a:r>
              <a:rPr lang="en-US" b="1" dirty="0" smtClean="0"/>
              <a:t> </a:t>
            </a:r>
            <a:r>
              <a:rPr lang="en-US" b="1" dirty="0" err="1" smtClean="0"/>
              <a:t>bệnh</a:t>
            </a:r>
            <a:r>
              <a:rPr lang="en-US" b="1" dirty="0" smtClean="0"/>
              <a:t>. </a:t>
            </a:r>
            <a:r>
              <a:rPr lang="en-US" dirty="0" smtClean="0"/>
              <a:t> </a:t>
            </a:r>
          </a:p>
          <a:p>
            <a:r>
              <a:rPr lang="en-US" dirty="0" smtClean="0"/>
              <a:t>Theo </a:t>
            </a:r>
            <a:r>
              <a:rPr lang="en-US" dirty="0" err="1" smtClean="0"/>
              <a:t>Quyết</a:t>
            </a:r>
            <a:r>
              <a:rPr lang="en-US" dirty="0" smtClean="0"/>
              <a:t> </a:t>
            </a:r>
            <a:r>
              <a:rPr lang="en-US" dirty="0" err="1" smtClean="0"/>
              <a:t>định</a:t>
            </a:r>
            <a:r>
              <a:rPr lang="en-US" dirty="0" smtClean="0"/>
              <a:t> </a:t>
            </a:r>
            <a:r>
              <a:rPr lang="en-US" dirty="0" err="1" smtClean="0"/>
              <a:t>số</a:t>
            </a:r>
            <a:r>
              <a:rPr lang="en-US" dirty="0" smtClean="0"/>
              <a:t> 2992/QĐ-BYT </a:t>
            </a:r>
            <a:r>
              <a:rPr lang="en-US" dirty="0" err="1" smtClean="0"/>
              <a:t>ngày</a:t>
            </a:r>
            <a:r>
              <a:rPr lang="en-US" dirty="0" smtClean="0"/>
              <a:t> 17/07/2015 </a:t>
            </a:r>
            <a:r>
              <a:rPr lang="en-US" dirty="0" err="1" smtClean="0"/>
              <a:t>của</a:t>
            </a:r>
            <a:r>
              <a:rPr lang="en-US" dirty="0" smtClean="0"/>
              <a:t> </a:t>
            </a:r>
            <a:r>
              <a:rPr lang="en-US" dirty="0" err="1" smtClean="0"/>
              <a:t>Bộ</a:t>
            </a:r>
            <a:r>
              <a:rPr lang="en-US" dirty="0" smtClean="0"/>
              <a:t> Y </a:t>
            </a:r>
            <a:r>
              <a:rPr lang="en-US" dirty="0" err="1" smtClean="0"/>
              <a:t>tế</a:t>
            </a:r>
            <a:r>
              <a:rPr lang="en-US" dirty="0" smtClean="0"/>
              <a:t> </a:t>
            </a:r>
            <a:r>
              <a:rPr lang="en-US" dirty="0" err="1" smtClean="0"/>
              <a:t>về</a:t>
            </a:r>
            <a:r>
              <a:rPr lang="en-US" dirty="0" smtClean="0"/>
              <a:t> </a:t>
            </a:r>
            <a:r>
              <a:rPr lang="en-US" dirty="0" err="1" smtClean="0"/>
              <a:t>phê</a:t>
            </a:r>
            <a:r>
              <a:rPr lang="en-US" dirty="0" smtClean="0"/>
              <a:t> </a:t>
            </a:r>
            <a:r>
              <a:rPr lang="en-US" dirty="0" err="1" smtClean="0"/>
              <a:t>duyệt</a:t>
            </a:r>
            <a:r>
              <a:rPr lang="en-US" dirty="0" smtClean="0"/>
              <a:t> </a:t>
            </a:r>
            <a:r>
              <a:rPr lang="en-US" dirty="0" err="1" smtClean="0"/>
              <a:t>kế</a:t>
            </a:r>
            <a:r>
              <a:rPr lang="en-US" dirty="0" smtClean="0"/>
              <a:t> </a:t>
            </a:r>
            <a:r>
              <a:rPr lang="en-US" dirty="0" err="1" smtClean="0"/>
              <a:t>hoạch</a:t>
            </a:r>
            <a:r>
              <a:rPr lang="en-US" dirty="0" smtClean="0"/>
              <a:t> </a:t>
            </a:r>
            <a:r>
              <a:rPr lang="en-US" dirty="0" err="1" smtClean="0"/>
              <a:t>phát</a:t>
            </a:r>
            <a:r>
              <a:rPr lang="en-US" dirty="0" smtClean="0"/>
              <a:t> </a:t>
            </a:r>
            <a:r>
              <a:rPr lang="en-US" dirty="0" err="1" smtClean="0"/>
              <a:t>triển</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trong</a:t>
            </a:r>
            <a:r>
              <a:rPr lang="en-US" dirty="0" smtClean="0"/>
              <a:t> </a:t>
            </a:r>
            <a:r>
              <a:rPr lang="en-US" dirty="0" err="1" smtClean="0"/>
              <a:t>hệ</a:t>
            </a:r>
            <a:r>
              <a:rPr lang="en-US" dirty="0" smtClean="0"/>
              <a:t> </a:t>
            </a:r>
            <a:r>
              <a:rPr lang="en-US" dirty="0" err="1" smtClean="0"/>
              <a:t>thống</a:t>
            </a:r>
            <a:r>
              <a:rPr lang="en-US" dirty="0" smtClean="0"/>
              <a:t> </a:t>
            </a:r>
            <a:r>
              <a:rPr lang="en-US" dirty="0" err="1" smtClean="0"/>
              <a:t>khám</a:t>
            </a:r>
            <a:r>
              <a:rPr lang="en-US" dirty="0" smtClean="0"/>
              <a:t> </a:t>
            </a:r>
            <a:r>
              <a:rPr lang="en-US" dirty="0" err="1" smtClean="0"/>
              <a:t>bệnh</a:t>
            </a:r>
            <a:r>
              <a:rPr lang="en-US" dirty="0" smtClean="0"/>
              <a:t> </a:t>
            </a:r>
            <a:r>
              <a:rPr lang="en-US" dirty="0" err="1" smtClean="0"/>
              <a:t>chữa</a:t>
            </a:r>
            <a:r>
              <a:rPr lang="en-US" dirty="0" smtClean="0"/>
              <a:t> </a:t>
            </a:r>
            <a:r>
              <a:rPr lang="en-US" dirty="0" err="1" smtClean="0"/>
              <a:t>bệnh</a:t>
            </a:r>
            <a:r>
              <a:rPr lang="en-US" dirty="0" smtClean="0"/>
              <a:t> </a:t>
            </a:r>
            <a:r>
              <a:rPr lang="en-US" dirty="0" err="1" smtClean="0"/>
              <a:t>giai</a:t>
            </a:r>
            <a:r>
              <a:rPr lang="en-US" dirty="0" smtClean="0"/>
              <a:t> </a:t>
            </a:r>
            <a:r>
              <a:rPr lang="en-US" dirty="0" err="1" smtClean="0"/>
              <a:t>đoạn</a:t>
            </a:r>
            <a:r>
              <a:rPr lang="en-US" dirty="0" smtClean="0"/>
              <a:t> 2015 – 2020, </a:t>
            </a:r>
            <a:r>
              <a:rPr lang="en-US" dirty="0" err="1" smtClean="0"/>
              <a:t>đảm</a:t>
            </a:r>
            <a:r>
              <a:rPr lang="en-US" dirty="0" smtClean="0"/>
              <a:t> </a:t>
            </a:r>
            <a:r>
              <a:rPr lang="en-US" dirty="0" err="1" smtClean="0"/>
              <a:t>bảo</a:t>
            </a:r>
            <a:r>
              <a:rPr lang="en-US" dirty="0" smtClean="0"/>
              <a:t> </a:t>
            </a:r>
            <a:r>
              <a:rPr lang="en-US" dirty="0" err="1" smtClean="0"/>
              <a:t>chỉ</a:t>
            </a:r>
            <a:r>
              <a:rPr lang="en-US" dirty="0" smtClean="0"/>
              <a:t> </a:t>
            </a:r>
            <a:r>
              <a:rPr lang="en-US" b="1" dirty="0" err="1" smtClean="0"/>
              <a:t>tiêu</a:t>
            </a:r>
            <a:r>
              <a:rPr lang="en-US" b="1" dirty="0" smtClean="0"/>
              <a:t> 8 </a:t>
            </a:r>
            <a:r>
              <a:rPr lang="en-US" b="1" dirty="0" err="1" smtClean="0"/>
              <a:t>bác</a:t>
            </a:r>
            <a:r>
              <a:rPr lang="en-US" b="1" dirty="0" smtClean="0"/>
              <a:t> </a:t>
            </a:r>
            <a:r>
              <a:rPr lang="en-US" b="1" dirty="0" err="1" smtClean="0"/>
              <a:t>sỹ</a:t>
            </a:r>
            <a:r>
              <a:rPr lang="en-US" b="1" dirty="0" smtClean="0"/>
              <a:t>/ 16 </a:t>
            </a:r>
            <a:r>
              <a:rPr lang="en-US" b="1" dirty="0" err="1" smtClean="0"/>
              <a:t>điều</a:t>
            </a:r>
            <a:r>
              <a:rPr lang="en-US" b="1" dirty="0" smtClean="0"/>
              <a:t> </a:t>
            </a:r>
            <a:r>
              <a:rPr lang="en-US" b="1" dirty="0" err="1" smtClean="0"/>
              <a:t>dưỡng</a:t>
            </a:r>
            <a:r>
              <a:rPr lang="en-US" b="1" dirty="0" smtClean="0"/>
              <a:t> </a:t>
            </a:r>
            <a:r>
              <a:rPr lang="en-US" b="1" dirty="0" err="1" smtClean="0"/>
              <a:t>cho</a:t>
            </a:r>
            <a:r>
              <a:rPr lang="en-US" b="1" dirty="0" smtClean="0"/>
              <a:t> 10.000 </a:t>
            </a:r>
            <a:r>
              <a:rPr lang="en-US" b="1" dirty="0" err="1" smtClean="0"/>
              <a:t>dân</a:t>
            </a:r>
            <a:r>
              <a:rPr lang="en-US" b="1" dirty="0" smtClean="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Phân</a:t>
            </a:r>
            <a:r>
              <a:rPr lang="en-US" sz="4000" b="1" dirty="0" smtClean="0"/>
              <a:t> </a:t>
            </a:r>
            <a:r>
              <a:rPr lang="en-US" sz="4000" b="1" dirty="0" err="1" smtClean="0"/>
              <a:t>bố</a:t>
            </a:r>
            <a:r>
              <a:rPr lang="en-US" sz="4000" b="1" dirty="0" smtClean="0"/>
              <a:t> </a:t>
            </a:r>
            <a:r>
              <a:rPr lang="en-US" sz="4000" b="1" dirty="0" err="1" smtClean="0"/>
              <a:t>tỷ</a:t>
            </a:r>
            <a:r>
              <a:rPr lang="en-US" sz="4000" b="1" dirty="0" smtClean="0"/>
              <a:t> </a:t>
            </a:r>
            <a:r>
              <a:rPr lang="en-US" sz="4000" b="1" dirty="0" err="1" smtClean="0"/>
              <a:t>lệ</a:t>
            </a:r>
            <a:r>
              <a:rPr lang="en-US" sz="4000" b="1" dirty="0" smtClean="0"/>
              <a:t> </a:t>
            </a:r>
            <a:r>
              <a:rPr lang="en-US" sz="4000" b="1" dirty="0" err="1" smtClean="0"/>
              <a:t>theo</a:t>
            </a:r>
            <a:r>
              <a:rPr lang="en-US" sz="4000" b="1" dirty="0" smtClean="0"/>
              <a:t> ca </a:t>
            </a:r>
            <a:r>
              <a:rPr lang="en-US" sz="4000" b="1" dirty="0" err="1" smtClean="0"/>
              <a:t>và</a:t>
            </a:r>
            <a:r>
              <a:rPr lang="en-US" sz="4000" b="1" dirty="0" smtClean="0"/>
              <a:t> </a:t>
            </a:r>
            <a:r>
              <a:rPr lang="en-US" sz="4000" b="1" dirty="0" err="1" smtClean="0"/>
              <a:t>theo</a:t>
            </a:r>
            <a:r>
              <a:rPr lang="en-US" sz="4000" b="1" dirty="0" smtClean="0"/>
              <a:t> </a:t>
            </a:r>
            <a:r>
              <a:rPr lang="en-US" sz="4000" b="1" dirty="0" err="1" smtClean="0"/>
              <a:t>người</a:t>
            </a:r>
            <a:r>
              <a:rPr lang="en-US" sz="4000" b="1" dirty="0" smtClean="0"/>
              <a:t> </a:t>
            </a:r>
            <a:r>
              <a:rPr lang="en-US" sz="4000" b="1" dirty="0" err="1" smtClean="0"/>
              <a:t>bệnh</a:t>
            </a:r>
            <a:endParaRPr lang="en-US" sz="4000" dirty="0"/>
          </a:p>
        </p:txBody>
      </p:sp>
      <p:graphicFrame>
        <p:nvGraphicFramePr>
          <p:cNvPr id="5" name="Content Placeholder 4"/>
          <p:cNvGraphicFramePr>
            <a:graphicFrameLocks noGrp="1"/>
          </p:cNvGraphicFramePr>
          <p:nvPr>
            <p:ph idx="1"/>
          </p:nvPr>
        </p:nvGraphicFramePr>
        <p:xfrm>
          <a:off x="838200" y="1825624"/>
          <a:ext cx="10515600" cy="4537075"/>
        </p:xfrm>
        <a:graphic>
          <a:graphicData uri="http://schemas.openxmlformats.org/drawingml/2006/table">
            <a:tbl>
              <a:tblPr firstRow="1" bandRow="1">
                <a:tableStyleId>{5C22544A-7EE6-4342-B048-85BDC9FD1C3A}</a:tableStyleId>
              </a:tblPr>
              <a:tblGrid>
                <a:gridCol w="5257800"/>
                <a:gridCol w="5257800"/>
              </a:tblGrid>
              <a:tr h="3738987">
                <a:tc>
                  <a:txBody>
                    <a:bodyPr/>
                    <a:lstStyle/>
                    <a:p>
                      <a:pPr algn="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khám</a:t>
                      </a:r>
                      <a:endParaRPr lang="en-US" sz="3200" b="1" kern="1200" dirty="0" smtClean="0">
                        <a:solidFill>
                          <a:schemeClr val="lt1"/>
                        </a:solidFill>
                        <a:latin typeface="+mn-lt"/>
                        <a:ea typeface="+mn-ea"/>
                        <a:cs typeface="+mn-cs"/>
                      </a:endParaRPr>
                    </a:p>
                    <a:p>
                      <a:pPr algn="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cấp</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cứu</a:t>
                      </a:r>
                      <a:endParaRPr lang="en-US" sz="3200" b="1" kern="1200" dirty="0" smtClean="0">
                        <a:solidFill>
                          <a:schemeClr val="lt1"/>
                        </a:solidFill>
                        <a:latin typeface="+mn-lt"/>
                        <a:ea typeface="+mn-ea"/>
                        <a:cs typeface="+mn-cs"/>
                      </a:endParaRPr>
                    </a:p>
                    <a:p>
                      <a:pPr algn="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nội</a:t>
                      </a:r>
                      <a:r>
                        <a:rPr lang="en-US" sz="3200" b="1" kern="1200" dirty="0" smtClean="0">
                          <a:solidFill>
                            <a:schemeClr val="lt1"/>
                          </a:solidFill>
                          <a:latin typeface="+mn-lt"/>
                          <a:ea typeface="+mn-ea"/>
                          <a:cs typeface="+mn-cs"/>
                        </a:rPr>
                        <a:t> – </a:t>
                      </a:r>
                      <a:r>
                        <a:rPr lang="en-US" sz="3200" b="1" kern="1200" dirty="0" err="1" smtClean="0">
                          <a:solidFill>
                            <a:schemeClr val="lt1"/>
                          </a:solidFill>
                          <a:latin typeface="+mn-lt"/>
                          <a:ea typeface="+mn-ea"/>
                          <a:cs typeface="+mn-cs"/>
                        </a:rPr>
                        <a:t>ngoại</a:t>
                      </a:r>
                      <a:endParaRPr lang="en-US" sz="3200" b="1" kern="1200" dirty="0" smtClean="0">
                        <a:solidFill>
                          <a:schemeClr val="lt1"/>
                        </a:solidFill>
                        <a:latin typeface="+mn-lt"/>
                        <a:ea typeface="+mn-ea"/>
                        <a:cs typeface="+mn-cs"/>
                      </a:endParaRPr>
                    </a:p>
                    <a:p>
                      <a:pPr algn="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HSCC</a:t>
                      </a:r>
                    </a:p>
                    <a:p>
                      <a:pPr algn="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sản</a:t>
                      </a:r>
                      <a:endParaRPr lang="en-US" sz="3200" b="1" kern="1200" dirty="0" smtClean="0">
                        <a:solidFill>
                          <a:schemeClr val="lt1"/>
                        </a:solidFill>
                        <a:latin typeface="+mn-lt"/>
                        <a:ea typeface="+mn-ea"/>
                        <a:cs typeface="+mn-cs"/>
                      </a:endParaRPr>
                    </a:p>
                    <a:p>
                      <a:pPr algn="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Khoa</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phẫu</a:t>
                      </a:r>
                      <a:r>
                        <a:rPr lang="en-US" sz="3200" b="1" kern="1200" dirty="0" smtClean="0">
                          <a:solidFill>
                            <a:schemeClr val="lt1"/>
                          </a:solidFill>
                          <a:latin typeface="+mn-lt"/>
                          <a:ea typeface="+mn-ea"/>
                          <a:cs typeface="+mn-cs"/>
                        </a:rPr>
                        <a:t> </a:t>
                      </a:r>
                      <a:r>
                        <a:rPr lang="en-US" sz="3200" b="1" kern="1200" dirty="0" err="1" smtClean="0">
                          <a:solidFill>
                            <a:schemeClr val="lt1"/>
                          </a:solidFill>
                          <a:latin typeface="+mn-lt"/>
                          <a:ea typeface="+mn-ea"/>
                          <a:cs typeface="+mn-cs"/>
                        </a:rPr>
                        <a:t>thuật</a:t>
                      </a:r>
                      <a:endParaRPr lang="en-US" sz="3200" dirty="0"/>
                    </a:p>
                  </a:txBody>
                  <a:tcPr/>
                </a:tc>
                <a:tc>
                  <a:txBody>
                    <a:bodyPr/>
                    <a:lstStyle/>
                    <a:p>
                      <a:r>
                        <a:rPr lang="en-US" sz="3200" b="1" kern="1200" dirty="0" smtClean="0">
                          <a:solidFill>
                            <a:schemeClr val="lt1"/>
                          </a:solidFill>
                          <a:latin typeface="+mn-lt"/>
                          <a:ea typeface="+mn-ea"/>
                          <a:cs typeface="+mn-cs"/>
                        </a:rPr>
                        <a:t> 2.5 – 3 ĐD/100 BN    </a:t>
                      </a:r>
                    </a:p>
                    <a:p>
                      <a:r>
                        <a:rPr lang="en-US" sz="3200" b="1" kern="1200" dirty="0" smtClean="0">
                          <a:solidFill>
                            <a:schemeClr val="lt1"/>
                          </a:solidFill>
                          <a:latin typeface="+mn-lt"/>
                          <a:ea typeface="+mn-ea"/>
                          <a:cs typeface="+mn-cs"/>
                        </a:rPr>
                        <a:t> 4 ĐD/10 BN	</a:t>
                      </a:r>
                    </a:p>
                    <a:p>
                      <a:r>
                        <a:rPr lang="en-US" sz="3200" b="1" kern="1200" dirty="0" smtClean="0">
                          <a:solidFill>
                            <a:schemeClr val="lt1"/>
                          </a:solidFill>
                          <a:latin typeface="+mn-lt"/>
                          <a:ea typeface="+mn-ea"/>
                          <a:cs typeface="+mn-cs"/>
                        </a:rPr>
                        <a:t>  2.5 -3 ĐD/24 BN</a:t>
                      </a:r>
                    </a:p>
                    <a:p>
                      <a:r>
                        <a:rPr lang="en-US" sz="3200" b="1" kern="1200" dirty="0" smtClean="0">
                          <a:solidFill>
                            <a:schemeClr val="lt1"/>
                          </a:solidFill>
                          <a:latin typeface="+mn-lt"/>
                          <a:ea typeface="+mn-ea"/>
                          <a:cs typeface="+mn-cs"/>
                        </a:rPr>
                        <a:t>4 ĐD/4 BN</a:t>
                      </a:r>
                    </a:p>
                    <a:p>
                      <a:r>
                        <a:rPr lang="en-US" sz="3200" b="1" kern="1200" dirty="0" smtClean="0">
                          <a:solidFill>
                            <a:schemeClr val="lt1"/>
                          </a:solidFill>
                          <a:latin typeface="+mn-lt"/>
                          <a:ea typeface="+mn-ea"/>
                          <a:cs typeface="+mn-cs"/>
                        </a:rPr>
                        <a:t> 3 ĐD/4BN</a:t>
                      </a:r>
                    </a:p>
                    <a:p>
                      <a:r>
                        <a:rPr lang="en-US" sz="3200" b="1" kern="1200" dirty="0" smtClean="0">
                          <a:solidFill>
                            <a:schemeClr val="lt1"/>
                          </a:solidFill>
                          <a:latin typeface="+mn-lt"/>
                          <a:ea typeface="+mn-ea"/>
                          <a:cs typeface="+mn-cs"/>
                        </a:rPr>
                        <a:t> 4ĐD/2BN</a:t>
                      </a:r>
                      <a:endParaRPr lang="en-US" sz="3200" dirty="0"/>
                    </a:p>
                  </a:txBody>
                  <a:tcPr/>
                </a:tc>
              </a:tr>
              <a:tr h="798088">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6750"/>
            <a:ext cx="10515600" cy="5510213"/>
          </a:xfrm>
        </p:spPr>
        <p:txBody>
          <a:bodyPr/>
          <a:lstStyle/>
          <a:p>
            <a:r>
              <a:rPr lang="vi-VN" b="1" dirty="0" smtClean="0"/>
              <a:t>Tuyển dụng, tuyển chọn và sử dụng nhân viên</a:t>
            </a:r>
            <a:endParaRPr lang="en-US" dirty="0" smtClean="0"/>
          </a:p>
          <a:p>
            <a:r>
              <a:rPr lang="vi-VN" b="1" dirty="0" smtClean="0"/>
              <a:t>Một số quy định liên quan đến công tác quản lý nhân lực</a:t>
            </a:r>
            <a:endParaRPr lang="en-US" b="1" dirty="0" smtClean="0"/>
          </a:p>
          <a:p>
            <a:pPr algn="ctr">
              <a:buNone/>
            </a:pPr>
            <a:endParaRPr lang="en-US" b="1" dirty="0" smtClean="0"/>
          </a:p>
          <a:p>
            <a:pPr algn="ctr">
              <a:buNone/>
            </a:pPr>
            <a:r>
              <a:rPr lang="en-US" b="1" dirty="0" smtClean="0"/>
              <a:t>(</a:t>
            </a:r>
            <a:r>
              <a:rPr lang="en-US" b="1" dirty="0" err="1" smtClean="0"/>
              <a:t>đọc</a:t>
            </a:r>
            <a:r>
              <a:rPr lang="en-US" b="1" dirty="0" smtClean="0"/>
              <a:t> </a:t>
            </a:r>
            <a:r>
              <a:rPr lang="en-US" b="1" dirty="0" err="1" smtClean="0"/>
              <a:t>tài</a:t>
            </a:r>
            <a:r>
              <a:rPr lang="en-US" b="1" dirty="0" smtClean="0"/>
              <a:t> </a:t>
            </a:r>
            <a:r>
              <a:rPr lang="en-US" b="1" dirty="0" err="1" smtClean="0"/>
              <a:t>liệu</a:t>
            </a:r>
            <a:r>
              <a:rPr lang="en-US" b="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Bài</a:t>
            </a:r>
            <a:r>
              <a:rPr lang="en-US" dirty="0" smtClean="0"/>
              <a:t> </a:t>
            </a:r>
            <a:r>
              <a:rPr lang="en-US" dirty="0" err="1" smtClean="0"/>
              <a:t>toán</a:t>
            </a:r>
            <a:r>
              <a:rPr lang="en-US" dirty="0" smtClean="0"/>
              <a:t> </a:t>
            </a:r>
            <a:r>
              <a:rPr lang="en-US" dirty="0" err="1" smtClean="0"/>
              <a:t>tính</a:t>
            </a:r>
            <a:r>
              <a:rPr lang="en-US" dirty="0" smtClean="0"/>
              <a:t> </a:t>
            </a:r>
            <a:r>
              <a:rPr lang="en-US" dirty="0" err="1" smtClean="0"/>
              <a:t>nhân</a:t>
            </a:r>
            <a:r>
              <a:rPr lang="en-US" dirty="0" smtClean="0"/>
              <a:t> </a:t>
            </a:r>
            <a:r>
              <a:rPr lang="en-US" dirty="0" err="1" smtClean="0"/>
              <a:t>lực</a:t>
            </a:r>
            <a:r>
              <a:rPr lang="en-US" dirty="0" smtClean="0"/>
              <a:t>:</a:t>
            </a:r>
            <a:endParaRPr lang="en-US" dirty="0"/>
          </a:p>
        </p:txBody>
      </p:sp>
      <p:sp>
        <p:nvSpPr>
          <p:cNvPr id="3" name="Content Placeholder 2"/>
          <p:cNvSpPr>
            <a:spLocks noGrp="1"/>
          </p:cNvSpPr>
          <p:nvPr>
            <p:ph idx="1"/>
          </p:nvPr>
        </p:nvSpPr>
        <p:spPr>
          <a:xfrm>
            <a:off x="0" y="1504950"/>
            <a:ext cx="12192000" cy="5353050"/>
          </a:xfrm>
        </p:spPr>
        <p:txBody>
          <a:bodyPr/>
          <a:lstStyle/>
          <a:p>
            <a:pPr>
              <a:buNone/>
            </a:pPr>
            <a:r>
              <a:rPr lang="en-US" dirty="0" smtClean="0"/>
              <a:t>1 </a:t>
            </a:r>
            <a:r>
              <a:rPr lang="en-US" dirty="0" err="1" smtClean="0"/>
              <a:t>cơ</a:t>
            </a:r>
            <a:r>
              <a:rPr lang="en-US" dirty="0" smtClean="0"/>
              <a:t> </a:t>
            </a:r>
            <a:r>
              <a:rPr lang="en-US" dirty="0" err="1" smtClean="0"/>
              <a:t>sở</a:t>
            </a:r>
            <a:r>
              <a:rPr lang="en-US" dirty="0" smtClean="0"/>
              <a:t> y </a:t>
            </a:r>
            <a:r>
              <a:rPr lang="en-US" dirty="0" err="1" smtClean="0"/>
              <a:t>tế</a:t>
            </a:r>
            <a:r>
              <a:rPr lang="en-US" dirty="0" smtClean="0"/>
              <a:t> </a:t>
            </a:r>
            <a:r>
              <a:rPr lang="en-US" dirty="0" err="1" smtClean="0"/>
              <a:t>có</a:t>
            </a:r>
            <a:r>
              <a:rPr lang="en-US" dirty="0" smtClean="0"/>
              <a:t> 2 </a:t>
            </a:r>
            <a:r>
              <a:rPr lang="en-US" dirty="0" err="1" smtClean="0"/>
              <a:t>khoa</a:t>
            </a:r>
            <a:r>
              <a:rPr lang="en-US" dirty="0" smtClean="0"/>
              <a:t>:</a:t>
            </a:r>
          </a:p>
          <a:p>
            <a:pPr>
              <a:buNone/>
            </a:pPr>
            <a:r>
              <a:rPr lang="en-US" b="1" dirty="0" err="1" smtClean="0"/>
              <a:t>Nhóm</a:t>
            </a:r>
            <a:r>
              <a:rPr lang="en-US" b="1" dirty="0" smtClean="0"/>
              <a:t> 1: </a:t>
            </a:r>
            <a:r>
              <a:rPr lang="en-US" b="1" dirty="0" err="1" smtClean="0"/>
              <a:t>Khoa</a:t>
            </a:r>
            <a:r>
              <a:rPr lang="en-US" b="1" dirty="0" smtClean="0"/>
              <a:t> A</a:t>
            </a:r>
            <a:r>
              <a:rPr lang="en-US" dirty="0" smtClean="0"/>
              <a:t>, </a:t>
            </a:r>
            <a:r>
              <a:rPr lang="en-US" dirty="0" err="1" smtClean="0"/>
              <a:t>trung</a:t>
            </a:r>
            <a:r>
              <a:rPr lang="en-US" dirty="0" smtClean="0"/>
              <a:t> </a:t>
            </a:r>
            <a:r>
              <a:rPr lang="en-US" dirty="0" err="1" smtClean="0"/>
              <a:t>bình</a:t>
            </a:r>
            <a:r>
              <a:rPr lang="en-US" dirty="0" smtClean="0"/>
              <a:t> 1 </a:t>
            </a:r>
            <a:r>
              <a:rPr lang="en-US" dirty="0" err="1" smtClean="0"/>
              <a:t>năm</a:t>
            </a:r>
            <a:r>
              <a:rPr lang="en-US" dirty="0" smtClean="0"/>
              <a:t> </a:t>
            </a:r>
            <a:r>
              <a:rPr lang="en-US" dirty="0" err="1" smtClean="0"/>
              <a:t>có</a:t>
            </a:r>
            <a:r>
              <a:rPr lang="en-US" dirty="0" smtClean="0"/>
              <a:t> 3200 </a:t>
            </a:r>
            <a:r>
              <a:rPr lang="en-US" dirty="0" err="1" smtClean="0"/>
              <a:t>lượt</a:t>
            </a:r>
            <a:r>
              <a:rPr lang="en-US" dirty="0" smtClean="0"/>
              <a:t> </a:t>
            </a:r>
            <a:r>
              <a:rPr lang="en-US" dirty="0" err="1" smtClean="0"/>
              <a:t>người</a:t>
            </a:r>
            <a:r>
              <a:rPr lang="en-US" dirty="0" smtClean="0"/>
              <a:t> </a:t>
            </a:r>
            <a:r>
              <a:rPr lang="en-US" dirty="0" err="1" smtClean="0"/>
              <a:t>bệnh</a:t>
            </a:r>
            <a:r>
              <a:rPr lang="en-US" dirty="0" smtClean="0"/>
              <a:t>, </a:t>
            </a:r>
            <a:r>
              <a:rPr lang="en-US" dirty="0" err="1" smtClean="0"/>
              <a:t>trong</a:t>
            </a:r>
            <a:r>
              <a:rPr lang="en-US" dirty="0" smtClean="0"/>
              <a:t> 1 </a:t>
            </a:r>
            <a:r>
              <a:rPr lang="en-US" dirty="0" err="1" smtClean="0"/>
              <a:t>ngày</a:t>
            </a:r>
            <a:r>
              <a:rPr lang="en-US" dirty="0" smtClean="0"/>
              <a:t> </a:t>
            </a:r>
            <a:r>
              <a:rPr lang="en-US" dirty="0" err="1" smtClean="0"/>
              <a:t>trung</a:t>
            </a:r>
            <a:r>
              <a:rPr lang="en-US" dirty="0" smtClean="0"/>
              <a:t> </a:t>
            </a:r>
            <a:r>
              <a:rPr lang="en-US" dirty="0" err="1" smtClean="0"/>
              <a:t>bình</a:t>
            </a:r>
            <a:r>
              <a:rPr lang="en-US" dirty="0" smtClean="0"/>
              <a:t> </a:t>
            </a:r>
            <a:r>
              <a:rPr lang="en-US" dirty="0" err="1" smtClean="0"/>
              <a:t>có</a:t>
            </a:r>
            <a:r>
              <a:rPr lang="en-US" dirty="0" smtClean="0"/>
              <a:t> </a:t>
            </a:r>
            <a:r>
              <a:rPr lang="en-US" dirty="0" err="1" smtClean="0"/>
              <a:t>khoảng</a:t>
            </a:r>
            <a:r>
              <a:rPr lang="en-US" dirty="0" smtClean="0"/>
              <a:t> 15% </a:t>
            </a:r>
            <a:r>
              <a:rPr lang="en-US" dirty="0" err="1" smtClean="0"/>
              <a:t>người</a:t>
            </a:r>
            <a:r>
              <a:rPr lang="en-US" dirty="0" smtClean="0"/>
              <a:t> </a:t>
            </a:r>
            <a:r>
              <a:rPr lang="en-US" dirty="0" err="1" smtClean="0"/>
              <a:t>bệnh</a:t>
            </a:r>
            <a:r>
              <a:rPr lang="en-US" dirty="0" smtClean="0"/>
              <a:t> </a:t>
            </a:r>
            <a:r>
              <a:rPr lang="en-US" dirty="0" err="1" smtClean="0"/>
              <a:t>nặng</a:t>
            </a:r>
            <a:r>
              <a:rPr lang="en-US" dirty="0" smtClean="0"/>
              <a:t>, 60% </a:t>
            </a:r>
            <a:r>
              <a:rPr lang="en-US" dirty="0" err="1" smtClean="0"/>
              <a:t>người</a:t>
            </a:r>
            <a:r>
              <a:rPr lang="en-US" dirty="0" smtClean="0"/>
              <a:t> </a:t>
            </a:r>
            <a:r>
              <a:rPr lang="en-US" dirty="0" err="1" smtClean="0"/>
              <a:t>bệnh</a:t>
            </a:r>
            <a:r>
              <a:rPr lang="en-US" dirty="0" smtClean="0"/>
              <a:t> </a:t>
            </a:r>
            <a:r>
              <a:rPr lang="en-US" dirty="0" err="1" smtClean="0"/>
              <a:t>vừa</a:t>
            </a:r>
            <a:r>
              <a:rPr lang="en-US" dirty="0" smtClean="0"/>
              <a:t> </a:t>
            </a:r>
            <a:r>
              <a:rPr lang="en-US" dirty="0" err="1" smtClean="0"/>
              <a:t>và</a:t>
            </a:r>
            <a:r>
              <a:rPr lang="en-US" dirty="0" smtClean="0"/>
              <a:t> 25% </a:t>
            </a:r>
            <a:r>
              <a:rPr lang="en-US" dirty="0" err="1" smtClean="0"/>
              <a:t>người</a:t>
            </a:r>
            <a:r>
              <a:rPr lang="en-US" dirty="0" smtClean="0"/>
              <a:t> </a:t>
            </a:r>
            <a:r>
              <a:rPr lang="en-US" dirty="0" err="1" smtClean="0"/>
              <a:t>bệnh</a:t>
            </a:r>
            <a:r>
              <a:rPr lang="en-US" dirty="0" smtClean="0"/>
              <a:t> </a:t>
            </a:r>
            <a:r>
              <a:rPr lang="en-US" dirty="0" err="1" smtClean="0"/>
              <a:t>nhẹ</a:t>
            </a:r>
            <a:r>
              <a:rPr lang="en-US" dirty="0" smtClean="0"/>
              <a:t>. </a:t>
            </a:r>
            <a:r>
              <a:rPr lang="en-US" dirty="0" err="1" smtClean="0"/>
              <a:t>Là</a:t>
            </a:r>
            <a:r>
              <a:rPr lang="en-US" dirty="0" smtClean="0"/>
              <a:t> </a:t>
            </a:r>
            <a:r>
              <a:rPr lang="en-US" dirty="0" err="1" smtClean="0"/>
              <a:t>trưởng</a:t>
            </a:r>
            <a:r>
              <a:rPr lang="en-US" dirty="0" smtClean="0"/>
              <a:t> </a:t>
            </a:r>
            <a:r>
              <a:rPr lang="en-US" dirty="0" err="1" smtClean="0"/>
              <a:t>trạm</a:t>
            </a:r>
            <a:r>
              <a:rPr lang="en-US" dirty="0" smtClean="0"/>
              <a:t> y </a:t>
            </a:r>
            <a:r>
              <a:rPr lang="en-US" dirty="0" err="1" smtClean="0"/>
              <a:t>tế</a:t>
            </a:r>
            <a:r>
              <a:rPr lang="en-US" dirty="0" smtClean="0"/>
              <a:t> </a:t>
            </a:r>
            <a:r>
              <a:rPr lang="en-US" dirty="0" err="1" smtClean="0"/>
              <a:t>em</a:t>
            </a:r>
            <a:r>
              <a:rPr lang="en-US" dirty="0" smtClean="0"/>
              <a:t> </a:t>
            </a:r>
            <a:r>
              <a:rPr lang="en-US" dirty="0" err="1" smtClean="0"/>
              <a:t>hãy</a:t>
            </a:r>
            <a:r>
              <a:rPr lang="en-US" dirty="0" smtClean="0"/>
              <a:t> </a:t>
            </a:r>
            <a:r>
              <a:rPr lang="en-US" dirty="0" err="1" smtClean="0"/>
              <a:t>tính</a:t>
            </a:r>
            <a:r>
              <a:rPr lang="en-US" dirty="0" smtClean="0"/>
              <a:t> </a:t>
            </a:r>
            <a:r>
              <a:rPr lang="en-US" dirty="0" err="1" smtClean="0"/>
              <a:t>số</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điều</a:t>
            </a:r>
            <a:r>
              <a:rPr lang="en-US" dirty="0" smtClean="0"/>
              <a:t> </a:t>
            </a:r>
            <a:r>
              <a:rPr lang="en-US" dirty="0" err="1" smtClean="0"/>
              <a:t>dưỡng</a:t>
            </a:r>
            <a:r>
              <a:rPr lang="en-US" dirty="0" smtClean="0"/>
              <a:t> </a:t>
            </a:r>
            <a:r>
              <a:rPr lang="en-US" dirty="0" err="1" smtClean="0"/>
              <a:t>cần</a:t>
            </a:r>
            <a:r>
              <a:rPr lang="en-US" dirty="0" smtClean="0"/>
              <a:t> </a:t>
            </a:r>
            <a:r>
              <a:rPr lang="en-US" dirty="0" err="1" smtClean="0"/>
              <a:t>có</a:t>
            </a:r>
            <a:r>
              <a:rPr lang="en-US" dirty="0" smtClean="0"/>
              <a:t> </a:t>
            </a:r>
            <a:r>
              <a:rPr lang="en-US" dirty="0" err="1" smtClean="0"/>
              <a:t>trong</a:t>
            </a:r>
            <a:r>
              <a:rPr lang="en-US" dirty="0" smtClean="0"/>
              <a:t> 1 </a:t>
            </a:r>
            <a:r>
              <a:rPr lang="en-US" dirty="0" err="1" smtClean="0"/>
              <a:t>ngày</a:t>
            </a:r>
            <a:r>
              <a:rPr lang="en-US" dirty="0" smtClean="0"/>
              <a:t> </a:t>
            </a:r>
            <a:r>
              <a:rPr lang="en-US" dirty="0" err="1" smtClean="0"/>
              <a:t>để</a:t>
            </a:r>
            <a:r>
              <a:rPr lang="en-US" dirty="0" smtClean="0"/>
              <a:t> </a:t>
            </a:r>
            <a:r>
              <a:rPr lang="en-US" dirty="0" err="1" smtClean="0"/>
              <a:t>chăm</a:t>
            </a:r>
            <a:r>
              <a:rPr lang="en-US" dirty="0" smtClean="0"/>
              <a:t> </a:t>
            </a:r>
            <a:r>
              <a:rPr lang="en-US" dirty="0" err="1" smtClean="0"/>
              <a:t>sóc</a:t>
            </a:r>
            <a:r>
              <a:rPr lang="en-US" dirty="0" smtClean="0"/>
              <a:t> </a:t>
            </a:r>
            <a:r>
              <a:rPr lang="en-US" dirty="0" err="1" smtClean="0"/>
              <a:t>người</a:t>
            </a:r>
            <a:r>
              <a:rPr lang="en-US" dirty="0" smtClean="0"/>
              <a:t> </a:t>
            </a:r>
            <a:r>
              <a:rPr lang="en-US" dirty="0" err="1" smtClean="0"/>
              <a:t>bệnh</a:t>
            </a:r>
            <a:r>
              <a:rPr lang="en-US" dirty="0" smtClean="0"/>
              <a:t> ở </a:t>
            </a:r>
            <a:r>
              <a:rPr lang="en-US" dirty="0" err="1" smtClean="0"/>
              <a:t>khoa</a:t>
            </a:r>
            <a:endParaRPr lang="en-US" dirty="0" smtClean="0"/>
          </a:p>
          <a:p>
            <a:pPr>
              <a:buNone/>
            </a:pPr>
            <a:r>
              <a:rPr lang="en-US" b="1" dirty="0" err="1" smtClean="0"/>
              <a:t>Nhóm</a:t>
            </a:r>
            <a:r>
              <a:rPr lang="en-US" b="1" dirty="0" smtClean="0"/>
              <a:t> 2: </a:t>
            </a:r>
            <a:r>
              <a:rPr lang="en-US" b="1" dirty="0" err="1" smtClean="0"/>
              <a:t>Khoa</a:t>
            </a:r>
            <a:r>
              <a:rPr lang="en-US" b="1" dirty="0" smtClean="0"/>
              <a:t> B</a:t>
            </a:r>
            <a:r>
              <a:rPr lang="en-US" dirty="0" smtClean="0"/>
              <a:t>: 1 </a:t>
            </a:r>
            <a:r>
              <a:rPr lang="en-US" dirty="0" err="1" smtClean="0"/>
              <a:t>tháng</a:t>
            </a:r>
            <a:r>
              <a:rPr lang="en-US" dirty="0" smtClean="0"/>
              <a:t> </a:t>
            </a:r>
            <a:r>
              <a:rPr lang="en-US" dirty="0" err="1" smtClean="0"/>
              <a:t>có</a:t>
            </a:r>
            <a:r>
              <a:rPr lang="en-US" dirty="0" smtClean="0"/>
              <a:t> </a:t>
            </a:r>
            <a:r>
              <a:rPr lang="en-US" dirty="0" err="1" smtClean="0"/>
              <a:t>trung</a:t>
            </a:r>
            <a:r>
              <a:rPr lang="en-US" dirty="0" smtClean="0"/>
              <a:t> </a:t>
            </a:r>
            <a:r>
              <a:rPr lang="en-US" dirty="0" err="1" smtClean="0"/>
              <a:t>bình</a:t>
            </a:r>
            <a:r>
              <a:rPr lang="en-US" dirty="0" smtClean="0"/>
              <a:t> 1860 </a:t>
            </a:r>
            <a:r>
              <a:rPr lang="en-US" dirty="0" err="1" smtClean="0"/>
              <a:t>lượt</a:t>
            </a:r>
            <a:r>
              <a:rPr lang="en-US" dirty="0" smtClean="0"/>
              <a:t> </a:t>
            </a:r>
            <a:r>
              <a:rPr lang="en-US" dirty="0" err="1" smtClean="0"/>
              <a:t>người</a:t>
            </a:r>
            <a:r>
              <a:rPr lang="en-US" dirty="0" smtClean="0"/>
              <a:t> </a:t>
            </a:r>
            <a:r>
              <a:rPr lang="en-US" dirty="0" err="1" smtClean="0"/>
              <a:t>bệnh</a:t>
            </a:r>
            <a:r>
              <a:rPr lang="en-US" dirty="0" smtClean="0"/>
              <a:t>, </a:t>
            </a:r>
            <a:r>
              <a:rPr lang="en-US" dirty="0" err="1" smtClean="0"/>
              <a:t>nhưng</a:t>
            </a:r>
            <a:r>
              <a:rPr lang="en-US" dirty="0" smtClean="0"/>
              <a:t> </a:t>
            </a:r>
            <a:r>
              <a:rPr lang="en-US" dirty="0" err="1" smtClean="0"/>
              <a:t>người</a:t>
            </a:r>
            <a:r>
              <a:rPr lang="en-US" dirty="0" smtClean="0"/>
              <a:t> </a:t>
            </a:r>
            <a:r>
              <a:rPr lang="en-US" dirty="0" err="1" smtClean="0"/>
              <a:t>bênh</a:t>
            </a:r>
            <a:r>
              <a:rPr lang="en-US" dirty="0" smtClean="0"/>
              <a:t> </a:t>
            </a:r>
            <a:r>
              <a:rPr lang="en-US" dirty="0" err="1" smtClean="0"/>
              <a:t>tại</a:t>
            </a:r>
            <a:r>
              <a:rPr lang="en-US" dirty="0" smtClean="0"/>
              <a:t> </a:t>
            </a:r>
            <a:r>
              <a:rPr lang="en-US" dirty="0" err="1" smtClean="0"/>
              <a:t>khoa</a:t>
            </a:r>
            <a:r>
              <a:rPr lang="en-US" dirty="0" smtClean="0"/>
              <a:t> 80% </a:t>
            </a:r>
            <a:r>
              <a:rPr lang="en-US" dirty="0" err="1" smtClean="0"/>
              <a:t>chăm</a:t>
            </a:r>
            <a:r>
              <a:rPr lang="en-US" dirty="0" smtClean="0"/>
              <a:t> </a:t>
            </a:r>
            <a:r>
              <a:rPr lang="en-US" dirty="0" err="1" smtClean="0"/>
              <a:t>sóc</a:t>
            </a:r>
            <a:r>
              <a:rPr lang="en-US" dirty="0" smtClean="0"/>
              <a:t> </a:t>
            </a:r>
            <a:r>
              <a:rPr lang="en-US" dirty="0" err="1" smtClean="0"/>
              <a:t>cấp</a:t>
            </a:r>
            <a:r>
              <a:rPr lang="en-US" dirty="0" smtClean="0"/>
              <a:t> 2 </a:t>
            </a:r>
            <a:r>
              <a:rPr lang="en-US" dirty="0" err="1" smtClean="0"/>
              <a:t>còn</a:t>
            </a:r>
            <a:r>
              <a:rPr lang="en-US" dirty="0" smtClean="0"/>
              <a:t> </a:t>
            </a:r>
            <a:r>
              <a:rPr lang="en-US" dirty="0" err="1" smtClean="0"/>
              <a:t>lại</a:t>
            </a:r>
            <a:r>
              <a:rPr lang="en-US" dirty="0" smtClean="0"/>
              <a:t> </a:t>
            </a:r>
            <a:r>
              <a:rPr lang="en-US" dirty="0" err="1" smtClean="0"/>
              <a:t>là</a:t>
            </a:r>
            <a:r>
              <a:rPr lang="en-US" dirty="0" smtClean="0"/>
              <a:t> </a:t>
            </a:r>
            <a:r>
              <a:rPr lang="en-US" dirty="0" err="1" smtClean="0"/>
              <a:t>chăm</a:t>
            </a:r>
            <a:r>
              <a:rPr lang="en-US" dirty="0" smtClean="0"/>
              <a:t> </a:t>
            </a:r>
            <a:r>
              <a:rPr lang="en-US" dirty="0" err="1" smtClean="0"/>
              <a:t>sóc</a:t>
            </a:r>
            <a:r>
              <a:rPr lang="en-US" dirty="0" smtClean="0"/>
              <a:t> </a:t>
            </a:r>
            <a:r>
              <a:rPr lang="en-US" dirty="0" err="1" smtClean="0"/>
              <a:t>cấp</a:t>
            </a:r>
            <a:r>
              <a:rPr lang="en-US" dirty="0" smtClean="0"/>
              <a:t> 1. </a:t>
            </a:r>
            <a:r>
              <a:rPr lang="en-US" dirty="0" err="1" smtClean="0"/>
              <a:t>hãy</a:t>
            </a:r>
            <a:r>
              <a:rPr lang="en-US" dirty="0" smtClean="0"/>
              <a:t> </a:t>
            </a:r>
            <a:r>
              <a:rPr lang="en-US" dirty="0" err="1" smtClean="0"/>
              <a:t>tính</a:t>
            </a:r>
            <a:r>
              <a:rPr lang="en-US" dirty="0" smtClean="0"/>
              <a:t> </a:t>
            </a:r>
            <a:r>
              <a:rPr lang="en-US" dirty="0" err="1" smtClean="0"/>
              <a:t>số</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điều</a:t>
            </a:r>
            <a:r>
              <a:rPr lang="en-US" dirty="0" smtClean="0"/>
              <a:t> </a:t>
            </a:r>
            <a:r>
              <a:rPr lang="en-US" dirty="0" err="1" smtClean="0"/>
              <a:t>dưỡng</a:t>
            </a:r>
            <a:r>
              <a:rPr lang="en-US" dirty="0" smtClean="0"/>
              <a:t> </a:t>
            </a:r>
            <a:r>
              <a:rPr lang="en-US" dirty="0" err="1" smtClean="0"/>
              <a:t>cần</a:t>
            </a:r>
            <a:r>
              <a:rPr lang="en-US" dirty="0" smtClean="0"/>
              <a:t> </a:t>
            </a:r>
            <a:r>
              <a:rPr lang="en-US" dirty="0" err="1" smtClean="0"/>
              <a:t>có</a:t>
            </a:r>
            <a:r>
              <a:rPr lang="en-US" dirty="0" smtClean="0"/>
              <a:t> </a:t>
            </a:r>
            <a:r>
              <a:rPr lang="en-US" dirty="0" err="1" smtClean="0"/>
              <a:t>tại</a:t>
            </a:r>
            <a:r>
              <a:rPr lang="en-US" dirty="0" smtClean="0"/>
              <a:t> </a:t>
            </a:r>
            <a:r>
              <a:rPr lang="en-US" dirty="0" err="1" smtClean="0"/>
              <a:t>khoa</a:t>
            </a:r>
            <a:r>
              <a:rPr lang="en-US" dirty="0" smtClean="0"/>
              <a:t> B </a:t>
            </a:r>
            <a:r>
              <a:rPr lang="en-US" dirty="0" err="1" smtClean="0"/>
              <a:t>cho</a:t>
            </a:r>
            <a:r>
              <a:rPr lang="en-US" dirty="0" smtClean="0"/>
              <a:t> 1 </a:t>
            </a:r>
            <a:r>
              <a:rPr lang="en-US" dirty="0" err="1" smtClean="0"/>
              <a:t>ngày</a:t>
            </a:r>
            <a:r>
              <a:rPr lang="en-US" dirty="0" smtClean="0"/>
              <a:t> </a:t>
            </a:r>
            <a:r>
              <a:rPr lang="en-US" dirty="0" err="1" smtClean="0"/>
              <a:t>làm</a:t>
            </a:r>
            <a:r>
              <a:rPr lang="en-US" dirty="0" smtClean="0"/>
              <a:t> </a:t>
            </a:r>
            <a:r>
              <a:rPr lang="en-US" dirty="0" err="1" smtClean="0"/>
              <a:t>việc</a:t>
            </a:r>
            <a:r>
              <a:rPr lang="en-US" dirty="0" smtClean="0"/>
              <a: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61950"/>
            <a:ext cx="10515600" cy="6496050"/>
          </a:xfrm>
        </p:spPr>
        <p:txBody>
          <a:bodyPr/>
          <a:lstStyle/>
          <a:p>
            <a:pPr>
              <a:buNone/>
            </a:pPr>
            <a:r>
              <a:rPr lang="en-US" b="1" dirty="0" err="1" smtClean="0"/>
              <a:t>Tình</a:t>
            </a:r>
            <a:r>
              <a:rPr lang="en-US" b="1" dirty="0" smtClean="0"/>
              <a:t> </a:t>
            </a:r>
            <a:r>
              <a:rPr lang="en-US" b="1" dirty="0" err="1" smtClean="0"/>
              <a:t>huống</a:t>
            </a:r>
            <a:r>
              <a:rPr lang="en-US" b="1" dirty="0" smtClean="0"/>
              <a:t> 3</a:t>
            </a:r>
            <a:r>
              <a:rPr lang="en-US" dirty="0" smtClean="0"/>
              <a:t>: </a:t>
            </a:r>
            <a:r>
              <a:rPr lang="en-US" dirty="0" err="1" smtClean="0"/>
              <a:t>Tại</a:t>
            </a:r>
            <a:r>
              <a:rPr lang="en-US" dirty="0" smtClean="0"/>
              <a:t> </a:t>
            </a:r>
            <a:r>
              <a:rPr lang="en-US" dirty="0" err="1" smtClean="0"/>
              <a:t>trạm</a:t>
            </a:r>
            <a:r>
              <a:rPr lang="en-US" dirty="0" smtClean="0"/>
              <a:t> Y </a:t>
            </a:r>
            <a:r>
              <a:rPr lang="en-US" dirty="0" err="1" smtClean="0"/>
              <a:t>tế</a:t>
            </a:r>
            <a:r>
              <a:rPr lang="en-US" dirty="0" smtClean="0"/>
              <a:t> </a:t>
            </a:r>
            <a:r>
              <a:rPr lang="en-US" dirty="0" err="1" smtClean="0"/>
              <a:t>xã</a:t>
            </a:r>
            <a:r>
              <a:rPr lang="en-US" dirty="0" smtClean="0"/>
              <a:t> X. </a:t>
            </a:r>
            <a:r>
              <a:rPr lang="en-US" dirty="0" err="1" smtClean="0"/>
              <a:t>hàng</a:t>
            </a:r>
            <a:r>
              <a:rPr lang="en-US" dirty="0" smtClean="0"/>
              <a:t> </a:t>
            </a:r>
            <a:r>
              <a:rPr lang="en-US" dirty="0" err="1" smtClean="0"/>
              <a:t>năm</a:t>
            </a:r>
            <a:r>
              <a:rPr lang="en-US" dirty="0" smtClean="0"/>
              <a:t> </a:t>
            </a:r>
            <a:r>
              <a:rPr lang="en-US" dirty="0" err="1" smtClean="0"/>
              <a:t>có</a:t>
            </a:r>
            <a:r>
              <a:rPr lang="en-US" dirty="0" smtClean="0"/>
              <a:t> </a:t>
            </a:r>
            <a:r>
              <a:rPr lang="en-US" dirty="0" err="1" smtClean="0"/>
              <a:t>trung</a:t>
            </a:r>
            <a:r>
              <a:rPr lang="en-US" dirty="0" smtClean="0"/>
              <a:t> </a:t>
            </a:r>
            <a:r>
              <a:rPr lang="en-US" dirty="0" err="1" smtClean="0"/>
              <a:t>bình</a:t>
            </a:r>
            <a:r>
              <a:rPr lang="en-US" dirty="0" smtClean="0"/>
              <a:t> 3750 </a:t>
            </a:r>
            <a:r>
              <a:rPr lang="en-US" dirty="0" err="1" smtClean="0"/>
              <a:t>lượt</a:t>
            </a:r>
            <a:r>
              <a:rPr lang="en-US" dirty="0" smtClean="0"/>
              <a:t> </a:t>
            </a:r>
            <a:r>
              <a:rPr lang="en-US" dirty="0" err="1" smtClean="0"/>
              <a:t>người</a:t>
            </a:r>
            <a:r>
              <a:rPr lang="en-US" dirty="0" smtClean="0"/>
              <a:t> </a:t>
            </a:r>
            <a:r>
              <a:rPr lang="en-US" dirty="0" err="1" smtClean="0"/>
              <a:t>bệnh</a:t>
            </a:r>
            <a:r>
              <a:rPr lang="en-US" dirty="0" smtClean="0"/>
              <a:t> </a:t>
            </a:r>
            <a:r>
              <a:rPr lang="en-US" dirty="0" err="1" smtClean="0"/>
              <a:t>đến</a:t>
            </a:r>
            <a:r>
              <a:rPr lang="en-US" dirty="0" smtClean="0"/>
              <a:t> </a:t>
            </a:r>
            <a:r>
              <a:rPr lang="en-US" dirty="0" err="1" smtClean="0"/>
              <a:t>khám</a:t>
            </a:r>
            <a:r>
              <a:rPr lang="en-US" dirty="0" smtClean="0"/>
              <a:t> </a:t>
            </a:r>
            <a:r>
              <a:rPr lang="en-US" dirty="0" err="1" smtClean="0"/>
              <a:t>và</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Với</a:t>
            </a:r>
            <a:r>
              <a:rPr lang="en-US" dirty="0" smtClean="0"/>
              <a:t> </a:t>
            </a:r>
            <a:r>
              <a:rPr lang="en-US" dirty="0" err="1" smtClean="0"/>
              <a:t>đặc</a:t>
            </a:r>
            <a:r>
              <a:rPr lang="en-US" dirty="0" smtClean="0"/>
              <a:t> </a:t>
            </a:r>
            <a:r>
              <a:rPr lang="en-US" dirty="0" err="1" smtClean="0"/>
              <a:t>thù</a:t>
            </a:r>
            <a:r>
              <a:rPr lang="en-US" dirty="0" smtClean="0"/>
              <a:t> </a:t>
            </a:r>
            <a:r>
              <a:rPr lang="en-US" dirty="0" err="1" smtClean="0"/>
              <a:t>là</a:t>
            </a:r>
            <a:r>
              <a:rPr lang="en-US" dirty="0" smtClean="0"/>
              <a:t> y </a:t>
            </a:r>
            <a:r>
              <a:rPr lang="en-US" dirty="0" err="1" smtClean="0"/>
              <a:t>tế</a:t>
            </a:r>
            <a:r>
              <a:rPr lang="en-US" dirty="0" smtClean="0"/>
              <a:t> </a:t>
            </a:r>
            <a:r>
              <a:rPr lang="en-US" dirty="0" err="1" smtClean="0"/>
              <a:t>cơ</a:t>
            </a:r>
            <a:r>
              <a:rPr lang="en-US" dirty="0" smtClean="0"/>
              <a:t> </a:t>
            </a:r>
            <a:r>
              <a:rPr lang="en-US" dirty="0" err="1" smtClean="0"/>
              <a:t>sở</a:t>
            </a:r>
            <a:r>
              <a:rPr lang="en-US" dirty="0" smtClean="0"/>
              <a:t> </a:t>
            </a:r>
            <a:r>
              <a:rPr lang="en-US" dirty="0" err="1" smtClean="0"/>
              <a:t>nên</a:t>
            </a:r>
            <a:r>
              <a:rPr lang="en-US" dirty="0" smtClean="0"/>
              <a:t> </a:t>
            </a:r>
            <a:r>
              <a:rPr lang="en-US" dirty="0" err="1" smtClean="0"/>
              <a:t>người</a:t>
            </a:r>
            <a:r>
              <a:rPr lang="en-US" dirty="0" smtClean="0"/>
              <a:t> </a:t>
            </a:r>
            <a:r>
              <a:rPr lang="en-US" dirty="0" err="1" smtClean="0"/>
              <a:t>bệnh</a:t>
            </a:r>
            <a:r>
              <a:rPr lang="en-US" dirty="0" smtClean="0"/>
              <a:t> ở </a:t>
            </a:r>
            <a:r>
              <a:rPr lang="en-US" dirty="0" err="1" smtClean="0"/>
              <a:t>đây</a:t>
            </a:r>
            <a:r>
              <a:rPr lang="en-US" dirty="0" smtClean="0"/>
              <a:t> </a:t>
            </a:r>
            <a:r>
              <a:rPr lang="en-US" dirty="0" err="1" smtClean="0"/>
              <a:t>chủ</a:t>
            </a:r>
            <a:r>
              <a:rPr lang="en-US" dirty="0" smtClean="0"/>
              <a:t> </a:t>
            </a:r>
            <a:r>
              <a:rPr lang="en-US" dirty="0" err="1" smtClean="0"/>
              <a:t>yếu</a:t>
            </a:r>
            <a:r>
              <a:rPr lang="en-US" dirty="0" smtClean="0"/>
              <a:t> </a:t>
            </a:r>
            <a:r>
              <a:rPr lang="en-US" dirty="0" err="1" smtClean="0"/>
              <a:t>người</a:t>
            </a:r>
            <a:r>
              <a:rPr lang="en-US" dirty="0" smtClean="0"/>
              <a:t> </a:t>
            </a:r>
            <a:r>
              <a:rPr lang="en-US" dirty="0" err="1" smtClean="0"/>
              <a:t>bệnh</a:t>
            </a:r>
            <a:r>
              <a:rPr lang="en-US" dirty="0" smtClean="0"/>
              <a:t> </a:t>
            </a:r>
            <a:r>
              <a:rPr lang="en-US" dirty="0" err="1" smtClean="0"/>
              <a:t>nhẹ</a:t>
            </a:r>
            <a:r>
              <a:rPr lang="en-US" dirty="0" smtClean="0"/>
              <a:t> </a:t>
            </a:r>
            <a:r>
              <a:rPr lang="en-US" dirty="0" err="1" smtClean="0"/>
              <a:t>và</a:t>
            </a:r>
            <a:r>
              <a:rPr lang="en-US" dirty="0" smtClean="0"/>
              <a:t> </a:t>
            </a:r>
            <a:r>
              <a:rPr lang="en-US" dirty="0" err="1" smtClean="0"/>
              <a:t>trung</a:t>
            </a:r>
            <a:r>
              <a:rPr lang="en-US" dirty="0" smtClean="0"/>
              <a:t> </a:t>
            </a:r>
            <a:r>
              <a:rPr lang="en-US" dirty="0" err="1" smtClean="0"/>
              <a:t>bình</a:t>
            </a:r>
            <a:r>
              <a:rPr lang="en-US" dirty="0" smtClean="0"/>
              <a:t> </a:t>
            </a:r>
            <a:r>
              <a:rPr lang="en-US" dirty="0" err="1" smtClean="0"/>
              <a:t>với</a:t>
            </a:r>
            <a:r>
              <a:rPr lang="en-US" dirty="0" smtClean="0"/>
              <a:t> </a:t>
            </a:r>
            <a:r>
              <a:rPr lang="en-US" dirty="0" err="1" smtClean="0"/>
              <a:t>ước</a:t>
            </a:r>
            <a:r>
              <a:rPr lang="en-US" dirty="0" smtClean="0"/>
              <a:t> </a:t>
            </a:r>
            <a:r>
              <a:rPr lang="en-US" dirty="0" err="1" smtClean="0"/>
              <a:t>tính</a:t>
            </a:r>
            <a:r>
              <a:rPr lang="en-US" dirty="0" smtClean="0"/>
              <a:t> </a:t>
            </a:r>
            <a:r>
              <a:rPr lang="en-US" dirty="0" err="1" smtClean="0"/>
              <a:t>lần</a:t>
            </a:r>
            <a:r>
              <a:rPr lang="en-US" dirty="0" smtClean="0"/>
              <a:t> </a:t>
            </a:r>
            <a:r>
              <a:rPr lang="en-US" dirty="0" err="1" smtClean="0"/>
              <a:t>lượt</a:t>
            </a:r>
            <a:r>
              <a:rPr lang="en-US" dirty="0" smtClean="0"/>
              <a:t> </a:t>
            </a:r>
            <a:r>
              <a:rPr lang="en-US" dirty="0" err="1" smtClean="0"/>
              <a:t>khoảng</a:t>
            </a:r>
            <a:r>
              <a:rPr lang="en-US" dirty="0" smtClean="0"/>
              <a:t> 70% </a:t>
            </a:r>
            <a:r>
              <a:rPr lang="en-US" dirty="0" err="1" smtClean="0"/>
              <a:t>và</a:t>
            </a:r>
            <a:r>
              <a:rPr lang="en-US" dirty="0" smtClean="0"/>
              <a:t> 30%. </a:t>
            </a:r>
          </a:p>
          <a:p>
            <a:pPr>
              <a:buNone/>
            </a:pPr>
            <a:r>
              <a:rPr lang="en-US" b="1" i="1" dirty="0" err="1" smtClean="0"/>
              <a:t>Yêu</a:t>
            </a:r>
            <a:r>
              <a:rPr lang="en-US" b="1" i="1" dirty="0" smtClean="0"/>
              <a:t> </a:t>
            </a:r>
            <a:r>
              <a:rPr lang="en-US" b="1" i="1" dirty="0" err="1" smtClean="0"/>
              <a:t>cầu</a:t>
            </a:r>
            <a:r>
              <a:rPr lang="en-US" b="1" i="1" dirty="0" smtClean="0"/>
              <a:t>:</a:t>
            </a:r>
          </a:p>
          <a:p>
            <a:pPr>
              <a:buNone/>
            </a:pPr>
            <a:r>
              <a:rPr lang="en-US" b="1" dirty="0" err="1" smtClean="0"/>
              <a:t>Nhóm</a:t>
            </a:r>
            <a:r>
              <a:rPr lang="en-US" b="1" dirty="0" smtClean="0"/>
              <a:t> 3</a:t>
            </a:r>
            <a:r>
              <a:rPr lang="en-US" dirty="0" smtClean="0"/>
              <a:t>: </a:t>
            </a:r>
            <a:r>
              <a:rPr lang="en-US" dirty="0" err="1" smtClean="0"/>
              <a:t>Tính</a:t>
            </a:r>
            <a:r>
              <a:rPr lang="en-US" dirty="0" smtClean="0"/>
              <a:t> </a:t>
            </a:r>
            <a:r>
              <a:rPr lang="en-US" dirty="0" err="1" smtClean="0"/>
              <a:t>số</a:t>
            </a:r>
            <a:r>
              <a:rPr lang="en-US" dirty="0" smtClean="0"/>
              <a:t> </a:t>
            </a:r>
            <a:r>
              <a:rPr lang="en-US" dirty="0" err="1" smtClean="0"/>
              <a:t>nhân</a:t>
            </a:r>
            <a:r>
              <a:rPr lang="en-US" dirty="0" smtClean="0"/>
              <a:t> </a:t>
            </a:r>
            <a:r>
              <a:rPr lang="en-US" dirty="0" err="1" smtClean="0"/>
              <a:t>lực</a:t>
            </a:r>
            <a:r>
              <a:rPr lang="en-US" dirty="0" smtClean="0"/>
              <a:t> 1 </a:t>
            </a:r>
            <a:r>
              <a:rPr lang="en-US" dirty="0" err="1" smtClean="0"/>
              <a:t>ngày</a:t>
            </a:r>
            <a:r>
              <a:rPr lang="en-US" dirty="0" smtClean="0"/>
              <a:t> </a:t>
            </a:r>
            <a:r>
              <a:rPr lang="en-US" dirty="0" err="1" smtClean="0"/>
              <a:t>trạm</a:t>
            </a:r>
            <a:r>
              <a:rPr lang="en-US" dirty="0" smtClean="0"/>
              <a:t> y </a:t>
            </a:r>
            <a:r>
              <a:rPr lang="en-US" dirty="0" err="1" smtClean="0"/>
              <a:t>tế</a:t>
            </a:r>
            <a:r>
              <a:rPr lang="en-US" dirty="0" smtClean="0"/>
              <a:t> </a:t>
            </a:r>
            <a:r>
              <a:rPr lang="en-US" dirty="0" err="1" smtClean="0"/>
              <a:t>cần</a:t>
            </a:r>
            <a:r>
              <a:rPr lang="en-US" dirty="0" smtClean="0"/>
              <a:t> </a:t>
            </a:r>
            <a:r>
              <a:rPr lang="en-US" dirty="0" err="1" smtClean="0"/>
              <a:t>bố</a:t>
            </a:r>
            <a:r>
              <a:rPr lang="en-US" dirty="0" smtClean="0"/>
              <a:t> </a:t>
            </a:r>
            <a:r>
              <a:rPr lang="en-US" dirty="0" err="1" smtClean="0"/>
              <a:t>trí</a:t>
            </a:r>
            <a:r>
              <a:rPr lang="en-US" dirty="0" smtClean="0"/>
              <a:t> </a:t>
            </a:r>
            <a:r>
              <a:rPr lang="en-US" dirty="0" err="1" smtClean="0"/>
              <a:t>để</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nhu</a:t>
            </a:r>
            <a:r>
              <a:rPr lang="en-US" dirty="0" smtClean="0"/>
              <a:t> </a:t>
            </a:r>
            <a:r>
              <a:rPr lang="en-US" dirty="0" err="1" smtClean="0"/>
              <a:t>cầu</a:t>
            </a:r>
            <a:r>
              <a:rPr lang="en-US" dirty="0" smtClean="0"/>
              <a:t> </a:t>
            </a:r>
            <a:r>
              <a:rPr lang="en-US" dirty="0" err="1" smtClean="0"/>
              <a:t>khám</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chăm</a:t>
            </a:r>
            <a:r>
              <a:rPr lang="en-US" dirty="0" smtClean="0"/>
              <a:t> </a:t>
            </a:r>
            <a:r>
              <a:rPr lang="en-US" dirty="0" err="1" smtClean="0"/>
              <a:t>sóc</a:t>
            </a:r>
            <a:r>
              <a:rPr lang="en-US" dirty="0" smtClean="0"/>
              <a:t> </a:t>
            </a:r>
            <a:r>
              <a:rPr lang="en-US" dirty="0" err="1" smtClean="0"/>
              <a:t>Người</a:t>
            </a:r>
            <a:r>
              <a:rPr lang="en-US" dirty="0" smtClean="0"/>
              <a:t> </a:t>
            </a:r>
            <a:r>
              <a:rPr lang="en-US" dirty="0" err="1" smtClean="0"/>
              <a:t>bệnh</a:t>
            </a:r>
            <a:r>
              <a:rPr lang="en-US" dirty="0" smtClean="0"/>
              <a:t>.</a:t>
            </a:r>
          </a:p>
          <a:p>
            <a:pPr>
              <a:buNone/>
            </a:pPr>
            <a:r>
              <a:rPr lang="en-US" b="1" dirty="0" err="1" smtClean="0"/>
              <a:t>Nhóm</a:t>
            </a:r>
            <a:r>
              <a:rPr lang="en-US" b="1" dirty="0" smtClean="0"/>
              <a:t> 4:</a:t>
            </a:r>
            <a:r>
              <a:rPr lang="en-US" dirty="0" smtClean="0"/>
              <a:t> </a:t>
            </a:r>
            <a:r>
              <a:rPr lang="en-US" dirty="0" err="1" smtClean="0"/>
              <a:t>Trong</a:t>
            </a:r>
            <a:r>
              <a:rPr lang="en-US" dirty="0" smtClean="0"/>
              <a:t> </a:t>
            </a:r>
            <a:r>
              <a:rPr lang="en-US" dirty="0" err="1" smtClean="0"/>
              <a:t>số</a:t>
            </a:r>
            <a:r>
              <a:rPr lang="en-US" dirty="0" smtClean="0"/>
              <a:t> </a:t>
            </a:r>
            <a:r>
              <a:rPr lang="en-US" dirty="0" err="1" smtClean="0"/>
              <a:t>người</a:t>
            </a:r>
            <a:r>
              <a:rPr lang="en-US" dirty="0" smtClean="0"/>
              <a:t> </a:t>
            </a:r>
            <a:r>
              <a:rPr lang="en-US" dirty="0" err="1" smtClean="0"/>
              <a:t>bệnh</a:t>
            </a:r>
            <a:r>
              <a:rPr lang="en-US" dirty="0" smtClean="0"/>
              <a:t> </a:t>
            </a:r>
            <a:r>
              <a:rPr lang="en-US" dirty="0" err="1" smtClean="0"/>
              <a:t>nêu</a:t>
            </a:r>
            <a:r>
              <a:rPr lang="en-US" dirty="0" smtClean="0"/>
              <a:t> </a:t>
            </a:r>
            <a:r>
              <a:rPr lang="en-US" dirty="0" err="1" smtClean="0"/>
              <a:t>trên</a:t>
            </a:r>
            <a:r>
              <a:rPr lang="en-US" dirty="0" smtClean="0"/>
              <a:t> </a:t>
            </a:r>
            <a:r>
              <a:rPr lang="en-US" dirty="0" err="1" smtClean="0"/>
              <a:t>có</a:t>
            </a:r>
            <a:r>
              <a:rPr lang="en-US" dirty="0" smtClean="0"/>
              <a:t> </a:t>
            </a:r>
            <a:r>
              <a:rPr lang="en-US" dirty="0" err="1" smtClean="0"/>
              <a:t>khoảng</a:t>
            </a:r>
            <a:r>
              <a:rPr lang="en-US" dirty="0" smtClean="0"/>
              <a:t> 20% </a:t>
            </a:r>
            <a:r>
              <a:rPr lang="en-US" dirty="0" err="1" smtClean="0"/>
              <a:t>là</a:t>
            </a:r>
            <a:r>
              <a:rPr lang="en-US" dirty="0" smtClean="0"/>
              <a:t> </a:t>
            </a:r>
            <a:r>
              <a:rPr lang="en-US" dirty="0" err="1" smtClean="0"/>
              <a:t>sản</a:t>
            </a:r>
            <a:r>
              <a:rPr lang="en-US" dirty="0" smtClean="0"/>
              <a:t> </a:t>
            </a:r>
            <a:r>
              <a:rPr lang="en-US" dirty="0" err="1" smtClean="0"/>
              <a:t>phụ</a:t>
            </a:r>
            <a:r>
              <a:rPr lang="en-US" dirty="0" smtClean="0"/>
              <a:t> </a:t>
            </a:r>
            <a:r>
              <a:rPr lang="en-US" dirty="0" err="1" smtClean="0"/>
              <a:t>đẻ</a:t>
            </a:r>
            <a:r>
              <a:rPr lang="en-US" dirty="0" smtClean="0"/>
              <a:t> </a:t>
            </a:r>
            <a:r>
              <a:rPr lang="en-US" dirty="0" err="1" smtClean="0"/>
              <a:t>thường</a:t>
            </a:r>
            <a:r>
              <a:rPr lang="en-US" dirty="0" smtClean="0"/>
              <a:t>, </a:t>
            </a:r>
            <a:r>
              <a:rPr lang="en-US" dirty="0" err="1" smtClean="0"/>
              <a:t>Hiện</a:t>
            </a:r>
            <a:r>
              <a:rPr lang="en-US" dirty="0" smtClean="0"/>
              <a:t> </a:t>
            </a:r>
            <a:r>
              <a:rPr lang="en-US" dirty="0" err="1" smtClean="0"/>
              <a:t>tại</a:t>
            </a:r>
            <a:r>
              <a:rPr lang="en-US" dirty="0" smtClean="0"/>
              <a:t> </a:t>
            </a:r>
            <a:r>
              <a:rPr lang="en-US" dirty="0" err="1" smtClean="0"/>
              <a:t>chuyên</a:t>
            </a:r>
            <a:r>
              <a:rPr lang="en-US" dirty="0" smtClean="0"/>
              <a:t> </a:t>
            </a:r>
            <a:r>
              <a:rPr lang="en-US" dirty="0" err="1" smtClean="0"/>
              <a:t>môn</a:t>
            </a:r>
            <a:r>
              <a:rPr lang="en-US" dirty="0" smtClean="0"/>
              <a:t> </a:t>
            </a:r>
            <a:r>
              <a:rPr lang="en-US" dirty="0" err="1" smtClean="0"/>
              <a:t>sản</a:t>
            </a:r>
            <a:r>
              <a:rPr lang="en-US" dirty="0" smtClean="0"/>
              <a:t> </a:t>
            </a:r>
            <a:r>
              <a:rPr lang="en-US" dirty="0" err="1" smtClean="0"/>
              <a:t>phụ</a:t>
            </a:r>
            <a:r>
              <a:rPr lang="en-US" dirty="0" smtClean="0"/>
              <a:t> </a:t>
            </a:r>
            <a:r>
              <a:rPr lang="en-US" dirty="0" err="1" smtClean="0"/>
              <a:t>khoa</a:t>
            </a:r>
            <a:r>
              <a:rPr lang="en-US" dirty="0" smtClean="0"/>
              <a:t> </a:t>
            </a:r>
            <a:r>
              <a:rPr lang="en-US" dirty="0" err="1" smtClean="0"/>
              <a:t>có</a:t>
            </a:r>
            <a:r>
              <a:rPr lang="en-US" dirty="0" smtClean="0"/>
              <a:t> 2 </a:t>
            </a:r>
            <a:r>
              <a:rPr lang="en-US" dirty="0" err="1" smtClean="0"/>
              <a:t>Nữ</a:t>
            </a:r>
            <a:r>
              <a:rPr lang="en-US" dirty="0" smtClean="0"/>
              <a:t> </a:t>
            </a:r>
            <a:r>
              <a:rPr lang="en-US" dirty="0" err="1" smtClean="0"/>
              <a:t>hộ</a:t>
            </a:r>
            <a:r>
              <a:rPr lang="en-US" dirty="0" smtClean="0"/>
              <a:t> </a:t>
            </a:r>
            <a:r>
              <a:rPr lang="en-US" dirty="0" err="1" smtClean="0"/>
              <a:t>sinh</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như</a:t>
            </a:r>
            <a:r>
              <a:rPr lang="en-US" dirty="0" smtClean="0"/>
              <a:t> </a:t>
            </a:r>
            <a:r>
              <a:rPr lang="en-US" dirty="0" err="1" smtClean="0"/>
              <a:t>vậy</a:t>
            </a:r>
            <a:r>
              <a:rPr lang="en-US" dirty="0" smtClean="0"/>
              <a:t> </a:t>
            </a:r>
            <a:r>
              <a:rPr lang="en-US" dirty="0" err="1" smtClean="0"/>
              <a:t>có</a:t>
            </a:r>
            <a:r>
              <a:rPr lang="en-US" dirty="0" smtClean="0"/>
              <a:t> </a:t>
            </a:r>
            <a:r>
              <a:rPr lang="en-US" dirty="0" err="1" smtClean="0"/>
              <a:t>đủ</a:t>
            </a:r>
            <a:r>
              <a:rPr lang="en-US" dirty="0" smtClean="0"/>
              <a:t> </a:t>
            </a:r>
            <a:r>
              <a:rPr lang="en-US" dirty="0" err="1" smtClean="0"/>
              <a:t>đáp</a:t>
            </a:r>
            <a:r>
              <a:rPr lang="en-US" dirty="0" smtClean="0"/>
              <a:t> </a:t>
            </a:r>
            <a:r>
              <a:rPr lang="en-US" dirty="0" err="1" smtClean="0"/>
              <a:t>ứng</a:t>
            </a:r>
            <a:r>
              <a:rPr lang="en-US" dirty="0" smtClean="0"/>
              <a:t> </a:t>
            </a:r>
            <a:r>
              <a:rPr lang="en-US" dirty="0" err="1" smtClean="0"/>
              <a:t>nhu</a:t>
            </a:r>
            <a:r>
              <a:rPr lang="en-US" dirty="0" smtClean="0"/>
              <a:t> </a:t>
            </a:r>
            <a:r>
              <a:rPr lang="en-US" dirty="0" err="1" smtClean="0"/>
              <a:t>cầu</a:t>
            </a:r>
            <a:r>
              <a:rPr lang="en-US" dirty="0" smtClean="0"/>
              <a:t> </a:t>
            </a:r>
            <a:r>
              <a:rPr lang="en-US" dirty="0" err="1" smtClean="0"/>
              <a:t>tại</a:t>
            </a:r>
            <a:r>
              <a:rPr lang="en-US" dirty="0" smtClean="0"/>
              <a:t> </a:t>
            </a:r>
            <a:r>
              <a:rPr lang="en-US" dirty="0" err="1" smtClean="0"/>
              <a:t>xã</a:t>
            </a:r>
            <a:r>
              <a:rPr lang="en-US" dirty="0" smtClean="0"/>
              <a:t> X </a:t>
            </a:r>
            <a:r>
              <a:rPr lang="en-US" dirty="0" err="1" smtClean="0"/>
              <a:t>không</a:t>
            </a:r>
            <a:r>
              <a:rPr lang="en-US" dirty="0" smtClean="0"/>
              <a:t>? </a:t>
            </a:r>
            <a:r>
              <a:rPr lang="en-US" dirty="0" err="1" smtClean="0"/>
              <a:t>Giải</a:t>
            </a:r>
            <a:r>
              <a:rPr lang="en-US" dirty="0" smtClean="0"/>
              <a:t> </a:t>
            </a:r>
            <a:r>
              <a:rPr lang="en-US" dirty="0" err="1" smtClean="0"/>
              <a:t>trình</a:t>
            </a:r>
            <a:r>
              <a:rPr lang="en-US" dirty="0" smtClean="0"/>
              <a:t> </a:t>
            </a:r>
            <a:r>
              <a:rPr lang="en-US" dirty="0" err="1" smtClean="0"/>
              <a:t>tại</a:t>
            </a:r>
            <a:r>
              <a:rPr lang="en-US" dirty="0" smtClean="0"/>
              <a:t> </a:t>
            </a:r>
            <a:r>
              <a:rPr lang="en-US" dirty="0" err="1" smtClean="0"/>
              <a:t>sao</a:t>
            </a:r>
            <a:r>
              <a:rPr lang="en-US" dirty="0" smtClean="0"/>
              <a:t> </a:t>
            </a:r>
            <a:r>
              <a:rPr lang="en-US" dirty="0" err="1" smtClean="0"/>
              <a:t>đủ</a:t>
            </a:r>
            <a:r>
              <a:rPr lang="en-US" dirty="0" smtClean="0"/>
              <a:t> </a:t>
            </a:r>
            <a:r>
              <a:rPr lang="en-US" dirty="0" err="1" smtClean="0"/>
              <a:t>hoặc</a:t>
            </a:r>
            <a:r>
              <a:rPr lang="en-US" dirty="0" smtClean="0"/>
              <a:t> </a:t>
            </a:r>
            <a:r>
              <a:rPr lang="en-US" dirty="0" err="1" smtClean="0"/>
              <a:t>thiếu</a:t>
            </a: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950" y="2346325"/>
            <a:ext cx="10515600" cy="1325563"/>
          </a:xfrm>
        </p:spPr>
        <p:txBody>
          <a:bodyPr/>
          <a:lstStyle/>
          <a:p>
            <a:r>
              <a:rPr lang="en-US" dirty="0" smtClean="0"/>
              <a:t>XIN CẢM ƠN!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 </a:t>
            </a:r>
            <a:r>
              <a:rPr lang="en-US" b="1" dirty="0" err="1" smtClean="0"/>
              <a:t>Kỹ</a:t>
            </a:r>
            <a:r>
              <a:rPr lang="en-US" b="1" dirty="0" smtClean="0"/>
              <a:t> </a:t>
            </a:r>
            <a:r>
              <a:rPr lang="en-US" b="1" dirty="0" err="1" smtClean="0"/>
              <a:t>năng</a:t>
            </a:r>
            <a:r>
              <a:rPr lang="en-US" b="1" dirty="0" smtClean="0"/>
              <a:t> 	</a:t>
            </a:r>
            <a:endParaRPr lang="en-US" dirty="0" smtClean="0"/>
          </a:p>
          <a:p>
            <a:r>
              <a:rPr lang="en-US" dirty="0" smtClean="0"/>
              <a:t>6. </a:t>
            </a:r>
            <a:r>
              <a:rPr lang="en-US" dirty="0" err="1" smtClean="0"/>
              <a:t>Tính</a:t>
            </a:r>
            <a:r>
              <a:rPr lang="en-US" dirty="0" smtClean="0"/>
              <a:t> </a:t>
            </a:r>
            <a:r>
              <a:rPr lang="en-US" dirty="0" err="1" smtClean="0"/>
              <a:t>được</a:t>
            </a:r>
            <a:r>
              <a:rPr lang="en-US" dirty="0" smtClean="0"/>
              <a:t> </a:t>
            </a:r>
            <a:r>
              <a:rPr lang="en-US" dirty="0" err="1" smtClean="0"/>
              <a:t>số</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cần</a:t>
            </a:r>
            <a:r>
              <a:rPr lang="en-US" dirty="0" smtClean="0"/>
              <a:t> </a:t>
            </a:r>
            <a:r>
              <a:rPr lang="en-US" dirty="0" err="1" smtClean="0"/>
              <a:t>thiết</a:t>
            </a:r>
            <a:r>
              <a:rPr lang="en-US" dirty="0" smtClean="0"/>
              <a:t> </a:t>
            </a:r>
            <a:r>
              <a:rPr lang="en-US" dirty="0" err="1" smtClean="0"/>
              <a:t>trong</a:t>
            </a:r>
            <a:r>
              <a:rPr lang="en-US" dirty="0" smtClean="0"/>
              <a:t> </a:t>
            </a:r>
            <a:r>
              <a:rPr lang="en-US" dirty="0" err="1" smtClean="0"/>
              <a:t>khoa</a:t>
            </a:r>
            <a:r>
              <a:rPr lang="en-US" dirty="0" smtClean="0"/>
              <a:t>/</a:t>
            </a:r>
            <a:r>
              <a:rPr lang="en-US" dirty="0" err="1" smtClean="0"/>
              <a:t>bệnh</a:t>
            </a:r>
            <a:r>
              <a:rPr lang="en-US" dirty="0" smtClean="0"/>
              <a:t> </a:t>
            </a:r>
            <a:r>
              <a:rPr lang="en-US" dirty="0" err="1" smtClean="0"/>
              <a:t>viện</a:t>
            </a:r>
            <a:r>
              <a:rPr lang="en-US" dirty="0" smtClean="0"/>
              <a:t> </a:t>
            </a:r>
            <a:r>
              <a:rPr lang="en-US" dirty="0" err="1" smtClean="0"/>
              <a:t>trong</a:t>
            </a:r>
            <a:r>
              <a:rPr lang="en-US" dirty="0" smtClean="0"/>
              <a:t> </a:t>
            </a:r>
            <a:r>
              <a:rPr lang="en-US" dirty="0" err="1" smtClean="0"/>
              <a:t>một</a:t>
            </a:r>
            <a:r>
              <a:rPr lang="en-US" dirty="0" smtClean="0"/>
              <a:t> </a:t>
            </a:r>
            <a:r>
              <a:rPr lang="en-US" dirty="0" err="1" smtClean="0"/>
              <a:t>số</a:t>
            </a:r>
            <a:r>
              <a:rPr lang="en-US" dirty="0" smtClean="0"/>
              <a:t> </a:t>
            </a:r>
            <a:r>
              <a:rPr lang="en-US" dirty="0" err="1" smtClean="0"/>
              <a:t>tình</a:t>
            </a:r>
            <a:r>
              <a:rPr lang="en-US" dirty="0" smtClean="0"/>
              <a:t> </a:t>
            </a:r>
            <a:r>
              <a:rPr lang="en-US" dirty="0" err="1" smtClean="0"/>
              <a:t>huống</a:t>
            </a:r>
            <a:r>
              <a:rPr lang="en-US" dirty="0" smtClean="0"/>
              <a:t> </a:t>
            </a:r>
            <a:r>
              <a:rPr lang="en-US" dirty="0" err="1" smtClean="0"/>
              <a:t>cụ</a:t>
            </a:r>
            <a:r>
              <a:rPr lang="en-US" dirty="0" smtClean="0"/>
              <a:t> </a:t>
            </a:r>
            <a:r>
              <a:rPr lang="en-US" dirty="0" err="1" smtClean="0"/>
              <a:t>thể</a:t>
            </a:r>
            <a:r>
              <a:rPr lang="en-US" dirty="0" smtClean="0"/>
              <a:t>. (CĐR</a:t>
            </a:r>
            <a:r>
              <a:rPr lang="pt-BR" dirty="0" smtClean="0"/>
              <a:t>MH</a:t>
            </a:r>
            <a:r>
              <a:rPr lang="vi-VN" dirty="0" smtClean="0"/>
              <a:t> 1</a:t>
            </a:r>
            <a:r>
              <a:rPr lang="en-US" dirty="0" smtClean="0"/>
              <a:t>)</a:t>
            </a:r>
          </a:p>
          <a:p>
            <a:r>
              <a:rPr lang="en-US" b="1" dirty="0" smtClean="0"/>
              <a:t>* </a:t>
            </a:r>
            <a:r>
              <a:rPr lang="en-US" b="1" dirty="0" err="1" smtClean="0"/>
              <a:t>Năng</a:t>
            </a:r>
            <a:r>
              <a:rPr lang="en-US" b="1" dirty="0" smtClean="0"/>
              <a:t> </a:t>
            </a:r>
            <a:r>
              <a:rPr lang="en-US" b="1" dirty="0" err="1" smtClean="0"/>
              <a:t>lực</a:t>
            </a:r>
            <a:r>
              <a:rPr lang="en-US" b="1" dirty="0" smtClean="0"/>
              <a:t> </a:t>
            </a:r>
            <a:r>
              <a:rPr lang="en-US" b="1" dirty="0" err="1" smtClean="0"/>
              <a:t>tự</a:t>
            </a:r>
            <a:r>
              <a:rPr lang="en-US" b="1" dirty="0" smtClean="0"/>
              <a:t> </a:t>
            </a:r>
            <a:r>
              <a:rPr lang="en-US" b="1" dirty="0" err="1" smtClean="0"/>
              <a:t>chủ</a:t>
            </a:r>
            <a:r>
              <a:rPr lang="en-US" b="1" dirty="0" smtClean="0"/>
              <a:t> </a:t>
            </a:r>
            <a:r>
              <a:rPr lang="en-US" b="1" dirty="0" err="1" smtClean="0"/>
              <a:t>và</a:t>
            </a:r>
            <a:r>
              <a:rPr lang="en-US" b="1" dirty="0" smtClean="0"/>
              <a:t> </a:t>
            </a:r>
            <a:r>
              <a:rPr lang="en-US" b="1" dirty="0" err="1" smtClean="0"/>
              <a:t>trách</a:t>
            </a:r>
            <a:r>
              <a:rPr lang="en-US" b="1" dirty="0" smtClean="0"/>
              <a:t> </a:t>
            </a:r>
            <a:r>
              <a:rPr lang="en-US" b="1" dirty="0" err="1" smtClean="0"/>
              <a:t>nhiệm</a:t>
            </a:r>
            <a:r>
              <a:rPr lang="en-US" b="1" dirty="0" smtClean="0"/>
              <a:t> 	</a:t>
            </a:r>
            <a:endParaRPr lang="en-US" dirty="0" smtClean="0"/>
          </a:p>
          <a:p>
            <a:r>
              <a:rPr lang="en-US" dirty="0" smtClean="0"/>
              <a:t>7. </a:t>
            </a:r>
            <a:r>
              <a:rPr lang="en-US" dirty="0" err="1" smtClean="0"/>
              <a:t>Thể</a:t>
            </a:r>
            <a:r>
              <a:rPr lang="en-US" dirty="0" smtClean="0"/>
              <a:t> </a:t>
            </a:r>
            <a:r>
              <a:rPr lang="en-US" dirty="0" err="1" smtClean="0"/>
              <a:t>hiện</a:t>
            </a:r>
            <a:r>
              <a:rPr lang="en-US" dirty="0" smtClean="0"/>
              <a:t> </a:t>
            </a:r>
            <a:r>
              <a:rPr lang="en-US" dirty="0" err="1" smtClean="0"/>
              <a:t>được</a:t>
            </a:r>
            <a:r>
              <a:rPr lang="en-US" dirty="0" smtClean="0"/>
              <a:t> </a:t>
            </a:r>
            <a:r>
              <a:rPr lang="en-US" dirty="0" err="1" smtClean="0"/>
              <a:t>thái</a:t>
            </a:r>
            <a:r>
              <a:rPr lang="en-US" dirty="0" smtClean="0"/>
              <a:t> </a:t>
            </a:r>
            <a:r>
              <a:rPr lang="en-US" dirty="0" err="1" smtClean="0"/>
              <a:t>độ</a:t>
            </a:r>
            <a:r>
              <a:rPr lang="en-US" dirty="0" smtClean="0"/>
              <a:t> </a:t>
            </a:r>
            <a:r>
              <a:rPr lang="en-US" dirty="0" err="1" smtClean="0"/>
              <a:t>cẩn</a:t>
            </a:r>
            <a:r>
              <a:rPr lang="en-US" dirty="0" smtClean="0"/>
              <a:t> </a:t>
            </a:r>
            <a:r>
              <a:rPr lang="en-US" dirty="0" err="1" smtClean="0"/>
              <a:t>thận</a:t>
            </a:r>
            <a:r>
              <a:rPr lang="en-US" dirty="0" smtClean="0"/>
              <a:t>, </a:t>
            </a:r>
            <a:r>
              <a:rPr lang="en-US" dirty="0" err="1" smtClean="0"/>
              <a:t>chính</a:t>
            </a:r>
            <a:r>
              <a:rPr lang="en-US" dirty="0" smtClean="0"/>
              <a:t> </a:t>
            </a:r>
            <a:r>
              <a:rPr lang="en-US" dirty="0" err="1" smtClean="0"/>
              <a:t>xác</a:t>
            </a:r>
            <a:r>
              <a:rPr lang="en-US" dirty="0" smtClean="0"/>
              <a:t> </a:t>
            </a:r>
            <a:r>
              <a:rPr lang="en-US" dirty="0" err="1" smtClean="0"/>
              <a:t>khi</a:t>
            </a:r>
            <a:r>
              <a:rPr lang="en-US" dirty="0" smtClean="0"/>
              <a:t> </a:t>
            </a:r>
            <a:r>
              <a:rPr lang="en-US" dirty="0" err="1" smtClean="0"/>
              <a:t>tính</a:t>
            </a:r>
            <a:r>
              <a:rPr lang="en-US" dirty="0" smtClean="0"/>
              <a:t> </a:t>
            </a:r>
            <a:r>
              <a:rPr lang="en-US" dirty="0" err="1" smtClean="0"/>
              <a:t>toán</a:t>
            </a:r>
            <a:r>
              <a:rPr lang="en-US" dirty="0" smtClean="0"/>
              <a:t> </a:t>
            </a:r>
            <a:r>
              <a:rPr lang="en-US" dirty="0" err="1" smtClean="0"/>
              <a:t>nhân</a:t>
            </a:r>
            <a:r>
              <a:rPr lang="en-US" dirty="0" smtClean="0"/>
              <a:t> </a:t>
            </a:r>
            <a:r>
              <a:rPr lang="en-US" dirty="0" err="1" smtClean="0"/>
              <a:t>lực</a:t>
            </a:r>
            <a:r>
              <a:rPr lang="en-US" dirty="0" smtClean="0"/>
              <a:t> </a:t>
            </a:r>
            <a:r>
              <a:rPr lang="en-US" dirty="0" err="1" smtClean="0"/>
              <a:t>trong</a:t>
            </a:r>
            <a:r>
              <a:rPr lang="en-US" dirty="0" smtClean="0"/>
              <a:t> </a:t>
            </a:r>
            <a:r>
              <a:rPr lang="en-US" dirty="0" err="1" smtClean="0"/>
              <a:t>một</a:t>
            </a:r>
            <a:r>
              <a:rPr lang="en-US" dirty="0" smtClean="0"/>
              <a:t> </a:t>
            </a:r>
            <a:r>
              <a:rPr lang="en-US" dirty="0" err="1" smtClean="0"/>
              <a:t>số</a:t>
            </a:r>
            <a:r>
              <a:rPr lang="en-US" dirty="0" smtClean="0"/>
              <a:t> </a:t>
            </a:r>
            <a:r>
              <a:rPr lang="en-US" dirty="0" err="1" smtClean="0"/>
              <a:t>tình</a:t>
            </a:r>
            <a:r>
              <a:rPr lang="en-US" dirty="0" smtClean="0"/>
              <a:t> </a:t>
            </a:r>
            <a:r>
              <a:rPr lang="en-US" dirty="0" err="1" smtClean="0"/>
              <a:t>huống</a:t>
            </a:r>
            <a:r>
              <a:rPr lang="en-US" dirty="0" smtClean="0"/>
              <a:t> </a:t>
            </a:r>
            <a:r>
              <a:rPr lang="en-US" dirty="0" err="1" smtClean="0"/>
              <a:t>cụ</a:t>
            </a:r>
            <a:r>
              <a:rPr lang="en-US" dirty="0" smtClean="0"/>
              <a:t> </a:t>
            </a:r>
            <a:r>
              <a:rPr lang="en-US" dirty="0" err="1" smtClean="0"/>
              <a:t>thể</a:t>
            </a:r>
            <a:r>
              <a:rPr lang="vi-VN" dirty="0" smtClean="0"/>
              <a:t>.</a:t>
            </a:r>
            <a:r>
              <a:rPr lang="en-US" dirty="0" smtClean="0"/>
              <a:t> (CĐR</a:t>
            </a:r>
            <a:r>
              <a:rPr lang="pt-BR" dirty="0" smtClean="0"/>
              <a:t>MH</a:t>
            </a:r>
            <a:r>
              <a:rPr lang="vi-VN" dirty="0" smtClean="0"/>
              <a:t> 3</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CHUẨN BỊ </a:t>
            </a:r>
            <a:r>
              <a:rPr lang="en-US"/>
              <a:t>BÀI QUẢN LÝ NHÂN LỰC</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a:t>Trình bày được khái niệm của quản lý nhân lực </a:t>
            </a:r>
          </a:p>
          <a:p>
            <a:pPr marL="514350" indent="-514350">
              <a:buAutoNum type="arabicPeriod"/>
            </a:pPr>
            <a:r>
              <a:rPr lang="en-US" dirty="0"/>
              <a:t>Nêu được tầm quan trọng của quản lý nhân lực</a:t>
            </a:r>
          </a:p>
          <a:p>
            <a:pPr marL="514350" indent="-514350">
              <a:buAutoNum type="arabicPeriod"/>
            </a:pPr>
            <a:r>
              <a:rPr lang="en-US" dirty="0"/>
              <a:t>Phân tích những nội dung quản lý của điều dưỡng trưởng  </a:t>
            </a:r>
          </a:p>
          <a:p>
            <a:pPr marL="514350" indent="-514350">
              <a:buAutoNum type="arabicPeriod"/>
            </a:pPr>
            <a:r>
              <a:rPr lang="en-US" dirty="0"/>
              <a:t>Phân tích một số quy định liên quan đến làm thêm giờ </a:t>
            </a:r>
          </a:p>
          <a:p>
            <a:pPr marL="514350" indent="-514350">
              <a:buAutoNum type="arabicPeriod"/>
            </a:pPr>
            <a:r>
              <a:rPr lang="en-US" dirty="0"/>
              <a:t>Phân tích một số quy định liên quan đến  thưởng cho người lao động </a:t>
            </a:r>
          </a:p>
          <a:p>
            <a:pPr marL="514350" indent="-514350">
              <a:buAutoNum type="arabicPeriod"/>
            </a:pPr>
            <a:r>
              <a:rPr lang="en-US" dirty="0"/>
              <a:t>Phân tích </a:t>
            </a:r>
            <a:r>
              <a:rPr lang="en-US" dirty="0" err="1"/>
              <a:t>một</a:t>
            </a:r>
            <a:r>
              <a:rPr lang="en-US" dirty="0"/>
              <a:t> </a:t>
            </a:r>
            <a:r>
              <a:rPr lang="en-US" dirty="0" err="1"/>
              <a:t>số</a:t>
            </a:r>
            <a:r>
              <a:rPr lang="en-US" dirty="0"/>
              <a:t> quy định liên quan đến các hình thức kỷ luật người lao động</a:t>
            </a:r>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xmlns="" val="3667388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KHÁI NIỆM </a:t>
            </a:r>
          </a:p>
        </p:txBody>
      </p:sp>
      <p:sp>
        <p:nvSpPr>
          <p:cNvPr id="3" name="Content Placeholder 2"/>
          <p:cNvSpPr>
            <a:spLocks noGrp="1"/>
          </p:cNvSpPr>
          <p:nvPr>
            <p:ph idx="1"/>
          </p:nvPr>
        </p:nvSpPr>
        <p:spPr/>
        <p:txBody>
          <a:bodyPr>
            <a:normAutofit/>
          </a:bodyPr>
          <a:lstStyle/>
          <a:p>
            <a:pPr marL="0" indent="0" algn="just">
              <a:lnSpc>
                <a:spcPct val="150000"/>
              </a:lnSpc>
              <a:spcBef>
                <a:spcPts val="0"/>
              </a:spcBef>
              <a:buNone/>
            </a:pPr>
            <a:r>
              <a:rPr lang="vi-VN" sz="3200" dirty="0" smtClean="0"/>
              <a:t>Năm 2006, WHO đã đưa ra định nghĩa: “</a:t>
            </a:r>
            <a:r>
              <a:rPr lang="vi-VN" sz="3200" i="1" dirty="0" smtClean="0"/>
              <a:t>Nhân lực y tế bao gồm tất cả những người tham gia chủ yếu vào các hoạt động nhằm nâng cao sức khỏe”</a:t>
            </a:r>
            <a:r>
              <a:rPr lang="vi-VN" sz="3200" dirty="0" smtClean="0"/>
              <a:t>. </a:t>
            </a:r>
            <a:endParaRPr lang="en-US" sz="3200" dirty="0"/>
          </a:p>
        </p:txBody>
      </p:sp>
    </p:spTree>
    <p:extLst>
      <p:ext uri="{BB962C8B-B14F-4D97-AF65-F5344CB8AC3E}">
        <p14:creationId xmlns:p14="http://schemas.microsoft.com/office/powerpoint/2010/main" xmlns="" val="3170456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TẦM QUAN TRỌNG </a:t>
            </a:r>
          </a:p>
        </p:txBody>
      </p:sp>
      <p:sp>
        <p:nvSpPr>
          <p:cNvPr id="3" name="Content Placeholder 2"/>
          <p:cNvSpPr>
            <a:spLocks noGrp="1"/>
          </p:cNvSpPr>
          <p:nvPr>
            <p:ph idx="1"/>
          </p:nvPr>
        </p:nvSpPr>
        <p:spPr>
          <a:xfrm>
            <a:off x="736600" y="1355725"/>
            <a:ext cx="10515600" cy="4351338"/>
          </a:xfrm>
        </p:spPr>
        <p:txBody>
          <a:bodyPr>
            <a:normAutofit/>
          </a:bodyPr>
          <a:lstStyle/>
          <a:p>
            <a:pPr>
              <a:lnSpc>
                <a:spcPct val="150000"/>
              </a:lnSpc>
            </a:pPr>
            <a:r>
              <a:rPr lang="en-US" sz="3200" dirty="0" err="1">
                <a:solidFill>
                  <a:srgbClr val="FF0000"/>
                </a:solidFill>
                <a:latin typeface="Times New Roman" panose="02020603050405020304" pitchFamily="18" charset="0"/>
                <a:cs typeface="Times New Roman" panose="02020603050405020304" pitchFamily="18" charset="0"/>
              </a:rPr>
              <a:t>Thúc</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đẩy</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động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cơ</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làm</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việc</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của</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nhân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viên</a:t>
            </a:r>
            <a:endParaRPr lang="en-US" sz="3200" dirty="0">
              <a:solidFill>
                <a:srgbClr val="FF0000"/>
              </a:solidFill>
              <a:latin typeface="Times New Roman" panose="02020603050405020304" pitchFamily="18" charset="0"/>
              <a:cs typeface="Times New Roman" panose="02020603050405020304" pitchFamily="18" charset="0"/>
            </a:endParaRPr>
          </a:p>
          <a:p>
            <a:pPr>
              <a:lnSpc>
                <a:spcPct val="150000"/>
              </a:lnSpc>
            </a:pPr>
            <a:r>
              <a:rPr lang="en-US" sz="3200" dirty="0" err="1">
                <a:latin typeface="Times New Roman" panose="02020603050405020304" pitchFamily="18" charset="0"/>
                <a:cs typeface="Times New Roman" panose="02020603050405020304" pitchFamily="18" charset="0"/>
              </a:rPr>
              <a:t>Phát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phí</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err="1">
                <a:latin typeface="Times New Roman" panose="02020603050405020304" pitchFamily="18" charset="0"/>
                <a:cs typeface="Times New Roman" panose="02020603050405020304" pitchFamily="18" charset="0"/>
              </a:rPr>
              <a:t>Đảm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thủ</a:t>
            </a:r>
            <a:r>
              <a:rPr lang="en-US" sz="3200" dirty="0">
                <a:latin typeface="Times New Roman" panose="02020603050405020304" pitchFamily="18" charset="0"/>
                <a:cs typeface="Times New Roman" panose="02020603050405020304" pitchFamily="18" charset="0"/>
              </a:rPr>
              <a:t> </a:t>
            </a:r>
          </a:p>
          <a:p>
            <a:pPr>
              <a:lnSpc>
                <a:spcPct val="150000"/>
              </a:lnSpc>
            </a:pPr>
            <a:r>
              <a:rPr lang="en-US" sz="3200" dirty="0" err="1">
                <a:latin typeface="Times New Roman" panose="02020603050405020304" pitchFamily="18" charset="0"/>
                <a:cs typeface="Times New Roman" panose="02020603050405020304" pitchFamily="18" charset="0"/>
              </a:rPr>
              <a:t>Nâng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nghiệp</a:t>
            </a:r>
            <a:endParaRPr lang="en-US" sz="3200" dirty="0">
              <a:latin typeface="Times New Roman" panose="02020603050405020304" pitchFamily="18" charset="0"/>
              <a:cs typeface="Times New Roman" panose="02020603050405020304" pitchFamily="18" charset="0"/>
            </a:endParaRPr>
          </a:p>
          <a:p>
            <a:pPr>
              <a:lnSpc>
                <a:spcPct val="150000"/>
              </a:lnSpc>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38039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516" y="170727"/>
            <a:ext cx="10602884" cy="1042931"/>
          </a:xfrm>
        </p:spPr>
        <p:txBody>
          <a:bodyPr/>
          <a:lstStyle/>
          <a:p>
            <a:pPr algn="ctr"/>
            <a:r>
              <a:rPr lang="en-US" b="1" dirty="0"/>
              <a:t>NỘI DUNG QUẢN LÝ CỦA ĐDT</a:t>
            </a:r>
          </a:p>
        </p:txBody>
      </p:sp>
      <p:sp>
        <p:nvSpPr>
          <p:cNvPr id="3" name="Content Placeholder 2"/>
          <p:cNvSpPr>
            <a:spLocks noGrp="1"/>
          </p:cNvSpPr>
          <p:nvPr>
            <p:ph idx="1"/>
          </p:nvPr>
        </p:nvSpPr>
        <p:spPr>
          <a:xfrm>
            <a:off x="166254" y="1097280"/>
            <a:ext cx="12025746" cy="6141720"/>
          </a:xfrm>
        </p:spPr>
        <p:txBody>
          <a:bodyPr>
            <a:normAutofit lnSpcReduction="10000"/>
          </a:bodyPr>
          <a:lstStyle/>
          <a:p>
            <a:pPr marL="0" indent="0">
              <a:buNone/>
            </a:pPr>
            <a:r>
              <a:rPr lang="en-US" dirty="0"/>
              <a:t>1.  </a:t>
            </a:r>
            <a:r>
              <a:rPr lang="en-US" dirty="0" err="1"/>
              <a:t>Xác</a:t>
            </a:r>
            <a:r>
              <a:rPr lang="en-US" dirty="0"/>
              <a:t> </a:t>
            </a:r>
            <a:r>
              <a:rPr lang="en-US" dirty="0" err="1"/>
              <a:t>định</a:t>
            </a:r>
            <a:r>
              <a:rPr lang="en-US" dirty="0"/>
              <a:t> </a:t>
            </a:r>
            <a:r>
              <a:rPr lang="en-US" dirty="0" err="1"/>
              <a:t>nhu</a:t>
            </a:r>
            <a:r>
              <a:rPr lang="en-US" dirty="0"/>
              <a:t> </a:t>
            </a:r>
            <a:r>
              <a:rPr lang="en-US" dirty="0" err="1"/>
              <a:t>cầu</a:t>
            </a:r>
            <a:r>
              <a:rPr lang="en-US" dirty="0"/>
              <a:t> </a:t>
            </a:r>
            <a:r>
              <a:rPr lang="en-US" dirty="0" err="1"/>
              <a:t>nhân</a:t>
            </a:r>
            <a:r>
              <a:rPr lang="en-US" dirty="0"/>
              <a:t> </a:t>
            </a:r>
            <a:r>
              <a:rPr lang="en-US" dirty="0" err="1"/>
              <a:t>lực</a:t>
            </a:r>
            <a:r>
              <a:rPr lang="en-US" dirty="0"/>
              <a:t> </a:t>
            </a:r>
            <a:r>
              <a:rPr lang="en-US" dirty="0" err="1"/>
              <a:t>chăm</a:t>
            </a:r>
            <a:r>
              <a:rPr lang="en-US" dirty="0"/>
              <a:t> </a:t>
            </a:r>
            <a:r>
              <a:rPr lang="en-US" dirty="0" err="1"/>
              <a:t>sóc</a:t>
            </a:r>
            <a:r>
              <a:rPr lang="en-US" dirty="0"/>
              <a:t> </a:t>
            </a:r>
            <a:r>
              <a:rPr lang="en-US" dirty="0" err="1"/>
              <a:t>người</a:t>
            </a:r>
            <a:r>
              <a:rPr lang="en-US" dirty="0"/>
              <a:t> </a:t>
            </a:r>
            <a:r>
              <a:rPr lang="en-US" dirty="0" err="1"/>
              <a:t>bệnh</a:t>
            </a:r>
            <a:r>
              <a:rPr lang="en-US" dirty="0"/>
              <a:t>/ </a:t>
            </a:r>
            <a:r>
              <a:rPr lang="en-US" dirty="0" err="1"/>
              <a:t>khách</a:t>
            </a:r>
            <a:r>
              <a:rPr lang="en-US" dirty="0"/>
              <a:t> </a:t>
            </a:r>
            <a:r>
              <a:rPr lang="en-US" dirty="0" err="1"/>
              <a:t>hàng</a:t>
            </a:r>
            <a:endParaRPr lang="en-US" dirty="0"/>
          </a:p>
          <a:p>
            <a:pPr marL="0" indent="0">
              <a:buNone/>
            </a:pPr>
            <a:r>
              <a:rPr lang="en-US" dirty="0"/>
              <a:t>2. </a:t>
            </a:r>
            <a:r>
              <a:rPr lang="en-US" dirty="0" err="1"/>
              <a:t>Tham</a:t>
            </a:r>
            <a:r>
              <a:rPr lang="en-US" dirty="0"/>
              <a:t> </a:t>
            </a:r>
            <a:r>
              <a:rPr lang="en-US" dirty="0" err="1"/>
              <a:t>gia</a:t>
            </a:r>
            <a:r>
              <a:rPr lang="en-US" dirty="0"/>
              <a:t> </a:t>
            </a:r>
            <a:r>
              <a:rPr lang="en-US" dirty="0" err="1"/>
              <a:t>tuyển</a:t>
            </a:r>
            <a:r>
              <a:rPr lang="en-US" dirty="0"/>
              <a:t> </a:t>
            </a:r>
            <a:r>
              <a:rPr lang="en-US" dirty="0" err="1"/>
              <a:t>dụng</a:t>
            </a:r>
            <a:r>
              <a:rPr lang="en-US" dirty="0"/>
              <a:t> </a:t>
            </a:r>
            <a:r>
              <a:rPr lang="en-US" dirty="0" err="1"/>
              <a:t>nhân</a:t>
            </a:r>
            <a:r>
              <a:rPr lang="en-US" dirty="0"/>
              <a:t> </a:t>
            </a:r>
            <a:r>
              <a:rPr lang="en-US" dirty="0" err="1"/>
              <a:t>lực</a:t>
            </a:r>
            <a:r>
              <a:rPr lang="en-US" dirty="0"/>
              <a:t> </a:t>
            </a:r>
            <a:r>
              <a:rPr lang="en-US" dirty="0" err="1"/>
              <a:t>theo</a:t>
            </a:r>
            <a:r>
              <a:rPr lang="en-US" dirty="0"/>
              <a:t> </a:t>
            </a:r>
            <a:r>
              <a:rPr lang="en-US" dirty="0" err="1"/>
              <a:t>tiêu</a:t>
            </a:r>
            <a:r>
              <a:rPr lang="en-US" dirty="0"/>
              <a:t> </a:t>
            </a:r>
            <a:r>
              <a:rPr lang="en-US" dirty="0" err="1"/>
              <a:t>chuẩn</a:t>
            </a:r>
            <a:r>
              <a:rPr lang="en-US" dirty="0"/>
              <a:t> </a:t>
            </a:r>
            <a:r>
              <a:rPr lang="en-US" dirty="0" err="1"/>
              <a:t>và</a:t>
            </a:r>
            <a:r>
              <a:rPr lang="en-US" dirty="0"/>
              <a:t> </a:t>
            </a:r>
            <a:r>
              <a:rPr lang="en-US" dirty="0" err="1"/>
              <a:t>nội</a:t>
            </a:r>
            <a:r>
              <a:rPr lang="en-US" dirty="0"/>
              <a:t> dung </a:t>
            </a:r>
            <a:r>
              <a:rPr lang="en-US" dirty="0" err="1"/>
              <a:t>công</a:t>
            </a:r>
            <a:r>
              <a:rPr lang="en-US" dirty="0"/>
              <a:t> </a:t>
            </a:r>
            <a:r>
              <a:rPr lang="en-US" dirty="0" err="1"/>
              <a:t>việc</a:t>
            </a:r>
            <a:r>
              <a:rPr lang="en-US" dirty="0"/>
              <a:t> </a:t>
            </a:r>
          </a:p>
          <a:p>
            <a:pPr marL="0" indent="0">
              <a:buNone/>
            </a:pPr>
            <a:r>
              <a:rPr lang="en-US" dirty="0"/>
              <a:t>3.  </a:t>
            </a:r>
            <a:r>
              <a:rPr lang="en-US" dirty="0" err="1"/>
              <a:t>Cập</a:t>
            </a:r>
            <a:r>
              <a:rPr lang="en-US" dirty="0"/>
              <a:t> </a:t>
            </a:r>
            <a:r>
              <a:rPr lang="en-US" dirty="0" err="1"/>
              <a:t>nhật</a:t>
            </a:r>
            <a:r>
              <a:rPr lang="en-US" dirty="0"/>
              <a:t> </a:t>
            </a:r>
            <a:r>
              <a:rPr lang="en-US" dirty="0" err="1"/>
              <a:t>thông</a:t>
            </a:r>
            <a:r>
              <a:rPr lang="en-US" dirty="0"/>
              <a:t> tin </a:t>
            </a:r>
            <a:r>
              <a:rPr lang="en-US" dirty="0" err="1"/>
              <a:t>nhân</a:t>
            </a:r>
            <a:r>
              <a:rPr lang="en-US" dirty="0"/>
              <a:t> </a:t>
            </a:r>
            <a:r>
              <a:rPr lang="en-US" dirty="0" err="1"/>
              <a:t>lực</a:t>
            </a:r>
            <a:r>
              <a:rPr lang="en-US" dirty="0"/>
              <a:t> </a:t>
            </a:r>
            <a:r>
              <a:rPr lang="en-US" dirty="0" err="1"/>
              <a:t>và</a:t>
            </a:r>
            <a:r>
              <a:rPr lang="en-US" dirty="0"/>
              <a:t> </a:t>
            </a:r>
            <a:r>
              <a:rPr lang="en-US" dirty="0" err="1"/>
              <a:t>thông</a:t>
            </a:r>
            <a:r>
              <a:rPr lang="en-US" dirty="0"/>
              <a:t> tin </a:t>
            </a:r>
            <a:r>
              <a:rPr lang="en-US" dirty="0" err="1"/>
              <a:t>trực</a:t>
            </a:r>
            <a:r>
              <a:rPr lang="en-US" dirty="0"/>
              <a:t> </a:t>
            </a:r>
            <a:r>
              <a:rPr lang="en-US" dirty="0" err="1"/>
              <a:t>hằng</a:t>
            </a:r>
            <a:r>
              <a:rPr lang="en-US" dirty="0"/>
              <a:t> </a:t>
            </a:r>
            <a:r>
              <a:rPr lang="en-US" dirty="0" err="1"/>
              <a:t>ngày</a:t>
            </a:r>
            <a:r>
              <a:rPr lang="en-US" dirty="0"/>
              <a:t> </a:t>
            </a:r>
            <a:r>
              <a:rPr lang="en-US" dirty="0" err="1"/>
              <a:t>từ</a:t>
            </a:r>
            <a:r>
              <a:rPr lang="en-US" dirty="0"/>
              <a:t> </a:t>
            </a:r>
            <a:r>
              <a:rPr lang="en-US" dirty="0" err="1"/>
              <a:t>điều</a:t>
            </a:r>
            <a:r>
              <a:rPr lang="en-US" dirty="0"/>
              <a:t> </a:t>
            </a:r>
            <a:r>
              <a:rPr lang="en-US" dirty="0" err="1"/>
              <a:t>dưỡng</a:t>
            </a:r>
            <a:r>
              <a:rPr lang="en-US" dirty="0"/>
              <a:t> </a:t>
            </a:r>
            <a:r>
              <a:rPr lang="en-US" dirty="0" err="1"/>
              <a:t>trưởng</a:t>
            </a:r>
            <a:r>
              <a:rPr lang="en-US" dirty="0"/>
              <a:t> </a:t>
            </a:r>
            <a:r>
              <a:rPr lang="en-US" dirty="0" err="1"/>
              <a:t>các</a:t>
            </a:r>
            <a:r>
              <a:rPr lang="en-US" dirty="0"/>
              <a:t> </a:t>
            </a:r>
            <a:r>
              <a:rPr lang="en-US" dirty="0" err="1"/>
              <a:t>khoa</a:t>
            </a:r>
            <a:r>
              <a:rPr lang="en-US" dirty="0"/>
              <a:t> </a:t>
            </a:r>
            <a:r>
              <a:rPr lang="en-US" dirty="0" err="1"/>
              <a:t>và</a:t>
            </a:r>
            <a:r>
              <a:rPr lang="en-US" dirty="0"/>
              <a:t> ĐDT </a:t>
            </a:r>
            <a:r>
              <a:rPr lang="en-US" dirty="0" err="1"/>
              <a:t>ca</a:t>
            </a:r>
            <a:r>
              <a:rPr lang="en-US" dirty="0"/>
              <a:t> </a:t>
            </a:r>
            <a:r>
              <a:rPr lang="en-US" dirty="0" err="1"/>
              <a:t>trực</a:t>
            </a:r>
            <a:r>
              <a:rPr lang="en-US" dirty="0"/>
              <a:t> </a:t>
            </a:r>
          </a:p>
          <a:p>
            <a:pPr marL="0" indent="0">
              <a:buNone/>
            </a:pPr>
            <a:r>
              <a:rPr lang="en-US" dirty="0"/>
              <a:t>4.  </a:t>
            </a:r>
            <a:r>
              <a:rPr lang="en-US" dirty="0" err="1"/>
              <a:t>Xây</a:t>
            </a:r>
            <a:r>
              <a:rPr lang="en-US" dirty="0"/>
              <a:t> </a:t>
            </a:r>
            <a:r>
              <a:rPr lang="en-US" dirty="0" err="1"/>
              <a:t>dựng</a:t>
            </a:r>
            <a:r>
              <a:rPr lang="en-US" dirty="0"/>
              <a:t> </a:t>
            </a:r>
            <a:r>
              <a:rPr lang="en-US" dirty="0" err="1"/>
              <a:t>mô</a:t>
            </a:r>
            <a:r>
              <a:rPr lang="en-US" dirty="0"/>
              <a:t> </a:t>
            </a:r>
            <a:r>
              <a:rPr lang="en-US" dirty="0" err="1"/>
              <a:t>tả</a:t>
            </a:r>
            <a:r>
              <a:rPr lang="en-US" dirty="0"/>
              <a:t> </a:t>
            </a:r>
            <a:r>
              <a:rPr lang="en-US" dirty="0" err="1"/>
              <a:t>công</a:t>
            </a:r>
            <a:r>
              <a:rPr lang="en-US" dirty="0"/>
              <a:t> </a:t>
            </a:r>
            <a:r>
              <a:rPr lang="en-US" dirty="0" err="1"/>
              <a:t>việc</a:t>
            </a:r>
            <a:r>
              <a:rPr lang="en-US" dirty="0"/>
              <a:t> </a:t>
            </a:r>
            <a:r>
              <a:rPr lang="en-US" dirty="0" err="1"/>
              <a:t>cho</a:t>
            </a:r>
            <a:r>
              <a:rPr lang="en-US" dirty="0"/>
              <a:t> </a:t>
            </a:r>
            <a:r>
              <a:rPr lang="en-US" dirty="0" err="1"/>
              <a:t>từng</a:t>
            </a:r>
            <a:r>
              <a:rPr lang="en-US" dirty="0"/>
              <a:t> </a:t>
            </a:r>
            <a:r>
              <a:rPr lang="en-US" dirty="0" err="1"/>
              <a:t>vị</a:t>
            </a:r>
            <a:r>
              <a:rPr lang="en-US" dirty="0"/>
              <a:t> </a:t>
            </a:r>
            <a:r>
              <a:rPr lang="en-US" dirty="0" err="1"/>
              <a:t>trí</a:t>
            </a:r>
            <a:r>
              <a:rPr lang="en-US" dirty="0"/>
              <a:t> </a:t>
            </a:r>
            <a:r>
              <a:rPr lang="en-US" dirty="0" err="1"/>
              <a:t>làm</a:t>
            </a:r>
            <a:r>
              <a:rPr lang="en-US" dirty="0"/>
              <a:t> </a:t>
            </a:r>
            <a:r>
              <a:rPr lang="en-US" dirty="0" err="1"/>
              <a:t>việc</a:t>
            </a:r>
            <a:r>
              <a:rPr lang="en-US" dirty="0"/>
              <a:t> </a:t>
            </a:r>
          </a:p>
          <a:p>
            <a:pPr marL="0" indent="0">
              <a:buNone/>
            </a:pPr>
            <a:r>
              <a:rPr lang="en-US" dirty="0"/>
              <a:t>5. </a:t>
            </a:r>
            <a:r>
              <a:rPr lang="en-US" dirty="0" err="1"/>
              <a:t>Đào</a:t>
            </a:r>
            <a:r>
              <a:rPr lang="en-US" dirty="0"/>
              <a:t> </a:t>
            </a:r>
            <a:r>
              <a:rPr lang="en-US" dirty="0" err="1"/>
              <a:t>tạo</a:t>
            </a:r>
            <a:r>
              <a:rPr lang="en-US" dirty="0"/>
              <a:t> </a:t>
            </a:r>
            <a:r>
              <a:rPr lang="en-US" dirty="0" err="1"/>
              <a:t>cập</a:t>
            </a:r>
            <a:r>
              <a:rPr lang="en-US" dirty="0"/>
              <a:t> </a:t>
            </a:r>
            <a:r>
              <a:rPr lang="en-US" dirty="0" err="1"/>
              <a:t>nhật</a:t>
            </a:r>
            <a:r>
              <a:rPr lang="en-US" dirty="0"/>
              <a:t> </a:t>
            </a:r>
            <a:r>
              <a:rPr lang="en-US" dirty="0" err="1"/>
              <a:t>kiến</a:t>
            </a:r>
            <a:r>
              <a:rPr lang="en-US" dirty="0"/>
              <a:t> </a:t>
            </a:r>
            <a:r>
              <a:rPr lang="en-US" dirty="0" err="1"/>
              <a:t>thức</a:t>
            </a:r>
            <a:r>
              <a:rPr lang="en-US" dirty="0"/>
              <a:t>, </a:t>
            </a:r>
            <a:r>
              <a:rPr lang="en-US" dirty="0" err="1"/>
              <a:t>kỹ</a:t>
            </a:r>
            <a:r>
              <a:rPr lang="en-US" dirty="0"/>
              <a:t> </a:t>
            </a:r>
            <a:r>
              <a:rPr lang="en-US" dirty="0" err="1"/>
              <a:t>năng</a:t>
            </a:r>
            <a:r>
              <a:rPr lang="en-US" dirty="0"/>
              <a:t> </a:t>
            </a:r>
            <a:r>
              <a:rPr lang="en-US" dirty="0" err="1"/>
              <a:t>cho</a:t>
            </a:r>
            <a:r>
              <a:rPr lang="en-US" dirty="0"/>
              <a:t> </a:t>
            </a:r>
            <a:r>
              <a:rPr lang="en-US" dirty="0" err="1"/>
              <a:t>nhân</a:t>
            </a:r>
            <a:r>
              <a:rPr lang="en-US" dirty="0"/>
              <a:t> </a:t>
            </a:r>
            <a:r>
              <a:rPr lang="en-US" dirty="0" err="1"/>
              <a:t>viên</a:t>
            </a:r>
            <a:endParaRPr lang="en-US" dirty="0"/>
          </a:p>
          <a:p>
            <a:pPr marL="0" indent="0">
              <a:buNone/>
            </a:pPr>
            <a:r>
              <a:rPr lang="en-US" dirty="0"/>
              <a:t>6. </a:t>
            </a:r>
            <a:r>
              <a:rPr lang="en-US" dirty="0" err="1"/>
              <a:t>Phân</a:t>
            </a:r>
            <a:r>
              <a:rPr lang="en-US" dirty="0"/>
              <a:t> </a:t>
            </a:r>
            <a:r>
              <a:rPr lang="en-US" dirty="0" err="1"/>
              <a:t>công</a:t>
            </a:r>
            <a:r>
              <a:rPr lang="en-US" dirty="0"/>
              <a:t> </a:t>
            </a:r>
            <a:r>
              <a:rPr lang="en-US" dirty="0" err="1"/>
              <a:t>công</a:t>
            </a:r>
            <a:r>
              <a:rPr lang="en-US" dirty="0"/>
              <a:t> </a:t>
            </a:r>
            <a:r>
              <a:rPr lang="en-US" dirty="0" err="1"/>
              <a:t>việc</a:t>
            </a:r>
            <a:r>
              <a:rPr lang="en-US" dirty="0"/>
              <a:t> </a:t>
            </a:r>
            <a:r>
              <a:rPr lang="en-US" dirty="0" err="1"/>
              <a:t>hàng</a:t>
            </a:r>
            <a:r>
              <a:rPr lang="en-US" dirty="0"/>
              <a:t> </a:t>
            </a:r>
            <a:r>
              <a:rPr lang="en-US" dirty="0" err="1"/>
              <a:t>ngày</a:t>
            </a:r>
            <a:r>
              <a:rPr lang="en-US" dirty="0"/>
              <a:t>, </a:t>
            </a:r>
            <a:r>
              <a:rPr lang="en-US" dirty="0" err="1"/>
              <a:t>sắp</a:t>
            </a:r>
            <a:r>
              <a:rPr lang="en-US" dirty="0"/>
              <a:t> </a:t>
            </a:r>
            <a:r>
              <a:rPr lang="en-US" dirty="0" err="1"/>
              <a:t>xếp</a:t>
            </a:r>
            <a:r>
              <a:rPr lang="en-US" dirty="0"/>
              <a:t>, </a:t>
            </a:r>
            <a:r>
              <a:rPr lang="en-US" dirty="0" err="1"/>
              <a:t>giao</a:t>
            </a:r>
            <a:r>
              <a:rPr lang="en-US" dirty="0"/>
              <a:t> </a:t>
            </a:r>
            <a:r>
              <a:rPr lang="en-US" dirty="0" err="1"/>
              <a:t>nhiệm</a:t>
            </a:r>
            <a:r>
              <a:rPr lang="en-US" dirty="0"/>
              <a:t> </a:t>
            </a:r>
            <a:r>
              <a:rPr lang="en-US" dirty="0" err="1"/>
              <a:t>vụ</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từng</a:t>
            </a:r>
            <a:r>
              <a:rPr lang="en-US" dirty="0"/>
              <a:t> </a:t>
            </a:r>
            <a:r>
              <a:rPr lang="en-US" dirty="0" err="1"/>
              <a:t>cá</a:t>
            </a:r>
            <a:r>
              <a:rPr lang="en-US" dirty="0"/>
              <a:t> </a:t>
            </a:r>
            <a:r>
              <a:rPr lang="en-US" dirty="0" err="1"/>
              <a:t>nhân</a:t>
            </a:r>
            <a:endParaRPr lang="en-US" dirty="0"/>
          </a:p>
          <a:p>
            <a:pPr marL="0" indent="0">
              <a:buNone/>
            </a:pPr>
            <a:r>
              <a:rPr lang="en-US" dirty="0"/>
              <a:t>7. </a:t>
            </a:r>
            <a:r>
              <a:rPr lang="en-US" dirty="0" err="1"/>
              <a:t>Xây</a:t>
            </a:r>
            <a:r>
              <a:rPr lang="en-US" dirty="0"/>
              <a:t> </a:t>
            </a:r>
            <a:r>
              <a:rPr lang="en-US" dirty="0" err="1"/>
              <a:t>dựng</a:t>
            </a:r>
            <a:r>
              <a:rPr lang="en-US" dirty="0"/>
              <a:t> </a:t>
            </a:r>
            <a:r>
              <a:rPr lang="en-US" dirty="0" err="1"/>
              <a:t>lịch</a:t>
            </a:r>
            <a:r>
              <a:rPr lang="en-US" dirty="0"/>
              <a:t> </a:t>
            </a:r>
            <a:r>
              <a:rPr lang="en-US" dirty="0" err="1"/>
              <a:t>trực</a:t>
            </a:r>
            <a:r>
              <a:rPr lang="en-US" dirty="0"/>
              <a:t> </a:t>
            </a:r>
            <a:r>
              <a:rPr lang="en-US" dirty="0" err="1"/>
              <a:t>và</a:t>
            </a:r>
            <a:r>
              <a:rPr lang="en-US" dirty="0"/>
              <a:t> </a:t>
            </a:r>
            <a:r>
              <a:rPr lang="en-US" dirty="0" err="1"/>
              <a:t>theo</a:t>
            </a:r>
            <a:r>
              <a:rPr lang="en-US" dirty="0"/>
              <a:t> </a:t>
            </a:r>
            <a:r>
              <a:rPr lang="en-US" dirty="0" err="1"/>
              <a:t>dõi</a:t>
            </a:r>
            <a:r>
              <a:rPr lang="en-US" dirty="0"/>
              <a:t> </a:t>
            </a:r>
            <a:r>
              <a:rPr lang="en-US" dirty="0" err="1"/>
              <a:t>ngày</a:t>
            </a:r>
            <a:r>
              <a:rPr lang="en-US" dirty="0"/>
              <a:t> </a:t>
            </a:r>
            <a:r>
              <a:rPr lang="en-US" dirty="0" err="1"/>
              <a:t>công</a:t>
            </a:r>
            <a:endParaRPr lang="en-US" dirty="0"/>
          </a:p>
          <a:p>
            <a:pPr marL="0" indent="0">
              <a:buNone/>
            </a:pPr>
            <a:r>
              <a:rPr lang="en-US" dirty="0"/>
              <a:t>8. </a:t>
            </a:r>
            <a:r>
              <a:rPr lang="en-US" dirty="0" err="1"/>
              <a:t>Kiểm</a:t>
            </a:r>
            <a:r>
              <a:rPr lang="en-US" dirty="0"/>
              <a:t> </a:t>
            </a:r>
            <a:r>
              <a:rPr lang="en-US" dirty="0" err="1"/>
              <a:t>tra</a:t>
            </a:r>
            <a:r>
              <a:rPr lang="en-US" dirty="0"/>
              <a:t>, </a:t>
            </a:r>
            <a:r>
              <a:rPr lang="en-US" dirty="0" err="1"/>
              <a:t>đánh</a:t>
            </a:r>
            <a:r>
              <a:rPr lang="en-US" dirty="0"/>
              <a:t> </a:t>
            </a:r>
            <a:r>
              <a:rPr lang="en-US" dirty="0" err="1"/>
              <a:t>giá</a:t>
            </a:r>
            <a:r>
              <a:rPr lang="en-US" dirty="0"/>
              <a:t> </a:t>
            </a:r>
            <a:r>
              <a:rPr lang="en-US" dirty="0" err="1"/>
              <a:t>công</a:t>
            </a:r>
            <a:r>
              <a:rPr lang="en-US" dirty="0"/>
              <a:t> </a:t>
            </a:r>
            <a:r>
              <a:rPr lang="en-US" dirty="0" err="1"/>
              <a:t>việc</a:t>
            </a:r>
            <a:r>
              <a:rPr lang="en-US" dirty="0"/>
              <a:t> </a:t>
            </a:r>
            <a:r>
              <a:rPr lang="en-US" dirty="0" err="1"/>
              <a:t>của</a:t>
            </a:r>
            <a:r>
              <a:rPr lang="en-US" dirty="0"/>
              <a:t> </a:t>
            </a:r>
            <a:r>
              <a:rPr lang="en-US" dirty="0" err="1"/>
              <a:t>nhân</a:t>
            </a:r>
            <a:r>
              <a:rPr lang="en-US" dirty="0"/>
              <a:t> </a:t>
            </a:r>
            <a:r>
              <a:rPr lang="en-US" dirty="0" err="1"/>
              <a:t>viên</a:t>
            </a:r>
            <a:endParaRPr lang="en-US" dirty="0"/>
          </a:p>
          <a:p>
            <a:pPr marL="0" indent="0">
              <a:buNone/>
            </a:pPr>
            <a:r>
              <a:rPr lang="en-US" dirty="0"/>
              <a:t>9. </a:t>
            </a:r>
            <a:r>
              <a:rPr lang="en-US" dirty="0" err="1"/>
              <a:t>Đề</a:t>
            </a:r>
            <a:r>
              <a:rPr lang="en-US" dirty="0"/>
              <a:t> </a:t>
            </a:r>
            <a:r>
              <a:rPr lang="en-US" dirty="0" err="1"/>
              <a:t>xuất</a:t>
            </a:r>
            <a:r>
              <a:rPr lang="en-US" dirty="0"/>
              <a:t> </a:t>
            </a:r>
            <a:r>
              <a:rPr lang="en-US" dirty="0" err="1"/>
              <a:t>khen</a:t>
            </a:r>
            <a:r>
              <a:rPr lang="en-US" dirty="0"/>
              <a:t> </a:t>
            </a:r>
            <a:r>
              <a:rPr lang="en-US" dirty="0" err="1"/>
              <a:t>thưởng</a:t>
            </a:r>
            <a:r>
              <a:rPr lang="en-US" dirty="0"/>
              <a:t>, </a:t>
            </a:r>
            <a:r>
              <a:rPr lang="en-US" dirty="0" err="1"/>
              <a:t>kỷ</a:t>
            </a:r>
            <a:r>
              <a:rPr lang="en-US" dirty="0"/>
              <a:t> </a:t>
            </a:r>
            <a:r>
              <a:rPr lang="en-US" dirty="0" err="1"/>
              <a:t>luật</a:t>
            </a:r>
            <a:r>
              <a:rPr lang="en-US" dirty="0"/>
              <a:t> </a:t>
            </a:r>
          </a:p>
          <a:p>
            <a:pPr marL="0" indent="0">
              <a:buNone/>
            </a:pPr>
            <a:r>
              <a:rPr lang="en-US" dirty="0"/>
              <a:t>10. </a:t>
            </a:r>
            <a:r>
              <a:rPr lang="en-US" dirty="0" err="1"/>
              <a:t>Thực</a:t>
            </a:r>
            <a:r>
              <a:rPr lang="en-US" dirty="0"/>
              <a:t> </a:t>
            </a:r>
            <a:r>
              <a:rPr lang="en-US" dirty="0" err="1"/>
              <a:t>hiện</a:t>
            </a:r>
            <a:r>
              <a:rPr lang="en-US" dirty="0"/>
              <a:t> </a:t>
            </a:r>
            <a:r>
              <a:rPr lang="en-US" dirty="0" err="1"/>
              <a:t>tốt</a:t>
            </a:r>
            <a:r>
              <a:rPr lang="en-US" dirty="0"/>
              <a:t> </a:t>
            </a:r>
            <a:r>
              <a:rPr lang="en-US" dirty="0" err="1"/>
              <a:t>những</a:t>
            </a:r>
            <a:r>
              <a:rPr lang="en-US" dirty="0"/>
              <a:t> </a:t>
            </a:r>
            <a:r>
              <a:rPr lang="en-US" dirty="0" err="1"/>
              <a:t>yêu</a:t>
            </a:r>
            <a:r>
              <a:rPr lang="en-US" dirty="0"/>
              <a:t> </a:t>
            </a:r>
            <a:r>
              <a:rPr lang="en-US" dirty="0" err="1"/>
              <a:t>cầu</a:t>
            </a:r>
            <a:r>
              <a:rPr lang="en-US" dirty="0"/>
              <a:t> </a:t>
            </a:r>
            <a:r>
              <a:rPr lang="en-US" dirty="0" err="1"/>
              <a:t>của</a:t>
            </a:r>
            <a:r>
              <a:rPr lang="en-US" dirty="0"/>
              <a:t> </a:t>
            </a:r>
            <a:r>
              <a:rPr lang="en-US" dirty="0" err="1"/>
              <a:t>người</a:t>
            </a:r>
            <a:r>
              <a:rPr lang="en-US" dirty="0"/>
              <a:t> </a:t>
            </a:r>
            <a:r>
              <a:rPr lang="en-US" dirty="0" err="1"/>
              <a:t>lao</a:t>
            </a:r>
            <a:r>
              <a:rPr lang="en-US" dirty="0"/>
              <a:t> </a:t>
            </a:r>
            <a:r>
              <a:rPr lang="en-US" dirty="0" err="1"/>
              <a:t>động</a:t>
            </a:r>
            <a:r>
              <a:rPr lang="en-US" dirty="0"/>
              <a:t> </a:t>
            </a:r>
            <a:r>
              <a:rPr lang="en-US" dirty="0" err="1"/>
              <a:t>đúng</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của</a:t>
            </a:r>
            <a:r>
              <a:rPr lang="en-US" dirty="0"/>
              <a:t> </a:t>
            </a:r>
            <a:r>
              <a:rPr lang="en-US" dirty="0" err="1"/>
              <a:t>nhà</a:t>
            </a:r>
            <a:r>
              <a:rPr lang="en-US" dirty="0"/>
              <a:t> </a:t>
            </a:r>
            <a:r>
              <a:rPr lang="en-US" dirty="0" err="1"/>
              <a:t>nước</a:t>
            </a:r>
            <a:r>
              <a:rPr lang="en-US" dirty="0"/>
              <a:t> </a:t>
            </a:r>
          </a:p>
          <a:p>
            <a:endParaRPr lang="en-US" dirty="0"/>
          </a:p>
          <a:p>
            <a:endParaRPr lang="en-US" dirty="0"/>
          </a:p>
          <a:p>
            <a:endParaRPr lang="en-US" dirty="0"/>
          </a:p>
        </p:txBody>
      </p:sp>
    </p:spTree>
    <p:extLst>
      <p:ext uri="{BB962C8B-B14F-4D97-AF65-F5344CB8AC3E}">
        <p14:creationId xmlns:p14="http://schemas.microsoft.com/office/powerpoint/2010/main" xmlns="" val="2685305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Phân</a:t>
            </a:r>
            <a:r>
              <a:rPr lang="en-US" b="1" dirty="0" smtClean="0"/>
              <a:t> </a:t>
            </a:r>
            <a:r>
              <a:rPr lang="en-US" b="1" dirty="0" err="1" smtClean="0"/>
              <a:t>loại</a:t>
            </a:r>
            <a:r>
              <a:rPr lang="en-US" b="1" dirty="0" smtClean="0"/>
              <a:t> </a:t>
            </a:r>
            <a:r>
              <a:rPr lang="en-US" b="1" dirty="0" err="1" smtClean="0"/>
              <a:t>công</a:t>
            </a:r>
            <a:r>
              <a:rPr lang="en-US" b="1" dirty="0" smtClean="0"/>
              <a:t> </a:t>
            </a:r>
            <a:r>
              <a:rPr lang="en-US" b="1" dirty="0" err="1" smtClean="0"/>
              <a:t>việc</a:t>
            </a:r>
            <a:r>
              <a:rPr lang="en-US" b="1" dirty="0" smtClean="0"/>
              <a:t> </a:t>
            </a:r>
            <a:r>
              <a:rPr lang="en-US" b="1" dirty="0" err="1" smtClean="0"/>
              <a:t>chăm</a:t>
            </a:r>
            <a:r>
              <a:rPr lang="en-US" b="1" dirty="0" smtClean="0"/>
              <a:t> </a:t>
            </a:r>
            <a:r>
              <a:rPr lang="en-US" b="1" dirty="0" err="1" smtClean="0"/>
              <a:t>sóc</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7025"/>
            <a:ext cx="10515600" cy="1325563"/>
          </a:xfrm>
        </p:spPr>
        <p:txBody>
          <a:bodyPr>
            <a:normAutofit/>
          </a:bodyPr>
          <a:lstStyle/>
          <a:p>
            <a:r>
              <a:rPr lang="en-US" sz="5400" b="1" dirty="0" err="1" smtClean="0"/>
              <a:t>Chăm</a:t>
            </a:r>
            <a:r>
              <a:rPr lang="en-US" sz="5400" b="1" dirty="0" smtClean="0"/>
              <a:t> </a:t>
            </a:r>
            <a:r>
              <a:rPr lang="en-US" sz="5400" b="1" dirty="0" err="1" smtClean="0"/>
              <a:t>sóc</a:t>
            </a:r>
            <a:r>
              <a:rPr lang="en-US" sz="5400" b="1" dirty="0" smtClean="0"/>
              <a:t> </a:t>
            </a:r>
            <a:r>
              <a:rPr lang="en-US" sz="5400" b="1" dirty="0" err="1" smtClean="0"/>
              <a:t>trực</a:t>
            </a:r>
            <a:r>
              <a:rPr lang="en-US" sz="5400" b="1" dirty="0" smtClean="0"/>
              <a:t> </a:t>
            </a:r>
            <a:r>
              <a:rPr lang="en-US" sz="5400" b="1" dirty="0" err="1" smtClean="0"/>
              <a:t>tiếp</a:t>
            </a:r>
            <a:endParaRPr lang="en-US" sz="5400" b="1" dirty="0"/>
          </a:p>
        </p:txBody>
      </p:sp>
      <p:graphicFrame>
        <p:nvGraphicFramePr>
          <p:cNvPr id="5" name="Content Placeholder 4"/>
          <p:cNvGraphicFramePr>
            <a:graphicFrameLocks noGrp="1"/>
          </p:cNvGraphicFramePr>
          <p:nvPr>
            <p:ph idx="1"/>
          </p:nvPr>
        </p:nvGraphicFramePr>
        <p:xfrm>
          <a:off x="685800" y="1581150"/>
          <a:ext cx="10515600" cy="4846320"/>
        </p:xfrm>
        <a:graphic>
          <a:graphicData uri="http://schemas.openxmlformats.org/drawingml/2006/table">
            <a:tbl>
              <a:tblPr firstRow="1" bandRow="1">
                <a:tableStyleId>{5C22544A-7EE6-4342-B048-85BDC9FD1C3A}</a:tableStyleId>
              </a:tblPr>
              <a:tblGrid>
                <a:gridCol w="5257800"/>
                <a:gridCol w="5257800"/>
              </a:tblGrid>
              <a:tr h="4000499">
                <a:tc>
                  <a:txBody>
                    <a:bodyPr/>
                    <a:lstStyle/>
                    <a:p>
                      <a:pPr marL="514350" lvl="0" indent="-514350">
                        <a:buFont typeface="+mj-lt"/>
                        <a:buAutoNum type="arabicPeriod"/>
                      </a:pPr>
                      <a:r>
                        <a:rPr lang="en-US" sz="2800" b="1" kern="1200" dirty="0" err="1" smtClean="0">
                          <a:solidFill>
                            <a:schemeClr val="lt1"/>
                          </a:solidFill>
                          <a:latin typeface="+mn-lt"/>
                          <a:ea typeface="+mn-ea"/>
                          <a:cs typeface="+mn-cs"/>
                        </a:rPr>
                        <a:t>Tiếp</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xúc</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Ăn</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uống</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Vệ</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sinh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thân</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thể</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Vệ</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sinh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giường</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bệnh</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Vệ</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sinh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đồ</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dùng</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cho</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bệnh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nhân</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Chuẩn</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bị</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bệnh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nhân</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trước</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phẫu</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thuật</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Lấy</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bệnh</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phẩm</a:t>
                      </a:r>
                      <a:r>
                        <a:rPr lang="en-US" sz="2800" b="1" kern="1200" dirty="0" smtClean="0">
                          <a:solidFill>
                            <a:schemeClr val="lt1"/>
                          </a:solidFill>
                          <a:latin typeface="+mn-lt"/>
                          <a:ea typeface="+mn-ea"/>
                          <a:cs typeface="+mn-cs"/>
                        </a:rPr>
                        <a:t>.</a:t>
                      </a:r>
                    </a:p>
                    <a:p>
                      <a:pPr marL="514350" lvl="0" indent="-514350">
                        <a:buFont typeface="+mj-lt"/>
                        <a:buAutoNum type="arabicPeriod"/>
                      </a:pPr>
                      <a:r>
                        <a:rPr lang="en-US" sz="2800" b="1" kern="1200" dirty="0" err="1" smtClean="0">
                          <a:solidFill>
                            <a:schemeClr val="lt1"/>
                          </a:solidFill>
                          <a:latin typeface="+mn-lt"/>
                          <a:ea typeface="+mn-ea"/>
                          <a:cs typeface="+mn-cs"/>
                        </a:rPr>
                        <a:t>Truyền</a:t>
                      </a:r>
                      <a:r>
                        <a:rPr lang="en-US" sz="2800" b="1" kern="1200" dirty="0" smtClean="0">
                          <a:solidFill>
                            <a:schemeClr val="lt1"/>
                          </a:solidFill>
                          <a:latin typeface="+mn-lt"/>
                          <a:ea typeface="+mn-ea"/>
                          <a:cs typeface="+mn-cs"/>
                        </a:rPr>
                        <a:t> </a:t>
                      </a:r>
                      <a:r>
                        <a:rPr lang="en-US" sz="2800" b="1" kern="1200" dirty="0" err="1" smtClean="0">
                          <a:solidFill>
                            <a:schemeClr val="lt1"/>
                          </a:solidFill>
                          <a:latin typeface="+mn-lt"/>
                          <a:ea typeface="+mn-ea"/>
                          <a:cs typeface="+mn-cs"/>
                        </a:rPr>
                        <a:t>dịch</a:t>
                      </a:r>
                      <a:r>
                        <a:rPr lang="en-US" sz="2800" b="1" kern="1200" dirty="0" smtClean="0">
                          <a:solidFill>
                            <a:schemeClr val="lt1"/>
                          </a:solidFill>
                          <a:latin typeface="+mn-lt"/>
                          <a:ea typeface="+mn-ea"/>
                          <a:cs typeface="+mn-cs"/>
                        </a:rPr>
                        <a:t>.</a:t>
                      </a:r>
                    </a:p>
                    <a:p>
                      <a:endParaRPr lang="en-US" dirty="0"/>
                    </a:p>
                  </a:txBody>
                  <a:tcPr/>
                </a:tc>
                <a:tc>
                  <a:txBody>
                    <a:bodyPr/>
                    <a:lstStyle/>
                    <a:p>
                      <a:pPr marL="342900" lvl="0" indent="-342900">
                        <a:buFont typeface="+mj-lt"/>
                        <a:buAutoNum type="arabicPeriod" startAt="9"/>
                      </a:pPr>
                      <a:r>
                        <a:rPr lang="en-US" sz="2400" b="1" kern="1200" dirty="0" err="1" smtClean="0">
                          <a:solidFill>
                            <a:schemeClr val="lt1"/>
                          </a:solidFill>
                          <a:latin typeface="+mn-lt"/>
                          <a:ea typeface="+mn-ea"/>
                          <a:cs typeface="+mn-cs"/>
                        </a:rPr>
                        <a:t>Thực</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hiện</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các</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kỹ</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thuật</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chăm</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sóc</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trên</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người</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bệnh</a:t>
                      </a:r>
                      <a:r>
                        <a:rPr lang="en-US" sz="2400" b="1" kern="1200" dirty="0" smtClean="0">
                          <a:solidFill>
                            <a:schemeClr val="lt1"/>
                          </a:solidFill>
                          <a:latin typeface="+mn-lt"/>
                          <a:ea typeface="+mn-ea"/>
                          <a:cs typeface="+mn-cs"/>
                        </a:rPr>
                        <a:t>.</a:t>
                      </a:r>
                    </a:p>
                    <a:p>
                      <a:pPr marL="342900" lvl="0" indent="-342900">
                        <a:buFont typeface="+mj-lt"/>
                        <a:buAutoNum type="arabicPeriod" startAt="9"/>
                      </a:pPr>
                      <a:r>
                        <a:rPr lang="en-US" sz="2400" b="1" kern="1200" dirty="0" err="1" smtClean="0">
                          <a:solidFill>
                            <a:schemeClr val="lt1"/>
                          </a:solidFill>
                          <a:latin typeface="+mn-lt"/>
                          <a:ea typeface="+mn-ea"/>
                          <a:cs typeface="+mn-cs"/>
                        </a:rPr>
                        <a:t>Xét</a:t>
                      </a:r>
                      <a:r>
                        <a:rPr lang="en-US" sz="2400" b="1" kern="1200" dirty="0" smtClean="0">
                          <a:solidFill>
                            <a:schemeClr val="lt1"/>
                          </a:solidFill>
                          <a:latin typeface="+mn-lt"/>
                          <a:ea typeface="+mn-ea"/>
                          <a:cs typeface="+mn-cs"/>
                        </a:rPr>
                        <a:t> </a:t>
                      </a:r>
                      <a:r>
                        <a:rPr lang="en-US" sz="2400" b="1" kern="1200" dirty="0" err="1" smtClean="0">
                          <a:solidFill>
                            <a:schemeClr val="lt1"/>
                          </a:solidFill>
                          <a:latin typeface="+mn-lt"/>
                          <a:ea typeface="+mn-ea"/>
                          <a:cs typeface="+mn-cs"/>
                        </a:rPr>
                        <a:t>nghiệm</a:t>
                      </a:r>
                      <a:r>
                        <a:rPr lang="en-US" sz="2400" b="1" kern="1200" dirty="0" smtClean="0">
                          <a:solidFill>
                            <a:schemeClr val="lt1"/>
                          </a:solidFill>
                          <a:latin typeface="+mn-lt"/>
                          <a:ea typeface="+mn-ea"/>
                          <a:cs typeface="+mn-cs"/>
                        </a:rPr>
                        <a:t>.</a:t>
                      </a:r>
                    </a:p>
                    <a:p>
                      <a:pPr marL="342900" lvl="0" indent="-342900">
                        <a:buFont typeface="+mj-lt"/>
                        <a:buAutoNum type="arabicPeriod" startAt="9"/>
                      </a:pPr>
                      <a:r>
                        <a:rPr lang="pt-BR" sz="2400" b="1" kern="1200" dirty="0" smtClean="0">
                          <a:solidFill>
                            <a:schemeClr val="lt1"/>
                          </a:solidFill>
                          <a:latin typeface="+mn-lt"/>
                          <a:ea typeface="+mn-ea"/>
                          <a:cs typeface="+mn-cs"/>
                        </a:rPr>
                        <a:t>Cho người bệnh thở o xy.</a:t>
                      </a:r>
                      <a:endParaRPr lang="en-US" sz="2400" b="1" kern="1200" dirty="0" smtClean="0">
                        <a:solidFill>
                          <a:schemeClr val="lt1"/>
                        </a:solidFill>
                        <a:latin typeface="+mn-lt"/>
                        <a:ea typeface="+mn-ea"/>
                        <a:cs typeface="+mn-cs"/>
                      </a:endParaRPr>
                    </a:p>
                    <a:p>
                      <a:pPr marL="342900" lvl="0" indent="-342900">
                        <a:buFont typeface="+mj-lt"/>
                        <a:buAutoNum type="arabicPeriod" startAt="9"/>
                      </a:pPr>
                      <a:r>
                        <a:rPr lang="pt-BR" sz="2400" b="1" kern="1200" dirty="0" smtClean="0">
                          <a:solidFill>
                            <a:schemeClr val="lt1"/>
                          </a:solidFill>
                          <a:latin typeface="+mn-lt"/>
                          <a:ea typeface="+mn-ea"/>
                          <a:cs typeface="+mn-cs"/>
                        </a:rPr>
                        <a:t>Cho người bệnh uống thuốc, tiêm thuốc.</a:t>
                      </a:r>
                      <a:endParaRPr lang="en-US" sz="2400" b="1" kern="1200" dirty="0" smtClean="0">
                        <a:solidFill>
                          <a:schemeClr val="lt1"/>
                        </a:solidFill>
                        <a:latin typeface="+mn-lt"/>
                        <a:ea typeface="+mn-ea"/>
                        <a:cs typeface="+mn-cs"/>
                      </a:endParaRPr>
                    </a:p>
                    <a:p>
                      <a:pPr marL="342900" lvl="0" indent="-342900">
                        <a:buFont typeface="+mj-lt"/>
                        <a:buAutoNum type="arabicPeriod" startAt="9"/>
                      </a:pPr>
                      <a:r>
                        <a:rPr lang="pt-BR" sz="2400" b="1" kern="1200" dirty="0" smtClean="0">
                          <a:solidFill>
                            <a:schemeClr val="lt1"/>
                          </a:solidFill>
                          <a:latin typeface="+mn-lt"/>
                          <a:ea typeface="+mn-ea"/>
                          <a:cs typeface="+mn-cs"/>
                        </a:rPr>
                        <a:t>Trợ giúp bác sĩ làm thủ thuật.</a:t>
                      </a:r>
                      <a:endParaRPr lang="en-US" sz="2400" b="1" kern="1200" dirty="0" smtClean="0">
                        <a:solidFill>
                          <a:schemeClr val="lt1"/>
                        </a:solidFill>
                        <a:latin typeface="+mn-lt"/>
                        <a:ea typeface="+mn-ea"/>
                        <a:cs typeface="+mn-cs"/>
                      </a:endParaRPr>
                    </a:p>
                    <a:p>
                      <a:pPr marL="342900" lvl="0" indent="-342900">
                        <a:buFont typeface="+mj-lt"/>
                        <a:buAutoNum type="arabicPeriod" startAt="9"/>
                      </a:pPr>
                      <a:r>
                        <a:rPr lang="pt-BR" sz="2400" b="1" kern="1200" dirty="0" smtClean="0">
                          <a:solidFill>
                            <a:schemeClr val="lt1"/>
                          </a:solidFill>
                          <a:latin typeface="+mn-lt"/>
                          <a:ea typeface="+mn-ea"/>
                          <a:cs typeface="+mn-cs"/>
                        </a:rPr>
                        <a:t>Đi buồng cùng bác sĩ.</a:t>
                      </a:r>
                      <a:endParaRPr lang="en-US" sz="2400" b="1" kern="1200" dirty="0" smtClean="0">
                        <a:solidFill>
                          <a:schemeClr val="lt1"/>
                        </a:solidFill>
                        <a:latin typeface="+mn-lt"/>
                        <a:ea typeface="+mn-ea"/>
                        <a:cs typeface="+mn-cs"/>
                      </a:endParaRPr>
                    </a:p>
                    <a:p>
                      <a:pPr marL="342900" lvl="0" indent="-342900">
                        <a:buFont typeface="+mj-lt"/>
                        <a:buAutoNum type="arabicPeriod" startAt="9"/>
                      </a:pPr>
                      <a:r>
                        <a:rPr lang="pt-BR" sz="2400" b="1" kern="1200" dirty="0" smtClean="0">
                          <a:solidFill>
                            <a:schemeClr val="lt1"/>
                          </a:solidFill>
                          <a:latin typeface="+mn-lt"/>
                          <a:ea typeface="+mn-ea"/>
                          <a:cs typeface="+mn-cs"/>
                        </a:rPr>
                        <a:t>Trợ giúp bạn đồng nghiệp chăm sóc người bệnh.</a:t>
                      </a:r>
                      <a:endParaRPr lang="en-US" sz="2400" b="1" kern="1200" dirty="0" smtClean="0">
                        <a:solidFill>
                          <a:schemeClr val="lt1"/>
                        </a:solidFill>
                        <a:latin typeface="+mn-lt"/>
                        <a:ea typeface="+mn-ea"/>
                        <a:cs typeface="+mn-cs"/>
                      </a:endParaRPr>
                    </a:p>
                    <a:p>
                      <a:pPr marL="342900" lvl="0" indent="-342900">
                        <a:buFont typeface="+mj-lt"/>
                        <a:buAutoNum type="arabicPeriod" startAt="9"/>
                      </a:pPr>
                      <a:r>
                        <a:rPr lang="pt-BR" sz="2400" b="1" kern="1200" dirty="0" smtClean="0">
                          <a:solidFill>
                            <a:schemeClr val="lt1"/>
                          </a:solidFill>
                          <a:latin typeface="+mn-lt"/>
                          <a:ea typeface="+mn-ea"/>
                          <a:cs typeface="+mn-cs"/>
                        </a:rPr>
                        <a:t>Hướng dẫn, giáo dục sức khoẻ cho người bệnh</a:t>
                      </a:r>
                      <a:endParaRPr lang="en-US" sz="2400" b="1" kern="1200" dirty="0" smtClean="0">
                        <a:solidFill>
                          <a:schemeClr val="lt1"/>
                        </a:solidFill>
                        <a:latin typeface="+mn-lt"/>
                        <a:ea typeface="+mn-ea"/>
                        <a:cs typeface="+mn-cs"/>
                      </a:endParaRPr>
                    </a:p>
                    <a:p>
                      <a:pPr marL="342900" indent="-342900">
                        <a:buFont typeface="+mj-lt"/>
                        <a:buAutoNum type="arabicPeriod" startAt="9"/>
                      </a:pPr>
                      <a:endParaRPr lang="en-US" sz="2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2483</Words>
  <Application>Microsoft Macintosh PowerPoint</Application>
  <PresentationFormat>Custom</PresentationFormat>
  <Paragraphs>179</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Slide 2</vt:lpstr>
      <vt:lpstr>Slide 3</vt:lpstr>
      <vt:lpstr>CHUẨN BỊ BÀI QUẢN LÝ NHÂN LỰC</vt:lpstr>
      <vt:lpstr>KHÁI NIỆM </vt:lpstr>
      <vt:lpstr>TẦM QUAN TRỌNG </vt:lpstr>
      <vt:lpstr>NỘI DUNG QUẢN LÝ CỦA ĐDT</vt:lpstr>
      <vt:lpstr>Phân loại công việc chăm sóc</vt:lpstr>
      <vt:lpstr>Chăm sóc trực tiếp</vt:lpstr>
      <vt:lpstr>Khối lượng chăm sóc trực tiếp dựa vào</vt:lpstr>
      <vt:lpstr>Chăm sóc gián tiếp</vt:lpstr>
      <vt:lpstr>Công việc chăm sóc gián tiếp thường có đặc điểm:</vt:lpstr>
      <vt:lpstr>Số giờ chăm sóc trung bình cho một người bệnh/24 giờ</vt:lpstr>
      <vt:lpstr>Cách tính nhân lực</vt:lpstr>
      <vt:lpstr> Ngày làm việc của một điều dưỡng trong năm </vt:lpstr>
      <vt:lpstr>Số người bệnh trung bình một ngày</vt:lpstr>
      <vt:lpstr>Công thức tính nhân lực</vt:lpstr>
      <vt:lpstr>Xác định mô hình phân công chăm sóc</vt:lpstr>
      <vt:lpstr>Slide 19</vt:lpstr>
      <vt:lpstr>Xây dựng lịch làm việc</vt:lpstr>
      <vt:lpstr>Slide 21</vt:lpstr>
      <vt:lpstr>Điều chỉnh nhân lực trong Bệnh viện</vt:lpstr>
      <vt:lpstr>Nhân lực cho các phòng Điều dưỡng</vt:lpstr>
      <vt:lpstr>Tỷ lệ bác sỹ và điều dưỡng</vt:lpstr>
      <vt:lpstr>Phân bố tỷ lệ theo ca và theo người bệnh</vt:lpstr>
      <vt:lpstr>Slide 26</vt:lpstr>
      <vt:lpstr>Bài toán tính nhân lực:</vt:lpstr>
      <vt:lpstr>Slide 28</vt:lpstr>
      <vt:lpstr>XIN CẢM ƠN!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P440</dc:creator>
  <cp:lastModifiedBy>Ngo Dang Ngu</cp:lastModifiedBy>
  <cp:revision>122</cp:revision>
  <dcterms:created xsi:type="dcterms:W3CDTF">2016-02-23T13:54:03Z</dcterms:created>
  <dcterms:modified xsi:type="dcterms:W3CDTF">2022-12-13T07:13:28Z</dcterms:modified>
</cp:coreProperties>
</file>