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300" r:id="rId3"/>
    <p:sldId id="301" r:id="rId4"/>
    <p:sldId id="302" r:id="rId5"/>
    <p:sldId id="303" r:id="rId6"/>
    <p:sldId id="304" r:id="rId7"/>
    <p:sldId id="305" r:id="rId8"/>
    <p:sldId id="258" r:id="rId9"/>
    <p:sldId id="307" r:id="rId10"/>
    <p:sldId id="306" r:id="rId11"/>
    <p:sldId id="259" r:id="rId12"/>
    <p:sldId id="308" r:id="rId13"/>
    <p:sldId id="309" r:id="rId14"/>
    <p:sldId id="261" r:id="rId15"/>
    <p:sldId id="311" r:id="rId16"/>
    <p:sldId id="310" r:id="rId17"/>
    <p:sldId id="262" r:id="rId18"/>
    <p:sldId id="312" r:id="rId19"/>
    <p:sldId id="313" r:id="rId20"/>
    <p:sldId id="314" r:id="rId21"/>
    <p:sldId id="264" r:id="rId22"/>
    <p:sldId id="265" r:id="rId23"/>
    <p:sldId id="316" r:id="rId24"/>
    <p:sldId id="320" r:id="rId25"/>
    <p:sldId id="315" r:id="rId26"/>
    <p:sldId id="317" r:id="rId27"/>
    <p:sldId id="266" r:id="rId28"/>
    <p:sldId id="321" r:id="rId29"/>
    <p:sldId id="322"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0" d="100"/>
          <a:sy n="40" d="100"/>
        </p:scale>
        <p:origin x="72" y="44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C29DC5-1DD5-4459-BDEE-D24AD495DC71}" type="datetimeFigureOut">
              <a:rPr lang="en-US" smtClean="0"/>
              <a:t>3/1/2023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29025A-DA55-4FEF-A42A-0FBF79329DA2}" type="slidenum">
              <a:rPr lang="en-US" smtClean="0"/>
              <a:t>‹#›</a:t>
            </a:fld>
            <a:endParaRPr lang="en-US"/>
          </a:p>
        </p:txBody>
      </p:sp>
    </p:spTree>
    <p:extLst>
      <p:ext uri="{BB962C8B-B14F-4D97-AF65-F5344CB8AC3E}">
        <p14:creationId xmlns:p14="http://schemas.microsoft.com/office/powerpoint/2010/main" val="1653638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fld id="{721959C3-2284-4F8D-8E1D-C619136E4AE0}" type="slidenum">
              <a:rPr lang="en-US">
                <a:latin typeface="Arial" panose="020B0604020202020204" pitchFamily="34" charset="0"/>
              </a:rPr>
              <a:pPr eaLnBrk="1" hangingPunct="1"/>
              <a:t>2</a:t>
            </a:fld>
            <a:endParaRPr lang="en-US">
              <a:latin typeface="Arial" panose="020B0604020202020204" pitchFamily="34" charset="0"/>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Arial" panose="020B0604020202020204" pitchFamily="34" charset="0"/>
              </a:rPr>
              <a:t>Thời gian lưu trữ thức ăn từ 3-4 giờ tuỳ theo loại thức ăn</a:t>
            </a:r>
          </a:p>
          <a:p>
            <a:r>
              <a:rPr lang="en-US">
                <a:latin typeface="Arial" panose="020B0604020202020204" pitchFamily="34" charset="0"/>
              </a:rPr>
              <a:t>Dịch vị do dạ dày tiết ra thấm vào thức ăn. Dvị do các tuyến dd tiết ra do cơ chế pxạ không đk (khi t/ăn kích thích trực tiếp vào nmạc dd) hoặc do pxạ có đk (yếu tố tâm lý, mùi thức ăn,..)Ngoài ra dvị tiết ra do chất Gastrin là hormon của nmạc vùng hang vị của dd, do hormon vỏ tthận.</a:t>
            </a:r>
          </a:p>
          <a:p>
            <a:r>
              <a:rPr lang="en-US">
                <a:latin typeface="Arial" panose="020B0604020202020204" pitchFamily="34" charset="0"/>
              </a:rPr>
              <a:t>Thành phần của dvị gồm nước, muối khoáng, đb là HCl và các men. HCl là tphần quan trọng của dvị vì có tác dụng làm ngăn ngừa lên men các t/ăn, đóng mở môn vị, kích thích tiết dịch ở ruột tá, diệt khuẩn, tăng cường hđ của các men đb là các men pepsin. Men Pepsin có td thủy phân các protein ở môi trường acid</a:t>
            </a:r>
          </a:p>
        </p:txBody>
      </p:sp>
    </p:spTree>
    <p:extLst>
      <p:ext uri="{BB962C8B-B14F-4D97-AF65-F5344CB8AC3E}">
        <p14:creationId xmlns:p14="http://schemas.microsoft.com/office/powerpoint/2010/main" val="3780679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fld id="{E99F509B-84C5-44C0-AE3C-5F7AC64C3367}" type="slidenum">
              <a:rPr lang="en-US">
                <a:latin typeface="Arial" panose="020B0604020202020204" pitchFamily="34" charset="0"/>
              </a:rPr>
              <a:pPr eaLnBrk="1" hangingPunct="1"/>
              <a:t>5</a:t>
            </a:fld>
            <a:endParaRPr lang="en-US">
              <a:latin typeface="Arial" panose="020B0604020202020204" pitchFamily="34" charset="0"/>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u="sng">
                <a:solidFill>
                  <a:srgbClr val="CC0000"/>
                </a:solidFill>
                <a:latin typeface="Arial" panose="020B0604020202020204" pitchFamily="34" charset="0"/>
              </a:rPr>
              <a:t>REGULATION OF ACID PRODUCTION:</a:t>
            </a:r>
          </a:p>
          <a:p>
            <a:r>
              <a:rPr lang="en-US">
                <a:solidFill>
                  <a:srgbClr val="CC0000"/>
                </a:solidFill>
                <a:latin typeface="Arial" panose="020B0604020202020204" pitchFamily="34" charset="0"/>
                <a:cs typeface="Times New Roman" panose="02020603050405020304" pitchFamily="18" charset="0"/>
              </a:rPr>
              <a:t>The outer membrane of parietal cells contains a series of small intracellular channels, called canaliculi, which penetrate deeply into the interior of the parietal cell and increase the surface area available for secretion. Within the membranes that line the canaliculi, protein based proton pumps actively transfer hydrogen ions across the parietal cell membrane, into the lumen of the canaliculi, in exchange for potassium ions. Negatively charged chloride ions diffuse across the parietal cell membrane, and combine with the protons to form a solution of hydrochloric acid.</a:t>
            </a:r>
            <a:endParaRPr lang="en-US">
              <a:solidFill>
                <a:srgbClr val="CC0000"/>
              </a:solidFill>
              <a:latin typeface="VNI-Times" pitchFamily="2" charset="0"/>
              <a:cs typeface="Times New Roman" panose="02020603050405020304" pitchFamily="18" charset="0"/>
            </a:endParaRPr>
          </a:p>
          <a:p>
            <a:r>
              <a:rPr lang="en-US">
                <a:solidFill>
                  <a:srgbClr val="CC0000"/>
                </a:solidFill>
                <a:latin typeface="Arial" panose="020B0604020202020204" pitchFamily="34" charset="0"/>
                <a:cs typeface="Times New Roman" panose="02020603050405020304" pitchFamily="18" charset="0"/>
              </a:rPr>
              <a:t>The human stomach contains approximately one billion parietal cells, each secreting more than 3 billion protons per second. During the course of a day, parietal cells of the gastric mucosa produce between 2 and 3 litres of hydrochloric acid.</a:t>
            </a:r>
            <a:endParaRPr lang="en-US">
              <a:solidFill>
                <a:srgbClr val="CC0000"/>
              </a:solidFill>
              <a:latin typeface="VNI-Times" pitchFamily="2" charset="0"/>
              <a:cs typeface="Times New Roman" panose="02020603050405020304" pitchFamily="18" charset="0"/>
            </a:endParaRPr>
          </a:p>
          <a:p>
            <a:r>
              <a:rPr lang="en-US">
                <a:solidFill>
                  <a:srgbClr val="CC0000"/>
                </a:solidFill>
                <a:latin typeface="Arial" panose="020B0604020202020204" pitchFamily="34" charset="0"/>
                <a:cs typeface="Times New Roman" panose="02020603050405020304" pitchFamily="18" charset="0"/>
              </a:rPr>
              <a:t>The activity of the parietal cell proton pump is regulated by three different chemicals:</a:t>
            </a:r>
            <a:r>
              <a:rPr lang="en-US">
                <a:solidFill>
                  <a:srgbClr val="CC0000"/>
                </a:solidFill>
                <a:latin typeface="VNI-Times" pitchFamily="2" charset="0"/>
                <a:cs typeface="Times New Roman" panose="02020603050405020304" pitchFamily="18" charset="0"/>
              </a:rPr>
              <a:t> </a:t>
            </a:r>
            <a:r>
              <a:rPr lang="en-US">
                <a:solidFill>
                  <a:srgbClr val="CC0000"/>
                </a:solidFill>
                <a:latin typeface="Arial" panose="020B0604020202020204" pitchFamily="34" charset="0"/>
                <a:cs typeface="Times New Roman" panose="02020603050405020304" pitchFamily="18" charset="0"/>
              </a:rPr>
              <a:t>Acetylcholine, a neurotransmitter substance released by the parasympathetic nervous system in response to a wide range of gustatory stimuli; gastrin, a hormone released by antral G cells in response to the presence of partially digested proteins in the stomach and/or changes in the pH of the gastric fluid; and histamine, a locally acting hormone released by ECL cells in response to stimulation by either acetylcholine or gastrin.</a:t>
            </a:r>
            <a:endParaRPr lang="en-US">
              <a:solidFill>
                <a:srgbClr val="CC0000"/>
              </a:solidFill>
              <a:latin typeface="VNI-Times" pitchFamily="2" charset="0"/>
              <a:cs typeface="Times New Roman" panose="02020603050405020304" pitchFamily="18" charset="0"/>
            </a:endParaRPr>
          </a:p>
          <a:p>
            <a:endParaRPr lang="en-US">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5799107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fld id="{5FCB2F91-38EE-4B81-A1A0-9C13753E6047}" type="slidenum">
              <a:rPr lang="en-US">
                <a:latin typeface="Arial" panose="020B0604020202020204" pitchFamily="34" charset="0"/>
              </a:rPr>
              <a:pPr eaLnBrk="1" hangingPunct="1"/>
              <a:t>9</a:t>
            </a:fld>
            <a:endParaRPr lang="en-US">
              <a:latin typeface="Arial" panose="020B0604020202020204" pitchFamily="34" charset="0"/>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u="sng">
                <a:latin typeface="Arial" panose="020B0604020202020204" pitchFamily="34" charset="0"/>
              </a:rPr>
              <a:t>ACID RELATED DISEASES:</a:t>
            </a:r>
          </a:p>
          <a:p>
            <a:pPr eaLnBrk="1" hangingPunct="1"/>
            <a:r>
              <a:rPr lang="en-US">
                <a:latin typeface="Arial" panose="020B0604020202020204" pitchFamily="34" charset="0"/>
                <a:cs typeface="Times New Roman" panose="02020603050405020304" pitchFamily="18" charset="0"/>
              </a:rPr>
              <a:t>Peptic ulcer disease is characterised by a break in the lining of the gastrointestinal tract so that</a:t>
            </a:r>
            <a:r>
              <a:rPr lang="en-US">
                <a:latin typeface="VNI-Times" pitchFamily="2" charset="0"/>
                <a:cs typeface="Times New Roman" panose="02020603050405020304" pitchFamily="18" charset="0"/>
              </a:rPr>
              <a:t> </a:t>
            </a:r>
            <a:r>
              <a:rPr lang="en-US">
                <a:latin typeface="Arial" panose="020B0604020202020204" pitchFamily="34" charset="0"/>
                <a:cs typeface="Times New Roman" panose="02020603050405020304" pitchFamily="18" charset="0"/>
              </a:rPr>
              <a:t>the submucosa is exposed to the acidic stomach contents. Its pathophysiology is also closely</a:t>
            </a:r>
            <a:r>
              <a:rPr lang="en-US">
                <a:latin typeface="VNI-Times" pitchFamily="2" charset="0"/>
                <a:cs typeface="Times New Roman" panose="02020603050405020304" pitchFamily="18" charset="0"/>
              </a:rPr>
              <a:t> </a:t>
            </a:r>
            <a:r>
              <a:rPr lang="en-US">
                <a:latin typeface="Arial" panose="020B0604020202020204" pitchFamily="34" charset="0"/>
                <a:cs typeface="Times New Roman" panose="02020603050405020304" pitchFamily="18" charset="0"/>
              </a:rPr>
              <a:t>associated with Helicobacter pylori infection and the use of nonsteroidal anti-inflammatory drugs,</a:t>
            </a:r>
            <a:endParaRPr lang="en-US">
              <a:latin typeface="VNI-Times" pitchFamily="2" charset="0"/>
              <a:cs typeface="Times New Roman" panose="02020603050405020304" pitchFamily="18" charset="0"/>
            </a:endParaRPr>
          </a:p>
          <a:p>
            <a:pPr eaLnBrk="1" hangingPunct="1"/>
            <a:r>
              <a:rPr lang="en-US">
                <a:latin typeface="Arial" panose="020B0604020202020204" pitchFamily="34" charset="0"/>
                <a:cs typeface="Times New Roman" panose="02020603050405020304" pitchFamily="18" charset="0"/>
              </a:rPr>
              <a:t>or NSAIDs. </a:t>
            </a:r>
            <a:br>
              <a:rPr lang="en-US">
                <a:latin typeface="Arial" panose="020B0604020202020204" pitchFamily="34" charset="0"/>
              </a:rPr>
            </a:br>
            <a:r>
              <a:rPr lang="en-US">
                <a:latin typeface="Arial" panose="020B0604020202020204" pitchFamily="34" charset="0"/>
                <a:cs typeface="Times New Roman" panose="02020603050405020304" pitchFamily="18" charset="0"/>
              </a:rPr>
              <a:t>Peptic ulcer disease is a chronic, recurring disorder characterised by the development of</a:t>
            </a:r>
            <a:r>
              <a:rPr lang="en-US">
                <a:latin typeface="VNI-Times" pitchFamily="2" charset="0"/>
                <a:cs typeface="Times New Roman" panose="02020603050405020304" pitchFamily="18" charset="0"/>
              </a:rPr>
              <a:t> </a:t>
            </a:r>
            <a:r>
              <a:rPr lang="en-US">
                <a:latin typeface="Arial" panose="020B0604020202020204" pitchFamily="34" charset="0"/>
                <a:cs typeface="Times New Roman" panose="02020603050405020304" pitchFamily="18" charset="0"/>
              </a:rPr>
              <a:t>ulcerative lesions of the alimentary mucosa. The two common forms of peptic ulcer disease are</a:t>
            </a:r>
            <a:r>
              <a:rPr lang="en-US">
                <a:latin typeface="VNI-Times" pitchFamily="2" charset="0"/>
                <a:cs typeface="Times New Roman" panose="02020603050405020304" pitchFamily="18" charset="0"/>
              </a:rPr>
              <a:t> </a:t>
            </a:r>
            <a:r>
              <a:rPr lang="en-US">
                <a:latin typeface="Arial" panose="020B0604020202020204" pitchFamily="34" charset="0"/>
                <a:cs typeface="Times New Roman" panose="02020603050405020304" pitchFamily="18" charset="0"/>
              </a:rPr>
              <a:t>duodenal ulcers that form in the region of the small intestine closest to the stomach, and gastric</a:t>
            </a:r>
            <a:r>
              <a:rPr lang="en-US">
                <a:latin typeface="VNI-Times" pitchFamily="2" charset="0"/>
                <a:cs typeface="Times New Roman" panose="02020603050405020304" pitchFamily="18" charset="0"/>
              </a:rPr>
              <a:t> </a:t>
            </a:r>
            <a:r>
              <a:rPr lang="en-US">
                <a:latin typeface="Arial" panose="020B0604020202020204" pitchFamily="34" charset="0"/>
                <a:cs typeface="Times New Roman" panose="02020603050405020304" pitchFamily="18" charset="0"/>
              </a:rPr>
              <a:t>ulcers that form in the stomach. The most common site for a peptic ulcer is in the first few</a:t>
            </a:r>
            <a:r>
              <a:rPr lang="en-US">
                <a:latin typeface="VNI-Times" pitchFamily="2" charset="0"/>
                <a:cs typeface="Times New Roman" panose="02020603050405020304" pitchFamily="18" charset="0"/>
              </a:rPr>
              <a:t> </a:t>
            </a:r>
            <a:r>
              <a:rPr lang="en-US">
                <a:latin typeface="Arial" panose="020B0604020202020204" pitchFamily="34" charset="0"/>
                <a:cs typeface="Times New Roman" panose="02020603050405020304" pitchFamily="18" charset="0"/>
              </a:rPr>
              <a:t>centimetres of the duodenum. Peptic ulcers can also occur in the oesophagus.</a:t>
            </a:r>
            <a:endParaRPr lang="en-US">
              <a:latin typeface="VNI-Times" pitchFamily="2" charset="0"/>
              <a:cs typeface="Times New Roman" panose="02020603050405020304" pitchFamily="18" charset="0"/>
            </a:endParaRPr>
          </a:p>
          <a:p>
            <a:pPr eaLnBrk="1" hangingPunct="1"/>
            <a:r>
              <a:rPr lang="en-US">
                <a:latin typeface="Arial" panose="020B0604020202020204" pitchFamily="34" charset="0"/>
                <a:cs typeface="Times New Roman" panose="02020603050405020304" pitchFamily="18" charset="0"/>
              </a:rPr>
              <a:t>Peptic ulcers occur when there is an imbalance between aggressive and defensive factors in the</a:t>
            </a:r>
            <a:r>
              <a:rPr lang="en-US">
                <a:latin typeface="VNI-Times" pitchFamily="2" charset="0"/>
                <a:cs typeface="Times New Roman" panose="02020603050405020304" pitchFamily="18" charset="0"/>
              </a:rPr>
              <a:t> </a:t>
            </a:r>
            <a:r>
              <a:rPr lang="en-US">
                <a:latin typeface="Arial" panose="020B0604020202020204" pitchFamily="34" charset="0"/>
                <a:cs typeface="Times New Roman" panose="02020603050405020304" pitchFamily="18" charset="0"/>
              </a:rPr>
              <a:t>stomach, and the mucosa is no longer prevented from attack. This disease is strongly associated</a:t>
            </a:r>
            <a:r>
              <a:rPr lang="en-US">
                <a:latin typeface="VNI-Times" pitchFamily="2" charset="0"/>
                <a:cs typeface="Times New Roman" panose="02020603050405020304" pitchFamily="18" charset="0"/>
              </a:rPr>
              <a:t> </a:t>
            </a:r>
            <a:r>
              <a:rPr lang="en-US">
                <a:latin typeface="Arial" panose="020B0604020202020204" pitchFamily="34" charset="0"/>
                <a:cs typeface="Times New Roman" panose="02020603050405020304" pitchFamily="18" charset="0"/>
              </a:rPr>
              <a:t>with infection with a bacterium called Helicobacter pylori and with the use of non-steriodal antiinflammatory</a:t>
            </a:r>
            <a:r>
              <a:rPr lang="en-US">
                <a:latin typeface="VNI-Times" pitchFamily="2" charset="0"/>
                <a:cs typeface="Times New Roman" panose="02020603050405020304" pitchFamily="18" charset="0"/>
              </a:rPr>
              <a:t> </a:t>
            </a:r>
            <a:r>
              <a:rPr lang="en-US">
                <a:latin typeface="Arial" panose="020B0604020202020204" pitchFamily="34" charset="0"/>
                <a:cs typeface="Times New Roman" panose="02020603050405020304" pitchFamily="18" charset="0"/>
              </a:rPr>
              <a:t>drugs such as acetyl salicylic acid.</a:t>
            </a:r>
            <a:endParaRPr lang="en-US">
              <a:latin typeface="VNI-Times" pitchFamily="2" charset="0"/>
              <a:cs typeface="Times New Roman" panose="02020603050405020304" pitchFamily="18" charset="0"/>
            </a:endParaRPr>
          </a:p>
          <a:p>
            <a:pPr eaLnBrk="1" hangingPunct="1"/>
            <a:endParaRPr lang="en-US">
              <a:latin typeface="Arial" panose="020B0604020202020204" pitchFamily="34" charset="0"/>
            </a:endParaRPr>
          </a:p>
        </p:txBody>
      </p:sp>
    </p:spTree>
    <p:extLst>
      <p:ext uri="{BB962C8B-B14F-4D97-AF65-F5344CB8AC3E}">
        <p14:creationId xmlns:p14="http://schemas.microsoft.com/office/powerpoint/2010/main" val="35961564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628689C-F681-4146-B7E4-28101C9323EC}" type="datetimeFigureOut">
              <a:rPr lang="en-US" smtClean="0"/>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2D4F76-5DCF-492D-834C-CC16E24979F2}" type="slidenum">
              <a:rPr lang="en-US" smtClean="0"/>
              <a:t>‹#›</a:t>
            </a:fld>
            <a:endParaRPr lang="en-US"/>
          </a:p>
        </p:txBody>
      </p:sp>
    </p:spTree>
    <p:extLst>
      <p:ext uri="{BB962C8B-B14F-4D97-AF65-F5344CB8AC3E}">
        <p14:creationId xmlns:p14="http://schemas.microsoft.com/office/powerpoint/2010/main" val="528826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628689C-F681-4146-B7E4-28101C9323EC}" type="datetimeFigureOut">
              <a:rPr lang="en-US" smtClean="0"/>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2D4F76-5DCF-492D-834C-CC16E24979F2}" type="slidenum">
              <a:rPr lang="en-US" smtClean="0"/>
              <a:t>‹#›</a:t>
            </a:fld>
            <a:endParaRPr lang="en-US"/>
          </a:p>
        </p:txBody>
      </p:sp>
    </p:spTree>
    <p:extLst>
      <p:ext uri="{BB962C8B-B14F-4D97-AF65-F5344CB8AC3E}">
        <p14:creationId xmlns:p14="http://schemas.microsoft.com/office/powerpoint/2010/main" val="2164702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628689C-F681-4146-B7E4-28101C9323EC}" type="datetimeFigureOut">
              <a:rPr lang="en-US" smtClean="0"/>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2D4F76-5DCF-492D-834C-CC16E24979F2}" type="slidenum">
              <a:rPr lang="en-US" smtClean="0"/>
              <a:t>‹#›</a:t>
            </a:fld>
            <a:endParaRPr lang="en-US"/>
          </a:p>
        </p:txBody>
      </p:sp>
    </p:spTree>
    <p:extLst>
      <p:ext uri="{BB962C8B-B14F-4D97-AF65-F5344CB8AC3E}">
        <p14:creationId xmlns:p14="http://schemas.microsoft.com/office/powerpoint/2010/main" val="449527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lipArt Placeholder 2"/>
          <p:cNvSpPr>
            <a:spLocks noGrp="1"/>
          </p:cNvSpPr>
          <p:nvPr>
            <p:ph type="clipArt" sz="half" idx="1"/>
          </p:nvPr>
        </p:nvSpPr>
        <p:spPr>
          <a:xfrm>
            <a:off x="609600" y="1600201"/>
            <a:ext cx="5384800" cy="4525963"/>
          </a:xfrm>
        </p:spPr>
        <p:txBody>
          <a:bodyPr/>
          <a:lstStyle/>
          <a:p>
            <a:pPr lvl="0"/>
            <a:endParaRPr lang="en-US" noProof="0"/>
          </a:p>
        </p:txBody>
      </p:sp>
      <p:sp>
        <p:nvSpPr>
          <p:cNvPr id="4" name="Text Placeholder 3"/>
          <p:cNvSpPr>
            <a:spLocks noGrp="1"/>
          </p:cNvSpPr>
          <p:nvPr>
            <p:ph type="body"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22CAAF06-A8A1-4098-9854-718420D75B00}" type="slidenum">
              <a:rPr lang="en-US"/>
              <a:pPr/>
              <a:t>‹#›</a:t>
            </a:fld>
            <a:endParaRPr lang="en-US"/>
          </a:p>
        </p:txBody>
      </p:sp>
    </p:spTree>
    <p:extLst>
      <p:ext uri="{BB962C8B-B14F-4D97-AF65-F5344CB8AC3E}">
        <p14:creationId xmlns:p14="http://schemas.microsoft.com/office/powerpoint/2010/main" val="1791414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05E265FD-B15F-4119-B1D5-F91A7A909FD1}" type="slidenum">
              <a:rPr lang="en-US"/>
              <a:pPr/>
              <a:t>‹#›</a:t>
            </a:fld>
            <a:endParaRPr lang="en-US"/>
          </a:p>
        </p:txBody>
      </p:sp>
    </p:spTree>
    <p:extLst>
      <p:ext uri="{BB962C8B-B14F-4D97-AF65-F5344CB8AC3E}">
        <p14:creationId xmlns:p14="http://schemas.microsoft.com/office/powerpoint/2010/main" val="2170218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lgn="just">
              <a:buNone/>
              <a:defRPr/>
            </a:lvl1pPr>
            <a:lvl2pPr algn="just">
              <a:defRPr/>
            </a:lvl2pPr>
            <a:lvl3pPr algn="just">
              <a:defRPr/>
            </a:lvl3pPr>
            <a:lvl4pPr algn="just">
              <a:defRPr/>
            </a:lvl4pPr>
            <a:lvl5pPr algn="ju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628689C-F681-4146-B7E4-28101C9323EC}" type="datetimeFigureOut">
              <a:rPr lang="en-US" smtClean="0"/>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2D4F76-5DCF-492D-834C-CC16E24979F2}" type="slidenum">
              <a:rPr lang="en-US" smtClean="0"/>
              <a:t>‹#›</a:t>
            </a:fld>
            <a:endParaRPr lang="en-US"/>
          </a:p>
        </p:txBody>
      </p:sp>
    </p:spTree>
    <p:extLst>
      <p:ext uri="{BB962C8B-B14F-4D97-AF65-F5344CB8AC3E}">
        <p14:creationId xmlns:p14="http://schemas.microsoft.com/office/powerpoint/2010/main" val="1976099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28689C-F681-4146-B7E4-28101C9323EC}" type="datetimeFigureOut">
              <a:rPr lang="en-US" smtClean="0"/>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2D4F76-5DCF-492D-834C-CC16E24979F2}" type="slidenum">
              <a:rPr lang="en-US" smtClean="0"/>
              <a:t>‹#›</a:t>
            </a:fld>
            <a:endParaRPr lang="en-US"/>
          </a:p>
        </p:txBody>
      </p:sp>
    </p:spTree>
    <p:extLst>
      <p:ext uri="{BB962C8B-B14F-4D97-AF65-F5344CB8AC3E}">
        <p14:creationId xmlns:p14="http://schemas.microsoft.com/office/powerpoint/2010/main" val="1884561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628689C-F681-4146-B7E4-28101C9323EC}" type="datetimeFigureOut">
              <a:rPr lang="en-US" smtClean="0"/>
              <a:t>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2D4F76-5DCF-492D-834C-CC16E24979F2}" type="slidenum">
              <a:rPr lang="en-US" smtClean="0"/>
              <a:t>‹#›</a:t>
            </a:fld>
            <a:endParaRPr lang="en-US"/>
          </a:p>
        </p:txBody>
      </p:sp>
    </p:spTree>
    <p:extLst>
      <p:ext uri="{BB962C8B-B14F-4D97-AF65-F5344CB8AC3E}">
        <p14:creationId xmlns:p14="http://schemas.microsoft.com/office/powerpoint/2010/main" val="1113384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628689C-F681-4146-B7E4-28101C9323EC}" type="datetimeFigureOut">
              <a:rPr lang="en-US" smtClean="0"/>
              <a:t>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2D4F76-5DCF-492D-834C-CC16E24979F2}" type="slidenum">
              <a:rPr lang="en-US" smtClean="0"/>
              <a:t>‹#›</a:t>
            </a:fld>
            <a:endParaRPr lang="en-US"/>
          </a:p>
        </p:txBody>
      </p:sp>
    </p:spTree>
    <p:extLst>
      <p:ext uri="{BB962C8B-B14F-4D97-AF65-F5344CB8AC3E}">
        <p14:creationId xmlns:p14="http://schemas.microsoft.com/office/powerpoint/2010/main" val="62847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628689C-F681-4146-B7E4-28101C9323EC}" type="datetimeFigureOut">
              <a:rPr lang="en-US" smtClean="0"/>
              <a:t>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2D4F76-5DCF-492D-834C-CC16E24979F2}" type="slidenum">
              <a:rPr lang="en-US" smtClean="0"/>
              <a:t>‹#›</a:t>
            </a:fld>
            <a:endParaRPr lang="en-US"/>
          </a:p>
        </p:txBody>
      </p:sp>
    </p:spTree>
    <p:extLst>
      <p:ext uri="{BB962C8B-B14F-4D97-AF65-F5344CB8AC3E}">
        <p14:creationId xmlns:p14="http://schemas.microsoft.com/office/powerpoint/2010/main" val="597572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28689C-F681-4146-B7E4-28101C9323EC}" type="datetimeFigureOut">
              <a:rPr lang="en-US" smtClean="0"/>
              <a:t>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2D4F76-5DCF-492D-834C-CC16E24979F2}" type="slidenum">
              <a:rPr lang="en-US" smtClean="0"/>
              <a:t>‹#›</a:t>
            </a:fld>
            <a:endParaRPr lang="en-US"/>
          </a:p>
        </p:txBody>
      </p:sp>
    </p:spTree>
    <p:extLst>
      <p:ext uri="{BB962C8B-B14F-4D97-AF65-F5344CB8AC3E}">
        <p14:creationId xmlns:p14="http://schemas.microsoft.com/office/powerpoint/2010/main" val="1130980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628689C-F681-4146-B7E4-28101C9323EC}" type="datetimeFigureOut">
              <a:rPr lang="en-US" smtClean="0"/>
              <a:t>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2D4F76-5DCF-492D-834C-CC16E24979F2}" type="slidenum">
              <a:rPr lang="en-US" smtClean="0"/>
              <a:t>‹#›</a:t>
            </a:fld>
            <a:endParaRPr lang="en-US"/>
          </a:p>
        </p:txBody>
      </p:sp>
    </p:spTree>
    <p:extLst>
      <p:ext uri="{BB962C8B-B14F-4D97-AF65-F5344CB8AC3E}">
        <p14:creationId xmlns:p14="http://schemas.microsoft.com/office/powerpoint/2010/main" val="3627642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628689C-F681-4146-B7E4-28101C9323EC}" type="datetimeFigureOut">
              <a:rPr lang="en-US" smtClean="0"/>
              <a:t>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2D4F76-5DCF-492D-834C-CC16E24979F2}" type="slidenum">
              <a:rPr lang="en-US" smtClean="0"/>
              <a:t>‹#›</a:t>
            </a:fld>
            <a:endParaRPr lang="en-US"/>
          </a:p>
        </p:txBody>
      </p:sp>
    </p:spTree>
    <p:extLst>
      <p:ext uri="{BB962C8B-B14F-4D97-AF65-F5344CB8AC3E}">
        <p14:creationId xmlns:p14="http://schemas.microsoft.com/office/powerpoint/2010/main" val="2384389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28689C-F681-4146-B7E4-28101C9323EC}" type="datetimeFigureOut">
              <a:rPr lang="en-US" smtClean="0"/>
              <a:t>3/1/2023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2D4F76-5DCF-492D-834C-CC16E24979F2}" type="slidenum">
              <a:rPr lang="en-US" smtClean="0"/>
              <a:t>‹#›</a:t>
            </a:fld>
            <a:endParaRPr lang="en-US"/>
          </a:p>
        </p:txBody>
      </p:sp>
    </p:spTree>
    <p:extLst>
      <p:ext uri="{BB962C8B-B14F-4D97-AF65-F5344CB8AC3E}">
        <p14:creationId xmlns:p14="http://schemas.microsoft.com/office/powerpoint/2010/main" val="3062544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4.jpeg"/><Relationship Id="rId7" Type="http://schemas.openxmlformats.org/officeDocument/2006/relationships/image" Target="../media/image18.jpeg"/><Relationship Id="rId2"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jpeg"/><Relationship Id="rId4" Type="http://schemas.openxmlformats.org/officeDocument/2006/relationships/image" Target="../media/image15.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nSpc>
                <a:spcPct val="150000"/>
              </a:lnSpc>
            </a:pPr>
            <a:r>
              <a:rPr lang="vi-VN" sz="4400" b="1"/>
              <a:t>VIÊM </a:t>
            </a:r>
            <a:r>
              <a:rPr lang="vi-VN" sz="4400" b="1" dirty="0"/>
              <a:t>LOÉT DẠ DÀY – TÁ TRÀNG </a:t>
            </a:r>
            <a:endParaRPr lang="en-US" sz="4400"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811349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1752600" y="304800"/>
            <a:ext cx="8686800" cy="762000"/>
          </a:xfrm>
        </p:spPr>
        <p:txBody>
          <a:bodyPr/>
          <a:lstStyle/>
          <a:p>
            <a:pPr eaLnBrk="1" hangingPunct="1"/>
            <a:r>
              <a:rPr lang="en-US" sz="3600">
                <a:solidFill>
                  <a:schemeClr val="hlink"/>
                </a:solidFill>
              </a:rPr>
              <a:t>BỆNH LOÉT DẠ DÀY-TÁ TRÀNG</a:t>
            </a:r>
          </a:p>
        </p:txBody>
      </p:sp>
      <p:sp>
        <p:nvSpPr>
          <p:cNvPr id="66563" name="Rectangle 3"/>
          <p:cNvSpPr>
            <a:spLocks noGrp="1" noChangeArrowheads="1"/>
          </p:cNvSpPr>
          <p:nvPr>
            <p:ph type="body" idx="1"/>
          </p:nvPr>
        </p:nvSpPr>
        <p:spPr>
          <a:xfrm>
            <a:off x="1676400" y="3581400"/>
            <a:ext cx="8839200" cy="2819400"/>
          </a:xfrm>
        </p:spPr>
        <p:txBody>
          <a:bodyPr/>
          <a:lstStyle/>
          <a:p>
            <a:pPr lvl="1" eaLnBrk="1" hangingPunct="1">
              <a:spcBef>
                <a:spcPct val="25000"/>
              </a:spcBef>
              <a:buClr>
                <a:srgbClr val="FF9900"/>
              </a:buClr>
            </a:pPr>
            <a:r>
              <a:rPr lang="en-US" sz="2200" b="1">
                <a:solidFill>
                  <a:srgbClr val="FF0000"/>
                </a:solidFill>
              </a:rPr>
              <a:t>ĐỊNH NGHĨA</a:t>
            </a:r>
            <a:r>
              <a:rPr lang="en-US" sz="2200">
                <a:solidFill>
                  <a:srgbClr val="FF0000"/>
                </a:solidFill>
              </a:rPr>
              <a:t>:</a:t>
            </a:r>
          </a:p>
          <a:p>
            <a:pPr lvl="1" eaLnBrk="1" hangingPunct="1">
              <a:spcBef>
                <a:spcPct val="25000"/>
              </a:spcBef>
              <a:buFontTx/>
              <a:buNone/>
            </a:pPr>
            <a:r>
              <a:rPr lang="en-US" sz="2200" b="1"/>
              <a:t>Viêm trợt:</a:t>
            </a:r>
            <a:r>
              <a:rPr lang="en-US" sz="2200"/>
              <a:t> chỉ tổn thương ở lớp niêm mạc, không mất chất nhầy</a:t>
            </a:r>
          </a:p>
          <a:p>
            <a:pPr lvl="1" eaLnBrk="1" hangingPunct="1">
              <a:spcBef>
                <a:spcPct val="25000"/>
              </a:spcBef>
              <a:buFontTx/>
              <a:buNone/>
            </a:pPr>
            <a:r>
              <a:rPr lang="en-US" sz="2200" b="1"/>
              <a:t>Loét nông:</a:t>
            </a:r>
            <a:r>
              <a:rPr lang="en-US" sz="2200"/>
              <a:t> chưa quá lớp niêm mạc</a:t>
            </a:r>
          </a:p>
          <a:p>
            <a:pPr lvl="1" eaLnBrk="1" hangingPunct="1">
              <a:spcBef>
                <a:spcPct val="25000"/>
              </a:spcBef>
              <a:buFontTx/>
              <a:buNone/>
            </a:pPr>
            <a:r>
              <a:rPr lang="en-US" sz="2200" b="1"/>
              <a:t>Loét:</a:t>
            </a:r>
            <a:r>
              <a:rPr lang="en-US" sz="2200"/>
              <a:t> tổn thương đến lớp dưới niêm mạc</a:t>
            </a:r>
          </a:p>
          <a:p>
            <a:pPr lvl="1" eaLnBrk="1" hangingPunct="1">
              <a:spcBef>
                <a:spcPct val="25000"/>
              </a:spcBef>
              <a:buFontTx/>
              <a:buNone/>
            </a:pPr>
            <a:r>
              <a:rPr lang="en-US" sz="2200" b="1"/>
              <a:t>Loét sâu:</a:t>
            </a:r>
            <a:r>
              <a:rPr lang="en-US" sz="2200"/>
              <a:t> tổn thương sâu đến lớp cơ.</a:t>
            </a:r>
          </a:p>
          <a:p>
            <a:pPr lvl="1" eaLnBrk="1" hangingPunct="1">
              <a:spcBef>
                <a:spcPct val="25000"/>
              </a:spcBef>
              <a:buFontTx/>
              <a:buNone/>
            </a:pPr>
            <a:r>
              <a:rPr lang="en-US" sz="2200" b="1"/>
              <a:t>Thủng: </a:t>
            </a:r>
            <a:r>
              <a:rPr lang="en-US" sz="2200"/>
              <a:t>tổn thương ăn thủng thanh mạc</a:t>
            </a:r>
          </a:p>
        </p:txBody>
      </p:sp>
      <p:sp>
        <p:nvSpPr>
          <p:cNvPr id="14340" name="Freeform 4"/>
          <p:cNvSpPr>
            <a:spLocks/>
          </p:cNvSpPr>
          <p:nvPr/>
        </p:nvSpPr>
        <p:spPr bwMode="auto">
          <a:xfrm>
            <a:off x="2362200" y="1981200"/>
            <a:ext cx="7843838" cy="1360488"/>
          </a:xfrm>
          <a:custGeom>
            <a:avLst/>
            <a:gdLst>
              <a:gd name="T0" fmla="*/ 0 w 4941"/>
              <a:gd name="T1" fmla="*/ 2147483647 h 857"/>
              <a:gd name="T2" fmla="*/ 2147483647 w 4941"/>
              <a:gd name="T3" fmla="*/ 2147483647 h 857"/>
              <a:gd name="T4" fmla="*/ 2147483647 w 4941"/>
              <a:gd name="T5" fmla="*/ 2147483647 h 857"/>
              <a:gd name="T6" fmla="*/ 2147483647 w 4941"/>
              <a:gd name="T7" fmla="*/ 2147483647 h 857"/>
              <a:gd name="T8" fmla="*/ 2147483647 w 4941"/>
              <a:gd name="T9" fmla="*/ 2147483647 h 857"/>
              <a:gd name="T10" fmla="*/ 2147483647 w 4941"/>
              <a:gd name="T11" fmla="*/ 2147483647 h 857"/>
              <a:gd name="T12" fmla="*/ 2147483647 w 4941"/>
              <a:gd name="T13" fmla="*/ 2147483647 h 857"/>
              <a:gd name="T14" fmla="*/ 2147483647 w 4941"/>
              <a:gd name="T15" fmla="*/ 2147483647 h 857"/>
              <a:gd name="T16" fmla="*/ 2147483647 w 4941"/>
              <a:gd name="T17" fmla="*/ 2147483647 h 857"/>
              <a:gd name="T18" fmla="*/ 2147483647 w 4941"/>
              <a:gd name="T19" fmla="*/ 2147483647 h 857"/>
              <a:gd name="T20" fmla="*/ 2147483647 w 4941"/>
              <a:gd name="T21" fmla="*/ 2147483647 h 857"/>
              <a:gd name="T22" fmla="*/ 2147483647 w 4941"/>
              <a:gd name="T23" fmla="*/ 2147483647 h 857"/>
              <a:gd name="T24" fmla="*/ 2147483647 w 4941"/>
              <a:gd name="T25" fmla="*/ 2147483647 h 857"/>
              <a:gd name="T26" fmla="*/ 2147483647 w 4941"/>
              <a:gd name="T27" fmla="*/ 2147483647 h 857"/>
              <a:gd name="T28" fmla="*/ 2147483647 w 4941"/>
              <a:gd name="T29" fmla="*/ 2147483647 h 857"/>
              <a:gd name="T30" fmla="*/ 2147483647 w 4941"/>
              <a:gd name="T31" fmla="*/ 2147483647 h 857"/>
              <a:gd name="T32" fmla="*/ 2147483647 w 4941"/>
              <a:gd name="T33" fmla="*/ 2147483647 h 857"/>
              <a:gd name="T34" fmla="*/ 2147483647 w 4941"/>
              <a:gd name="T35" fmla="*/ 2147483647 h 857"/>
              <a:gd name="T36" fmla="*/ 2147483647 w 4941"/>
              <a:gd name="T37" fmla="*/ 2147483647 h 857"/>
              <a:gd name="T38" fmla="*/ 2147483647 w 4941"/>
              <a:gd name="T39" fmla="*/ 2147483647 h 857"/>
              <a:gd name="T40" fmla="*/ 2147483647 w 4941"/>
              <a:gd name="T41" fmla="*/ 2147483647 h 857"/>
              <a:gd name="T42" fmla="*/ 2147483647 w 4941"/>
              <a:gd name="T43" fmla="*/ 2147483647 h 857"/>
              <a:gd name="T44" fmla="*/ 2147483647 w 4941"/>
              <a:gd name="T45" fmla="*/ 2147483647 h 857"/>
              <a:gd name="T46" fmla="*/ 2147483647 w 4941"/>
              <a:gd name="T47" fmla="*/ 2147483647 h 857"/>
              <a:gd name="T48" fmla="*/ 2147483647 w 4941"/>
              <a:gd name="T49" fmla="*/ 2147483647 h 857"/>
              <a:gd name="T50" fmla="*/ 2147483647 w 4941"/>
              <a:gd name="T51" fmla="*/ 2147483647 h 857"/>
              <a:gd name="T52" fmla="*/ 2147483647 w 4941"/>
              <a:gd name="T53" fmla="*/ 2147483647 h 857"/>
              <a:gd name="T54" fmla="*/ 2147483647 w 4941"/>
              <a:gd name="T55" fmla="*/ 2147483647 h 857"/>
              <a:gd name="T56" fmla="*/ 2147483647 w 4941"/>
              <a:gd name="T57" fmla="*/ 2147483647 h 857"/>
              <a:gd name="T58" fmla="*/ 2147483647 w 4941"/>
              <a:gd name="T59" fmla="*/ 2147483647 h 857"/>
              <a:gd name="T60" fmla="*/ 2147483647 w 4941"/>
              <a:gd name="T61" fmla="*/ 2147483647 h 857"/>
              <a:gd name="T62" fmla="*/ 2147483647 w 4941"/>
              <a:gd name="T63" fmla="*/ 2147483647 h 857"/>
              <a:gd name="T64" fmla="*/ 2147483647 w 4941"/>
              <a:gd name="T65" fmla="*/ 2147483647 h 857"/>
              <a:gd name="T66" fmla="*/ 2147483647 w 4941"/>
              <a:gd name="T67" fmla="*/ 2147483647 h 857"/>
              <a:gd name="T68" fmla="*/ 2147483647 w 4941"/>
              <a:gd name="T69" fmla="*/ 2147483647 h 857"/>
              <a:gd name="T70" fmla="*/ 2147483647 w 4941"/>
              <a:gd name="T71" fmla="*/ 2147483647 h 857"/>
              <a:gd name="T72" fmla="*/ 2147483647 w 4941"/>
              <a:gd name="T73" fmla="*/ 2147483647 h 857"/>
              <a:gd name="T74" fmla="*/ 2147483647 w 4941"/>
              <a:gd name="T75" fmla="*/ 2147483647 h 857"/>
              <a:gd name="T76" fmla="*/ 2147483647 w 4941"/>
              <a:gd name="T77" fmla="*/ 2147483647 h 857"/>
              <a:gd name="T78" fmla="*/ 2147483647 w 4941"/>
              <a:gd name="T79" fmla="*/ 2147483647 h 857"/>
              <a:gd name="T80" fmla="*/ 2147483647 w 4941"/>
              <a:gd name="T81" fmla="*/ 2147483647 h 857"/>
              <a:gd name="T82" fmla="*/ 2147483647 w 4941"/>
              <a:gd name="T83" fmla="*/ 2147483647 h 857"/>
              <a:gd name="T84" fmla="*/ 2147483647 w 4941"/>
              <a:gd name="T85" fmla="*/ 2147483647 h 857"/>
              <a:gd name="T86" fmla="*/ 2147483647 w 4941"/>
              <a:gd name="T87" fmla="*/ 2147483647 h 857"/>
              <a:gd name="T88" fmla="*/ 2147483647 w 4941"/>
              <a:gd name="T89" fmla="*/ 2147483647 h 857"/>
              <a:gd name="T90" fmla="*/ 2147483647 w 4941"/>
              <a:gd name="T91" fmla="*/ 2147483647 h 85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4941"/>
              <a:gd name="T139" fmla="*/ 0 h 857"/>
              <a:gd name="T140" fmla="*/ 4941 w 4941"/>
              <a:gd name="T141" fmla="*/ 857 h 85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4941" h="857">
                <a:moveTo>
                  <a:pt x="0" y="48"/>
                </a:moveTo>
                <a:cubicBezTo>
                  <a:pt x="468" y="58"/>
                  <a:pt x="369" y="25"/>
                  <a:pt x="599" y="81"/>
                </a:cubicBezTo>
                <a:cubicBezTo>
                  <a:pt x="670" y="128"/>
                  <a:pt x="705" y="111"/>
                  <a:pt x="798" y="103"/>
                </a:cubicBezTo>
                <a:cubicBezTo>
                  <a:pt x="875" y="88"/>
                  <a:pt x="836" y="98"/>
                  <a:pt x="920" y="70"/>
                </a:cubicBezTo>
                <a:cubicBezTo>
                  <a:pt x="931" y="66"/>
                  <a:pt x="953" y="59"/>
                  <a:pt x="953" y="59"/>
                </a:cubicBezTo>
                <a:cubicBezTo>
                  <a:pt x="1129" y="118"/>
                  <a:pt x="1333" y="88"/>
                  <a:pt x="1507" y="92"/>
                </a:cubicBezTo>
                <a:cubicBezTo>
                  <a:pt x="1534" y="110"/>
                  <a:pt x="1543" y="112"/>
                  <a:pt x="1562" y="137"/>
                </a:cubicBezTo>
                <a:cubicBezTo>
                  <a:pt x="1574" y="152"/>
                  <a:pt x="1587" y="182"/>
                  <a:pt x="1607" y="192"/>
                </a:cubicBezTo>
                <a:cubicBezTo>
                  <a:pt x="1628" y="202"/>
                  <a:pt x="1651" y="207"/>
                  <a:pt x="1673" y="214"/>
                </a:cubicBezTo>
                <a:cubicBezTo>
                  <a:pt x="1706" y="225"/>
                  <a:pt x="1740" y="236"/>
                  <a:pt x="1773" y="247"/>
                </a:cubicBezTo>
                <a:cubicBezTo>
                  <a:pt x="1784" y="251"/>
                  <a:pt x="1806" y="258"/>
                  <a:pt x="1806" y="258"/>
                </a:cubicBezTo>
                <a:cubicBezTo>
                  <a:pt x="1880" y="254"/>
                  <a:pt x="1970" y="282"/>
                  <a:pt x="2028" y="236"/>
                </a:cubicBezTo>
                <a:cubicBezTo>
                  <a:pt x="2101" y="178"/>
                  <a:pt x="1998" y="220"/>
                  <a:pt x="2083" y="192"/>
                </a:cubicBezTo>
                <a:cubicBezTo>
                  <a:pt x="2147" y="0"/>
                  <a:pt x="2566" y="72"/>
                  <a:pt x="2637" y="70"/>
                </a:cubicBezTo>
                <a:cubicBezTo>
                  <a:pt x="2648" y="66"/>
                  <a:pt x="2658" y="59"/>
                  <a:pt x="2670" y="59"/>
                </a:cubicBezTo>
                <a:cubicBezTo>
                  <a:pt x="2693" y="59"/>
                  <a:pt x="2800" y="58"/>
                  <a:pt x="2847" y="81"/>
                </a:cubicBezTo>
                <a:cubicBezTo>
                  <a:pt x="2918" y="116"/>
                  <a:pt x="2939" y="200"/>
                  <a:pt x="3013" y="225"/>
                </a:cubicBezTo>
                <a:cubicBezTo>
                  <a:pt x="3027" y="268"/>
                  <a:pt x="3037" y="278"/>
                  <a:pt x="3080" y="292"/>
                </a:cubicBezTo>
                <a:cubicBezTo>
                  <a:pt x="3095" y="314"/>
                  <a:pt x="3109" y="336"/>
                  <a:pt x="3124" y="358"/>
                </a:cubicBezTo>
                <a:cubicBezTo>
                  <a:pt x="3131" y="369"/>
                  <a:pt x="3146" y="391"/>
                  <a:pt x="3146" y="391"/>
                </a:cubicBezTo>
                <a:cubicBezTo>
                  <a:pt x="3176" y="484"/>
                  <a:pt x="3134" y="373"/>
                  <a:pt x="3180" y="447"/>
                </a:cubicBezTo>
                <a:cubicBezTo>
                  <a:pt x="3194" y="470"/>
                  <a:pt x="3186" y="496"/>
                  <a:pt x="3213" y="513"/>
                </a:cubicBezTo>
                <a:cubicBezTo>
                  <a:pt x="3233" y="525"/>
                  <a:pt x="3257" y="528"/>
                  <a:pt x="3279" y="535"/>
                </a:cubicBezTo>
                <a:cubicBezTo>
                  <a:pt x="3290" y="539"/>
                  <a:pt x="3312" y="546"/>
                  <a:pt x="3312" y="546"/>
                </a:cubicBezTo>
                <a:cubicBezTo>
                  <a:pt x="3349" y="540"/>
                  <a:pt x="3385" y="543"/>
                  <a:pt x="3412" y="513"/>
                </a:cubicBezTo>
                <a:cubicBezTo>
                  <a:pt x="3459" y="459"/>
                  <a:pt x="3463" y="398"/>
                  <a:pt x="3523" y="358"/>
                </a:cubicBezTo>
                <a:cubicBezTo>
                  <a:pt x="3560" y="246"/>
                  <a:pt x="3497" y="419"/>
                  <a:pt x="3567" y="292"/>
                </a:cubicBezTo>
                <a:cubicBezTo>
                  <a:pt x="3610" y="215"/>
                  <a:pt x="3581" y="185"/>
                  <a:pt x="3678" y="137"/>
                </a:cubicBezTo>
                <a:cubicBezTo>
                  <a:pt x="3685" y="129"/>
                  <a:pt x="3691" y="119"/>
                  <a:pt x="3700" y="114"/>
                </a:cubicBezTo>
                <a:cubicBezTo>
                  <a:pt x="3721" y="103"/>
                  <a:pt x="3767" y="92"/>
                  <a:pt x="3767" y="92"/>
                </a:cubicBezTo>
                <a:cubicBezTo>
                  <a:pt x="3889" y="11"/>
                  <a:pt x="4107" y="74"/>
                  <a:pt x="4254" y="103"/>
                </a:cubicBezTo>
                <a:cubicBezTo>
                  <a:pt x="4257" y="114"/>
                  <a:pt x="4268" y="167"/>
                  <a:pt x="4276" y="181"/>
                </a:cubicBezTo>
                <a:cubicBezTo>
                  <a:pt x="4302" y="227"/>
                  <a:pt x="4333" y="266"/>
                  <a:pt x="4354" y="314"/>
                </a:cubicBezTo>
                <a:cubicBezTo>
                  <a:pt x="4368" y="346"/>
                  <a:pt x="4376" y="380"/>
                  <a:pt x="4387" y="413"/>
                </a:cubicBezTo>
                <a:cubicBezTo>
                  <a:pt x="4391" y="424"/>
                  <a:pt x="4398" y="447"/>
                  <a:pt x="4398" y="447"/>
                </a:cubicBezTo>
                <a:cubicBezTo>
                  <a:pt x="4410" y="541"/>
                  <a:pt x="4423" y="634"/>
                  <a:pt x="4453" y="724"/>
                </a:cubicBezTo>
                <a:cubicBezTo>
                  <a:pt x="4464" y="757"/>
                  <a:pt x="4476" y="790"/>
                  <a:pt x="4487" y="823"/>
                </a:cubicBezTo>
                <a:cubicBezTo>
                  <a:pt x="4491" y="834"/>
                  <a:pt x="4498" y="857"/>
                  <a:pt x="4498" y="857"/>
                </a:cubicBezTo>
                <a:cubicBezTo>
                  <a:pt x="4539" y="731"/>
                  <a:pt x="4478" y="593"/>
                  <a:pt x="4553" y="480"/>
                </a:cubicBezTo>
                <a:cubicBezTo>
                  <a:pt x="4557" y="462"/>
                  <a:pt x="4559" y="443"/>
                  <a:pt x="4564" y="425"/>
                </a:cubicBezTo>
                <a:cubicBezTo>
                  <a:pt x="4570" y="402"/>
                  <a:pt x="4586" y="358"/>
                  <a:pt x="4586" y="358"/>
                </a:cubicBezTo>
                <a:cubicBezTo>
                  <a:pt x="4590" y="306"/>
                  <a:pt x="4583" y="253"/>
                  <a:pt x="4597" y="203"/>
                </a:cubicBezTo>
                <a:cubicBezTo>
                  <a:pt x="4600" y="192"/>
                  <a:pt x="4620" y="195"/>
                  <a:pt x="4631" y="192"/>
                </a:cubicBezTo>
                <a:cubicBezTo>
                  <a:pt x="4660" y="184"/>
                  <a:pt x="4719" y="170"/>
                  <a:pt x="4719" y="170"/>
                </a:cubicBezTo>
                <a:cubicBezTo>
                  <a:pt x="4730" y="163"/>
                  <a:pt x="4742" y="157"/>
                  <a:pt x="4752" y="148"/>
                </a:cubicBezTo>
                <a:cubicBezTo>
                  <a:pt x="4852" y="61"/>
                  <a:pt x="4761" y="92"/>
                  <a:pt x="4941" y="92"/>
                </a:cubicBezTo>
              </a:path>
            </a:pathLst>
          </a:cu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4341" name="Line 5"/>
          <p:cNvSpPr>
            <a:spLocks noChangeShapeType="1"/>
          </p:cNvSpPr>
          <p:nvPr/>
        </p:nvSpPr>
        <p:spPr bwMode="auto">
          <a:xfrm>
            <a:off x="2438400" y="2286000"/>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2" name="Line 6"/>
          <p:cNvSpPr>
            <a:spLocks noChangeShapeType="1"/>
          </p:cNvSpPr>
          <p:nvPr/>
        </p:nvSpPr>
        <p:spPr bwMode="auto">
          <a:xfrm>
            <a:off x="2438400" y="2362200"/>
            <a:ext cx="2514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3" name="Line 7"/>
          <p:cNvSpPr>
            <a:spLocks noChangeShapeType="1"/>
          </p:cNvSpPr>
          <p:nvPr/>
        </p:nvSpPr>
        <p:spPr bwMode="auto">
          <a:xfrm>
            <a:off x="5715000" y="2362200"/>
            <a:ext cx="1447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4" name="Line 8"/>
          <p:cNvSpPr>
            <a:spLocks noChangeShapeType="1"/>
          </p:cNvSpPr>
          <p:nvPr/>
        </p:nvSpPr>
        <p:spPr bwMode="auto">
          <a:xfrm flipV="1">
            <a:off x="8077200" y="2362200"/>
            <a:ext cx="1143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5" name="Line 9"/>
          <p:cNvSpPr>
            <a:spLocks noChangeShapeType="1"/>
          </p:cNvSpPr>
          <p:nvPr/>
        </p:nvSpPr>
        <p:spPr bwMode="auto">
          <a:xfrm>
            <a:off x="2438400" y="3200400"/>
            <a:ext cx="7772400" cy="0"/>
          </a:xfrm>
          <a:prstGeom prst="line">
            <a:avLst/>
          </a:prstGeom>
          <a:noFill/>
          <a:ln w="38100">
            <a:solidFill>
              <a:srgbClr val="00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6" name="Text Box 10"/>
          <p:cNvSpPr txBox="1">
            <a:spLocks noChangeArrowheads="1"/>
          </p:cNvSpPr>
          <p:nvPr/>
        </p:nvSpPr>
        <p:spPr bwMode="auto">
          <a:xfrm>
            <a:off x="9067800" y="1828800"/>
            <a:ext cx="10668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a:spcBef>
                <a:spcPct val="50000"/>
              </a:spcBef>
            </a:pPr>
            <a:r>
              <a:rPr lang="en-US" sz="2200" b="1">
                <a:solidFill>
                  <a:srgbClr val="00FF00"/>
                </a:solidFill>
                <a:latin typeface="Arial" panose="020B0604020202020204" pitchFamily="34" charset="0"/>
              </a:rPr>
              <a:t>Thủng</a:t>
            </a:r>
          </a:p>
        </p:txBody>
      </p:sp>
      <p:sp>
        <p:nvSpPr>
          <p:cNvPr id="14347" name="Text Box 11"/>
          <p:cNvSpPr txBox="1">
            <a:spLocks noChangeArrowheads="1"/>
          </p:cNvSpPr>
          <p:nvPr/>
        </p:nvSpPr>
        <p:spPr bwMode="auto">
          <a:xfrm>
            <a:off x="7315200" y="1752600"/>
            <a:ext cx="1066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a:spcBef>
                <a:spcPct val="50000"/>
              </a:spcBef>
            </a:pPr>
            <a:r>
              <a:rPr lang="en-US" sz="2200" b="1">
                <a:solidFill>
                  <a:srgbClr val="00FF00"/>
                </a:solidFill>
                <a:latin typeface="Arial" panose="020B0604020202020204" pitchFamily="34" charset="0"/>
              </a:rPr>
              <a:t>Loét sâu</a:t>
            </a:r>
          </a:p>
        </p:txBody>
      </p:sp>
      <p:sp>
        <p:nvSpPr>
          <p:cNvPr id="14348" name="Text Box 12"/>
          <p:cNvSpPr txBox="1">
            <a:spLocks noChangeArrowheads="1"/>
          </p:cNvSpPr>
          <p:nvPr/>
        </p:nvSpPr>
        <p:spPr bwMode="auto">
          <a:xfrm>
            <a:off x="4953000" y="1828800"/>
            <a:ext cx="8382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a:spcBef>
                <a:spcPct val="50000"/>
              </a:spcBef>
            </a:pPr>
            <a:r>
              <a:rPr lang="en-US" sz="2200" b="1">
                <a:solidFill>
                  <a:srgbClr val="00FF00"/>
                </a:solidFill>
                <a:latin typeface="Arial" panose="020B0604020202020204" pitchFamily="34" charset="0"/>
              </a:rPr>
              <a:t>Loét</a:t>
            </a:r>
          </a:p>
        </p:txBody>
      </p:sp>
      <p:sp>
        <p:nvSpPr>
          <p:cNvPr id="14349" name="Text Box 13"/>
          <p:cNvSpPr txBox="1">
            <a:spLocks noChangeArrowheads="1"/>
          </p:cNvSpPr>
          <p:nvPr/>
        </p:nvSpPr>
        <p:spPr bwMode="auto">
          <a:xfrm>
            <a:off x="2743200" y="1676400"/>
            <a:ext cx="16002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r>
              <a:rPr lang="en-US" sz="2200" b="1">
                <a:solidFill>
                  <a:srgbClr val="00FF00"/>
                </a:solidFill>
                <a:latin typeface="Arial" panose="020B0604020202020204" pitchFamily="34" charset="0"/>
              </a:rPr>
              <a:t>Loét nông </a:t>
            </a:r>
          </a:p>
        </p:txBody>
      </p:sp>
      <p:sp>
        <p:nvSpPr>
          <p:cNvPr id="14350" name="Line 14"/>
          <p:cNvSpPr>
            <a:spLocks noChangeShapeType="1"/>
          </p:cNvSpPr>
          <p:nvPr/>
        </p:nvSpPr>
        <p:spPr bwMode="auto">
          <a:xfrm>
            <a:off x="2438400" y="2743200"/>
            <a:ext cx="4953000" cy="0"/>
          </a:xfrm>
          <a:prstGeom prst="line">
            <a:avLst/>
          </a:prstGeom>
          <a:noFill/>
          <a:ln w="76200">
            <a:solidFill>
              <a:srgbClr val="FF99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1" name="Line 15"/>
          <p:cNvSpPr>
            <a:spLocks noChangeShapeType="1"/>
          </p:cNvSpPr>
          <p:nvPr/>
        </p:nvSpPr>
        <p:spPr bwMode="auto">
          <a:xfrm>
            <a:off x="7848600" y="2743200"/>
            <a:ext cx="1524000" cy="0"/>
          </a:xfrm>
          <a:prstGeom prst="line">
            <a:avLst/>
          </a:prstGeom>
          <a:noFill/>
          <a:ln w="76200">
            <a:solidFill>
              <a:srgbClr val="FF99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2" name="Text Box 16"/>
          <p:cNvSpPr txBox="1">
            <a:spLocks noChangeArrowheads="1"/>
          </p:cNvSpPr>
          <p:nvPr/>
        </p:nvSpPr>
        <p:spPr bwMode="auto">
          <a:xfrm>
            <a:off x="1981200" y="2057401"/>
            <a:ext cx="1447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a:spcBef>
                <a:spcPct val="50000"/>
              </a:spcBef>
            </a:pPr>
            <a:r>
              <a:rPr lang="en-US" b="1">
                <a:latin typeface="Arial" panose="020B0604020202020204" pitchFamily="34" charset="0"/>
              </a:rPr>
              <a:t>Niêm mạc</a:t>
            </a:r>
          </a:p>
        </p:txBody>
      </p:sp>
      <p:sp>
        <p:nvSpPr>
          <p:cNvPr id="14353" name="Text Box 17"/>
          <p:cNvSpPr txBox="1">
            <a:spLocks noChangeArrowheads="1"/>
          </p:cNvSpPr>
          <p:nvPr/>
        </p:nvSpPr>
        <p:spPr bwMode="auto">
          <a:xfrm>
            <a:off x="1981200" y="2514601"/>
            <a:ext cx="609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a:spcBef>
                <a:spcPct val="50000"/>
              </a:spcBef>
            </a:pPr>
            <a:r>
              <a:rPr lang="en-US" sz="2000" b="1">
                <a:latin typeface="Arial" panose="020B0604020202020204" pitchFamily="34" charset="0"/>
              </a:rPr>
              <a:t>Cơ</a:t>
            </a:r>
          </a:p>
        </p:txBody>
      </p:sp>
      <p:sp>
        <p:nvSpPr>
          <p:cNvPr id="14354" name="Text Box 18"/>
          <p:cNvSpPr txBox="1">
            <a:spLocks noChangeArrowheads="1"/>
          </p:cNvSpPr>
          <p:nvPr/>
        </p:nvSpPr>
        <p:spPr bwMode="auto">
          <a:xfrm>
            <a:off x="1981200" y="2895601"/>
            <a:ext cx="1752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a:spcBef>
                <a:spcPct val="50000"/>
              </a:spcBef>
            </a:pPr>
            <a:r>
              <a:rPr lang="en-US" b="1">
                <a:latin typeface="Arial" panose="020B0604020202020204" pitchFamily="34" charset="0"/>
              </a:rPr>
              <a:t>Thanh mạc</a:t>
            </a:r>
          </a:p>
        </p:txBody>
      </p:sp>
      <p:sp>
        <p:nvSpPr>
          <p:cNvPr id="14355" name="Line 19"/>
          <p:cNvSpPr>
            <a:spLocks noChangeShapeType="1"/>
          </p:cNvSpPr>
          <p:nvPr/>
        </p:nvSpPr>
        <p:spPr bwMode="auto">
          <a:xfrm>
            <a:off x="2438400" y="2819400"/>
            <a:ext cx="5105400" cy="0"/>
          </a:xfrm>
          <a:prstGeom prst="line">
            <a:avLst/>
          </a:prstGeom>
          <a:noFill/>
          <a:ln w="76200">
            <a:solidFill>
              <a:srgbClr val="FF99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6" name="Line 20"/>
          <p:cNvSpPr>
            <a:spLocks noChangeShapeType="1"/>
          </p:cNvSpPr>
          <p:nvPr/>
        </p:nvSpPr>
        <p:spPr bwMode="auto">
          <a:xfrm>
            <a:off x="7772400" y="2819400"/>
            <a:ext cx="1600200" cy="0"/>
          </a:xfrm>
          <a:prstGeom prst="line">
            <a:avLst/>
          </a:prstGeom>
          <a:noFill/>
          <a:ln w="76200">
            <a:solidFill>
              <a:srgbClr val="FF99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7" name="Text Box 21"/>
          <p:cNvSpPr txBox="1">
            <a:spLocks noChangeArrowheads="1"/>
          </p:cNvSpPr>
          <p:nvPr/>
        </p:nvSpPr>
        <p:spPr bwMode="auto">
          <a:xfrm>
            <a:off x="1981200" y="1233488"/>
            <a:ext cx="1676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a:spcBef>
                <a:spcPct val="50000"/>
              </a:spcBef>
            </a:pPr>
            <a:r>
              <a:rPr lang="en-US" b="1">
                <a:latin typeface="Arial" panose="020B0604020202020204" pitchFamily="34" charset="0"/>
              </a:rPr>
              <a:t>Chất nhầy</a:t>
            </a:r>
          </a:p>
        </p:txBody>
      </p:sp>
      <p:sp>
        <p:nvSpPr>
          <p:cNvPr id="14358" name="Text Box 22"/>
          <p:cNvSpPr txBox="1">
            <a:spLocks noChangeArrowheads="1"/>
          </p:cNvSpPr>
          <p:nvPr/>
        </p:nvSpPr>
        <p:spPr bwMode="auto">
          <a:xfrm>
            <a:off x="7315200" y="5638801"/>
            <a:ext cx="3352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a:spcBef>
                <a:spcPct val="50000"/>
              </a:spcBef>
            </a:pPr>
            <a:endParaRPr lang="en-US" sz="2800" b="1">
              <a:solidFill>
                <a:srgbClr val="FF0000"/>
              </a:solidFill>
              <a:latin typeface="VNI-Helve" pitchFamily="2" charset="0"/>
            </a:endParaRPr>
          </a:p>
        </p:txBody>
      </p:sp>
      <p:sp>
        <p:nvSpPr>
          <p:cNvPr id="14359" name="Line 23"/>
          <p:cNvSpPr>
            <a:spLocks noChangeShapeType="1"/>
          </p:cNvSpPr>
          <p:nvPr/>
        </p:nvSpPr>
        <p:spPr bwMode="auto">
          <a:xfrm>
            <a:off x="3124200" y="21336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60" name="Line 24"/>
          <p:cNvSpPr>
            <a:spLocks noChangeShapeType="1"/>
          </p:cNvSpPr>
          <p:nvPr/>
        </p:nvSpPr>
        <p:spPr bwMode="auto">
          <a:xfrm>
            <a:off x="3352800" y="21336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61" name="Line 25"/>
          <p:cNvSpPr>
            <a:spLocks noChangeShapeType="1"/>
          </p:cNvSpPr>
          <p:nvPr/>
        </p:nvSpPr>
        <p:spPr bwMode="auto">
          <a:xfrm>
            <a:off x="3581400" y="21336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62" name="Line 26"/>
          <p:cNvSpPr>
            <a:spLocks noChangeShapeType="1"/>
          </p:cNvSpPr>
          <p:nvPr/>
        </p:nvSpPr>
        <p:spPr bwMode="auto">
          <a:xfrm>
            <a:off x="3886200" y="2057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63" name="Line 27"/>
          <p:cNvSpPr>
            <a:spLocks noChangeShapeType="1"/>
          </p:cNvSpPr>
          <p:nvPr/>
        </p:nvSpPr>
        <p:spPr bwMode="auto">
          <a:xfrm>
            <a:off x="4191000" y="21336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64" name="Line 28"/>
          <p:cNvSpPr>
            <a:spLocks noChangeShapeType="1"/>
          </p:cNvSpPr>
          <p:nvPr/>
        </p:nvSpPr>
        <p:spPr bwMode="auto">
          <a:xfrm>
            <a:off x="4495800" y="21336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65" name="Line 29"/>
          <p:cNvSpPr>
            <a:spLocks noChangeShapeType="1"/>
          </p:cNvSpPr>
          <p:nvPr/>
        </p:nvSpPr>
        <p:spPr bwMode="auto">
          <a:xfrm>
            <a:off x="4800600" y="21336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66" name="Line 30"/>
          <p:cNvSpPr>
            <a:spLocks noChangeShapeType="1"/>
          </p:cNvSpPr>
          <p:nvPr/>
        </p:nvSpPr>
        <p:spPr bwMode="auto">
          <a:xfrm>
            <a:off x="5867400" y="2057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67" name="Line 31"/>
          <p:cNvSpPr>
            <a:spLocks noChangeShapeType="1"/>
          </p:cNvSpPr>
          <p:nvPr/>
        </p:nvSpPr>
        <p:spPr bwMode="auto">
          <a:xfrm>
            <a:off x="6172200" y="2057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68" name="Line 32"/>
          <p:cNvSpPr>
            <a:spLocks noChangeShapeType="1"/>
          </p:cNvSpPr>
          <p:nvPr/>
        </p:nvSpPr>
        <p:spPr bwMode="auto">
          <a:xfrm>
            <a:off x="6400800" y="2057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69" name="Line 33"/>
          <p:cNvSpPr>
            <a:spLocks noChangeShapeType="1"/>
          </p:cNvSpPr>
          <p:nvPr/>
        </p:nvSpPr>
        <p:spPr bwMode="auto">
          <a:xfrm>
            <a:off x="6705600" y="2057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70" name="Line 34"/>
          <p:cNvSpPr>
            <a:spLocks noChangeShapeType="1"/>
          </p:cNvSpPr>
          <p:nvPr/>
        </p:nvSpPr>
        <p:spPr bwMode="auto">
          <a:xfrm>
            <a:off x="6934200" y="2209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71" name="Line 35"/>
          <p:cNvSpPr>
            <a:spLocks noChangeShapeType="1"/>
          </p:cNvSpPr>
          <p:nvPr/>
        </p:nvSpPr>
        <p:spPr bwMode="auto">
          <a:xfrm>
            <a:off x="8458200" y="2057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72" name="Line 36"/>
          <p:cNvSpPr>
            <a:spLocks noChangeShapeType="1"/>
          </p:cNvSpPr>
          <p:nvPr/>
        </p:nvSpPr>
        <p:spPr bwMode="auto">
          <a:xfrm>
            <a:off x="8686800" y="2057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73" name="Line 37"/>
          <p:cNvSpPr>
            <a:spLocks noChangeShapeType="1"/>
          </p:cNvSpPr>
          <p:nvPr/>
        </p:nvSpPr>
        <p:spPr bwMode="auto">
          <a:xfrm>
            <a:off x="8915400" y="2057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74" name="Line 38"/>
          <p:cNvSpPr>
            <a:spLocks noChangeShapeType="1"/>
          </p:cNvSpPr>
          <p:nvPr/>
        </p:nvSpPr>
        <p:spPr bwMode="auto">
          <a:xfrm>
            <a:off x="2819400" y="2057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75" name="AutoShape 39"/>
          <p:cNvSpPr>
            <a:spLocks noChangeArrowheads="1"/>
          </p:cNvSpPr>
          <p:nvPr/>
        </p:nvSpPr>
        <p:spPr bwMode="auto">
          <a:xfrm>
            <a:off x="3200400" y="2209800"/>
            <a:ext cx="76200" cy="76200"/>
          </a:xfrm>
          <a:prstGeom prst="flowChartConnector">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4376" name="AutoShape 40"/>
          <p:cNvSpPr>
            <a:spLocks noChangeArrowheads="1"/>
          </p:cNvSpPr>
          <p:nvPr/>
        </p:nvSpPr>
        <p:spPr bwMode="auto">
          <a:xfrm>
            <a:off x="3733800" y="2209800"/>
            <a:ext cx="76200" cy="76200"/>
          </a:xfrm>
          <a:prstGeom prst="flowChartConnector">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4377" name="AutoShape 41"/>
          <p:cNvSpPr>
            <a:spLocks noChangeArrowheads="1"/>
          </p:cNvSpPr>
          <p:nvPr/>
        </p:nvSpPr>
        <p:spPr bwMode="auto">
          <a:xfrm>
            <a:off x="6019800" y="2209800"/>
            <a:ext cx="76200" cy="76200"/>
          </a:xfrm>
          <a:prstGeom prst="flowChartConnector">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4378" name="AutoShape 42"/>
          <p:cNvSpPr>
            <a:spLocks noChangeArrowheads="1"/>
          </p:cNvSpPr>
          <p:nvPr/>
        </p:nvSpPr>
        <p:spPr bwMode="auto">
          <a:xfrm>
            <a:off x="4038600" y="2209800"/>
            <a:ext cx="76200" cy="76200"/>
          </a:xfrm>
          <a:prstGeom prst="flowChartConnector">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4379" name="AutoShape 43"/>
          <p:cNvSpPr>
            <a:spLocks noChangeArrowheads="1"/>
          </p:cNvSpPr>
          <p:nvPr/>
        </p:nvSpPr>
        <p:spPr bwMode="auto">
          <a:xfrm>
            <a:off x="4648200" y="2209800"/>
            <a:ext cx="76200" cy="76200"/>
          </a:xfrm>
          <a:prstGeom prst="flowChartConnector">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4380" name="AutoShape 44"/>
          <p:cNvSpPr>
            <a:spLocks noChangeArrowheads="1"/>
          </p:cNvSpPr>
          <p:nvPr/>
        </p:nvSpPr>
        <p:spPr bwMode="auto">
          <a:xfrm>
            <a:off x="3429000" y="2209800"/>
            <a:ext cx="76200" cy="76200"/>
          </a:xfrm>
          <a:prstGeom prst="flowChartConnector">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4381" name="AutoShape 45"/>
          <p:cNvSpPr>
            <a:spLocks noChangeArrowheads="1"/>
          </p:cNvSpPr>
          <p:nvPr/>
        </p:nvSpPr>
        <p:spPr bwMode="auto">
          <a:xfrm>
            <a:off x="6477000" y="2209800"/>
            <a:ext cx="76200" cy="76200"/>
          </a:xfrm>
          <a:prstGeom prst="flowChartConnector">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4382" name="AutoShape 46"/>
          <p:cNvSpPr>
            <a:spLocks noChangeArrowheads="1"/>
          </p:cNvSpPr>
          <p:nvPr/>
        </p:nvSpPr>
        <p:spPr bwMode="auto">
          <a:xfrm>
            <a:off x="8991600" y="2209800"/>
            <a:ext cx="76200" cy="76200"/>
          </a:xfrm>
          <a:prstGeom prst="flowChartConnector">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4383" name="AutoShape 47"/>
          <p:cNvSpPr>
            <a:spLocks noChangeArrowheads="1"/>
          </p:cNvSpPr>
          <p:nvPr/>
        </p:nvSpPr>
        <p:spPr bwMode="auto">
          <a:xfrm>
            <a:off x="8229600" y="2209800"/>
            <a:ext cx="152400" cy="152400"/>
          </a:xfrm>
          <a:prstGeom prst="flowChartConnector">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4384" name="AutoShape 48"/>
          <p:cNvSpPr>
            <a:spLocks noChangeArrowheads="1"/>
          </p:cNvSpPr>
          <p:nvPr/>
        </p:nvSpPr>
        <p:spPr bwMode="auto">
          <a:xfrm>
            <a:off x="6781800" y="2209800"/>
            <a:ext cx="76200" cy="76200"/>
          </a:xfrm>
          <a:prstGeom prst="flowChartConnector">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4385" name="AutoShape 49"/>
          <p:cNvSpPr>
            <a:spLocks noChangeArrowheads="1"/>
          </p:cNvSpPr>
          <p:nvPr/>
        </p:nvSpPr>
        <p:spPr bwMode="auto">
          <a:xfrm>
            <a:off x="8763000" y="2133600"/>
            <a:ext cx="76200" cy="152400"/>
          </a:xfrm>
          <a:prstGeom prst="flowChartConnector">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4386" name="Rectangle 50"/>
          <p:cNvSpPr>
            <a:spLocks noChangeArrowheads="1"/>
          </p:cNvSpPr>
          <p:nvPr/>
        </p:nvSpPr>
        <p:spPr bwMode="auto">
          <a:xfrm>
            <a:off x="8458200" y="2057400"/>
            <a:ext cx="228600" cy="304800"/>
          </a:xfrm>
          <a:prstGeom prst="rect">
            <a:avLst/>
          </a:prstGeom>
          <a:solidFill>
            <a:srgbClr val="00FFFF"/>
          </a:solidFill>
          <a:ln w="9525">
            <a:solidFill>
              <a:schemeClr val="tx1"/>
            </a:solidFill>
            <a:miter lim="800000"/>
            <a:headEnd/>
            <a:tailEnd/>
          </a:ln>
        </p:spPr>
        <p:txBody>
          <a:bodyPr wrap="none" anchor="ct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4387" name="Rectangle 51"/>
          <p:cNvSpPr>
            <a:spLocks noChangeArrowheads="1"/>
          </p:cNvSpPr>
          <p:nvPr/>
        </p:nvSpPr>
        <p:spPr bwMode="auto">
          <a:xfrm>
            <a:off x="6172200" y="2057400"/>
            <a:ext cx="228600" cy="304800"/>
          </a:xfrm>
          <a:prstGeom prst="rect">
            <a:avLst/>
          </a:prstGeom>
          <a:solidFill>
            <a:srgbClr val="00FFFF"/>
          </a:solidFill>
          <a:ln w="9525">
            <a:solidFill>
              <a:schemeClr val="tx1"/>
            </a:solidFill>
            <a:miter lim="800000"/>
            <a:headEnd/>
            <a:tailEnd/>
          </a:ln>
        </p:spPr>
        <p:txBody>
          <a:bodyPr wrap="none" anchor="ct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4388" name="Rectangle 52"/>
          <p:cNvSpPr>
            <a:spLocks noChangeArrowheads="1"/>
          </p:cNvSpPr>
          <p:nvPr/>
        </p:nvSpPr>
        <p:spPr bwMode="auto">
          <a:xfrm>
            <a:off x="4191000" y="2133600"/>
            <a:ext cx="304800" cy="228600"/>
          </a:xfrm>
          <a:prstGeom prst="rect">
            <a:avLst/>
          </a:prstGeom>
          <a:solidFill>
            <a:srgbClr val="00FFFF"/>
          </a:solidFill>
          <a:ln w="9525">
            <a:solidFill>
              <a:schemeClr val="tx1"/>
            </a:solidFill>
            <a:miter lim="800000"/>
            <a:headEnd/>
            <a:tailEnd/>
          </a:ln>
        </p:spPr>
        <p:txBody>
          <a:bodyPr wrap="none" anchor="ct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Tree>
    <p:extLst>
      <p:ext uri="{BB962C8B-B14F-4D97-AF65-F5344CB8AC3E}">
        <p14:creationId xmlns:p14="http://schemas.microsoft.com/office/powerpoint/2010/main" val="408383983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66562"/>
                                        </p:tgtEl>
                                        <p:attrNameLst>
                                          <p:attrName>style.visibility</p:attrName>
                                        </p:attrNameLst>
                                      </p:cBhvr>
                                      <p:to>
                                        <p:strVal val="visible"/>
                                      </p:to>
                                    </p:set>
                                    <p:anim calcmode="lin" valueType="num">
                                      <p:cBhvr>
                                        <p:cTn id="7" dur="500" fill="hold"/>
                                        <p:tgtEl>
                                          <p:spTgt spid="66562"/>
                                        </p:tgtEl>
                                        <p:attrNameLst>
                                          <p:attrName>ppt_w</p:attrName>
                                        </p:attrNameLst>
                                      </p:cBhvr>
                                      <p:tavLst>
                                        <p:tav tm="0">
                                          <p:val>
                                            <p:fltVal val="0"/>
                                          </p:val>
                                        </p:tav>
                                        <p:tav tm="100000">
                                          <p:val>
                                            <p:strVal val="#ppt_w"/>
                                          </p:val>
                                        </p:tav>
                                      </p:tavLst>
                                    </p:anim>
                                    <p:anim calcmode="lin" valueType="num">
                                      <p:cBhvr>
                                        <p:cTn id="8" dur="500" fill="hold"/>
                                        <p:tgtEl>
                                          <p:spTgt spid="66562"/>
                                        </p:tgtEl>
                                        <p:attrNameLst>
                                          <p:attrName>ppt_h</p:attrName>
                                        </p:attrNameLst>
                                      </p:cBhvr>
                                      <p:tavLst>
                                        <p:tav tm="0">
                                          <p:val>
                                            <p:fltVal val="0"/>
                                          </p:val>
                                        </p:tav>
                                        <p:tav tm="100000">
                                          <p:val>
                                            <p:strVal val="#ppt_h"/>
                                          </p:val>
                                        </p:tav>
                                      </p:tavLst>
                                    </p:anim>
                                    <p:animEffect transition="in" filter="fade">
                                      <p:cBhvr>
                                        <p:cTn id="9" dur="500"/>
                                        <p:tgtEl>
                                          <p:spTgt spid="6656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66563">
                                            <p:txEl>
                                              <p:pRg st="0" end="0"/>
                                            </p:txEl>
                                          </p:spTgt>
                                        </p:tgtEl>
                                        <p:attrNameLst>
                                          <p:attrName>style.visibility</p:attrName>
                                        </p:attrNameLst>
                                      </p:cBhvr>
                                      <p:to>
                                        <p:strVal val="visible"/>
                                      </p:to>
                                    </p:set>
                                    <p:animEffect transition="in" filter="fade">
                                      <p:cBhvr>
                                        <p:cTn id="14" dur="1000">
                                          <p:stCondLst>
                                            <p:cond delay="0"/>
                                          </p:stCondLst>
                                        </p:cTn>
                                        <p:tgtEl>
                                          <p:spTgt spid="66563">
                                            <p:txEl>
                                              <p:pRg st="0" end="0"/>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66563">
                                            <p:txEl>
                                              <p:pRg st="1" end="1"/>
                                            </p:txEl>
                                          </p:spTgt>
                                        </p:tgtEl>
                                        <p:attrNameLst>
                                          <p:attrName>style.visibility</p:attrName>
                                        </p:attrNameLst>
                                      </p:cBhvr>
                                      <p:to>
                                        <p:strVal val="visible"/>
                                      </p:to>
                                    </p:set>
                                    <p:animEffect transition="in" filter="fade">
                                      <p:cBhvr>
                                        <p:cTn id="17" dur="1000">
                                          <p:stCondLst>
                                            <p:cond delay="0"/>
                                          </p:stCondLst>
                                        </p:cTn>
                                        <p:tgtEl>
                                          <p:spTgt spid="66563">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66563">
                                            <p:txEl>
                                              <p:pRg st="2" end="2"/>
                                            </p:txEl>
                                          </p:spTgt>
                                        </p:tgtEl>
                                        <p:attrNameLst>
                                          <p:attrName>style.visibility</p:attrName>
                                        </p:attrNameLst>
                                      </p:cBhvr>
                                      <p:to>
                                        <p:strVal val="visible"/>
                                      </p:to>
                                    </p:set>
                                    <p:animEffect transition="in" filter="fade">
                                      <p:cBhvr>
                                        <p:cTn id="20" dur="1000">
                                          <p:stCondLst>
                                            <p:cond delay="0"/>
                                          </p:stCondLst>
                                        </p:cTn>
                                        <p:tgtEl>
                                          <p:spTgt spid="66563">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66563">
                                            <p:txEl>
                                              <p:pRg st="3" end="3"/>
                                            </p:txEl>
                                          </p:spTgt>
                                        </p:tgtEl>
                                        <p:attrNameLst>
                                          <p:attrName>style.visibility</p:attrName>
                                        </p:attrNameLst>
                                      </p:cBhvr>
                                      <p:to>
                                        <p:strVal val="visible"/>
                                      </p:to>
                                    </p:set>
                                    <p:animEffect transition="in" filter="fade">
                                      <p:cBhvr>
                                        <p:cTn id="23" dur="1000">
                                          <p:stCondLst>
                                            <p:cond delay="0"/>
                                          </p:stCondLst>
                                        </p:cTn>
                                        <p:tgtEl>
                                          <p:spTgt spid="66563">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6563">
                                            <p:txEl>
                                              <p:pRg st="4" end="4"/>
                                            </p:txEl>
                                          </p:spTgt>
                                        </p:tgtEl>
                                        <p:attrNameLst>
                                          <p:attrName>style.visibility</p:attrName>
                                        </p:attrNameLst>
                                      </p:cBhvr>
                                      <p:to>
                                        <p:strVal val="visible"/>
                                      </p:to>
                                    </p:set>
                                    <p:animEffect transition="in" filter="fade">
                                      <p:cBhvr>
                                        <p:cTn id="26" dur="1000">
                                          <p:stCondLst>
                                            <p:cond delay="0"/>
                                          </p:stCondLst>
                                        </p:cTn>
                                        <p:tgtEl>
                                          <p:spTgt spid="66563">
                                            <p:txEl>
                                              <p:pRg st="4" end="4"/>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66563">
                                            <p:txEl>
                                              <p:pRg st="5" end="5"/>
                                            </p:txEl>
                                          </p:spTgt>
                                        </p:tgtEl>
                                        <p:attrNameLst>
                                          <p:attrName>style.visibility</p:attrName>
                                        </p:attrNameLst>
                                      </p:cBhvr>
                                      <p:to>
                                        <p:strVal val="visible"/>
                                      </p:to>
                                    </p:set>
                                    <p:animEffect transition="in" filter="fade">
                                      <p:cBhvr>
                                        <p:cTn id="29" dur="1000">
                                          <p:stCondLst>
                                            <p:cond delay="0"/>
                                          </p:stCondLst>
                                        </p:cTn>
                                        <p:tgtEl>
                                          <p:spTgt spid="665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2" grpId="0"/>
      <p:bldP spid="6656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75" y="228600"/>
            <a:ext cx="8158163" cy="6272213"/>
          </a:xfrm>
        </p:spPr>
        <p:txBody>
          <a:bodyPr>
            <a:normAutofit fontScale="92500" lnSpcReduction="20000"/>
          </a:bodyPr>
          <a:lstStyle/>
          <a:p>
            <a:pPr>
              <a:lnSpc>
                <a:spcPct val="150000"/>
              </a:lnSpc>
            </a:pPr>
            <a:r>
              <a:rPr lang="vi-VN" b="1" dirty="0"/>
              <a:t>2. NGUYÊN NHÂN VÀ CƠ CHẾ BỆNH SINH</a:t>
            </a:r>
            <a:endParaRPr lang="en-US" dirty="0"/>
          </a:p>
          <a:p>
            <a:pPr>
              <a:lnSpc>
                <a:spcPct val="150000"/>
              </a:lnSpc>
            </a:pPr>
            <a:r>
              <a:rPr lang="vi-VN" b="1" dirty="0"/>
              <a:t>2.1. Nguyên nhân</a:t>
            </a:r>
            <a:endParaRPr lang="en-US" dirty="0"/>
          </a:p>
          <a:p>
            <a:pPr>
              <a:lnSpc>
                <a:spcPct val="150000"/>
              </a:lnSpc>
            </a:pPr>
            <a:r>
              <a:rPr lang="vi-VN" dirty="0">
                <a:solidFill>
                  <a:srgbClr val="FF0000"/>
                </a:solidFill>
              </a:rPr>
              <a:t>- </a:t>
            </a:r>
            <a:r>
              <a:rPr lang="vi-VN" i="1" dirty="0">
                <a:solidFill>
                  <a:srgbClr val="FF0000"/>
                </a:solidFill>
              </a:rPr>
              <a:t>Helicobacter pylori </a:t>
            </a:r>
            <a:r>
              <a:rPr lang="vi-VN" dirty="0">
                <a:solidFill>
                  <a:srgbClr val="FF0000"/>
                </a:solidFill>
              </a:rPr>
              <a:t>(HP): </a:t>
            </a:r>
            <a:r>
              <a:rPr lang="vi-VN" dirty="0"/>
              <a:t>đây là nguyên nhân quan trọng nhất</a:t>
            </a:r>
            <a:endParaRPr lang="en-US" dirty="0"/>
          </a:p>
          <a:p>
            <a:pPr>
              <a:lnSpc>
                <a:spcPct val="150000"/>
              </a:lnSpc>
            </a:pPr>
            <a:r>
              <a:rPr lang="vi-VN" dirty="0">
                <a:solidFill>
                  <a:srgbClr val="FF0000"/>
                </a:solidFill>
              </a:rPr>
              <a:t>- Các thuốc: </a:t>
            </a:r>
            <a:r>
              <a:rPr lang="vi-VN" dirty="0"/>
              <a:t>NSAIDs, AINS, Aspirin, corticosteroids (khi dùng chung với NSAIDs), Postassium chlorid... </a:t>
            </a:r>
            <a:endParaRPr lang="en-US" dirty="0"/>
          </a:p>
          <a:p>
            <a:pPr>
              <a:lnSpc>
                <a:spcPct val="150000"/>
              </a:lnSpc>
            </a:pPr>
            <a:r>
              <a:rPr lang="vi-VN" dirty="0">
                <a:solidFill>
                  <a:srgbClr val="FF0000"/>
                </a:solidFill>
              </a:rPr>
              <a:t>- Loét do stress:...</a:t>
            </a:r>
            <a:endParaRPr lang="en-US" dirty="0">
              <a:solidFill>
                <a:srgbClr val="FF0000"/>
              </a:solidFill>
            </a:endParaRPr>
          </a:p>
          <a:p>
            <a:pPr>
              <a:lnSpc>
                <a:spcPct val="150000"/>
              </a:lnSpc>
            </a:pPr>
            <a:r>
              <a:rPr lang="vi-VN" dirty="0"/>
              <a:t> - Loét liên quan đến bệnh mạn tính hoặc suy đa tạng: COPD, xơ gan, suy thận...</a:t>
            </a:r>
            <a:endParaRPr lang="en-US" dirty="0"/>
          </a:p>
          <a:p>
            <a:pPr>
              <a:lnSpc>
                <a:spcPct val="150000"/>
              </a:lnSpc>
            </a:pPr>
            <a:r>
              <a:rPr lang="vi-VN" dirty="0"/>
              <a:t>- Loét do tự miễn</a:t>
            </a:r>
            <a:endParaRPr lang="en-US" dirty="0"/>
          </a:p>
        </p:txBody>
      </p:sp>
      <p:pic>
        <p:nvPicPr>
          <p:cNvPr id="4" name="Picture 2" descr="http://bacsigiadinh.com/Content/Images/FCKimg/image/Loc-10052012/benh-viem-loet-da-day-ta-trang-bacsigiadin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13789" y="1154906"/>
            <a:ext cx="333834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69333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8"/>
          <p:cNvSpPr>
            <a:spLocks noGrp="1" noChangeArrowheads="1"/>
          </p:cNvSpPr>
          <p:nvPr>
            <p:ph type="title"/>
          </p:nvPr>
        </p:nvSpPr>
        <p:spPr>
          <a:xfrm>
            <a:off x="1981200" y="274638"/>
            <a:ext cx="8229600" cy="1096962"/>
          </a:xfrm>
        </p:spPr>
        <p:txBody>
          <a:bodyPr/>
          <a:lstStyle/>
          <a:p>
            <a:pPr eaLnBrk="1" hangingPunct="1"/>
            <a:r>
              <a:rPr lang="en-US">
                <a:latin typeface=".VnTime" panose="020B7200000000000000" pitchFamily="34" charset="0"/>
              </a:rPr>
              <a:t>Vi khuÈn Helicobacter Pylori</a:t>
            </a:r>
          </a:p>
        </p:txBody>
      </p:sp>
      <p:pic>
        <p:nvPicPr>
          <p:cNvPr id="20483" name="Picture 23" descr="vaitrocuaHpylori8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1295400"/>
            <a:ext cx="7239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03772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905000" y="274638"/>
            <a:ext cx="8229600" cy="1249362"/>
          </a:xfrm>
        </p:spPr>
        <p:txBody>
          <a:bodyPr/>
          <a:lstStyle/>
          <a:p>
            <a:pPr eaLnBrk="1" hangingPunct="1"/>
            <a:r>
              <a:rPr lang="en-US" sz="3400">
                <a:solidFill>
                  <a:schemeClr val="hlink"/>
                </a:solidFill>
              </a:rPr>
              <a:t>BỆNH LOÉT DẠ DÀY-TÁ TRÀNG:</a:t>
            </a:r>
            <a:br>
              <a:rPr lang="en-US" sz="3400">
                <a:solidFill>
                  <a:schemeClr val="hlink"/>
                </a:solidFill>
              </a:rPr>
            </a:br>
            <a:r>
              <a:rPr lang="en-US" sz="3400">
                <a:solidFill>
                  <a:schemeClr val="hlink"/>
                </a:solidFill>
              </a:rPr>
              <a:t>Helicobacter pylori</a:t>
            </a:r>
            <a:r>
              <a:rPr lang="en-US" sz="3600">
                <a:solidFill>
                  <a:srgbClr val="FFFF00"/>
                </a:solidFill>
              </a:rPr>
              <a:t> </a:t>
            </a:r>
          </a:p>
        </p:txBody>
      </p:sp>
      <p:sp>
        <p:nvSpPr>
          <p:cNvPr id="21507" name="Rectangle 3"/>
          <p:cNvSpPr>
            <a:spLocks noGrp="1" noChangeArrowheads="1"/>
          </p:cNvSpPr>
          <p:nvPr>
            <p:ph type="body" sz="half" idx="1"/>
          </p:nvPr>
        </p:nvSpPr>
        <p:spPr>
          <a:xfrm>
            <a:off x="685800" y="1676400"/>
            <a:ext cx="5181600" cy="5181600"/>
          </a:xfrm>
        </p:spPr>
        <p:txBody>
          <a:bodyPr>
            <a:normAutofit/>
          </a:bodyPr>
          <a:lstStyle/>
          <a:p>
            <a:pPr eaLnBrk="1" hangingPunct="1">
              <a:lnSpc>
                <a:spcPct val="150000"/>
              </a:lnSpc>
            </a:pPr>
            <a:r>
              <a:rPr lang="en-US" sz="2000" b="1" dirty="0">
                <a:solidFill>
                  <a:srgbClr val="00FF00"/>
                </a:solidFill>
              </a:rPr>
              <a:t>H.pylori là gì ?</a:t>
            </a:r>
            <a:r>
              <a:rPr lang="en-US" sz="2000" dirty="0"/>
              <a:t>  </a:t>
            </a:r>
          </a:p>
          <a:p>
            <a:pPr eaLnBrk="1" hangingPunct="1">
              <a:lnSpc>
                <a:spcPct val="150000"/>
              </a:lnSpc>
              <a:buFontTx/>
              <a:buNone/>
            </a:pPr>
            <a:r>
              <a:rPr lang="en-US" sz="2000" dirty="0"/>
              <a:t>	Xoắn khuẩn Gr (-), có nhiều chiên mao, sinh men urease</a:t>
            </a:r>
            <a:r>
              <a:rPr lang="en-US" sz="2000" baseline="-25000" dirty="0"/>
              <a:t>,</a:t>
            </a:r>
            <a:r>
              <a:rPr lang="en-US" sz="2000" dirty="0"/>
              <a:t>, sống trong lớp nhầy ở DD</a:t>
            </a:r>
          </a:p>
          <a:p>
            <a:pPr eaLnBrk="1" hangingPunct="1">
              <a:lnSpc>
                <a:spcPct val="150000"/>
              </a:lnSpc>
            </a:pPr>
            <a:r>
              <a:rPr lang="en-US" sz="2000" b="1" dirty="0">
                <a:solidFill>
                  <a:srgbClr val="00FF00"/>
                </a:solidFill>
              </a:rPr>
              <a:t>Làm thế nào H.pylori sống được trong DD?</a:t>
            </a:r>
            <a:r>
              <a:rPr lang="en-US" sz="2000" dirty="0"/>
              <a:t> Hp sống trong lớp nhầy, sinh ra urease xúc tác việc thủy phân urê thành NH</a:t>
            </a:r>
            <a:r>
              <a:rPr lang="en-US" sz="2000" baseline="-25000" dirty="0"/>
              <a:t>3 </a:t>
            </a:r>
            <a:r>
              <a:rPr lang="en-US" sz="2000" dirty="0"/>
              <a:t> và CO</a:t>
            </a:r>
            <a:r>
              <a:rPr lang="en-US" sz="2000" baseline="-25000" dirty="0"/>
              <a:t>2 </a:t>
            </a:r>
            <a:r>
              <a:rPr lang="en-US" sz="2000" dirty="0"/>
              <a:t>. NH</a:t>
            </a:r>
            <a:r>
              <a:rPr lang="en-US" sz="2000" baseline="-25000" dirty="0"/>
              <a:t>3 </a:t>
            </a:r>
            <a:r>
              <a:rPr lang="en-US" sz="2000" dirty="0"/>
              <a:t>trung hòa acid </a:t>
            </a:r>
            <a:r>
              <a:rPr lang="en-US" sz="2000" dirty="0">
                <a:sym typeface="Wingdings" panose="05000000000000000000" pitchFamily="2" charset="2"/>
              </a:rPr>
              <a:t></a:t>
            </a:r>
            <a:r>
              <a:rPr lang="en-US" sz="2000" dirty="0"/>
              <a:t> Hp thích nghi và sống được trong môi trường acid cao .</a:t>
            </a:r>
          </a:p>
        </p:txBody>
      </p:sp>
      <p:pic>
        <p:nvPicPr>
          <p:cNvPr id="21508" name="Picture 4" descr="hp-12"/>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6296025" y="1676400"/>
            <a:ext cx="4800600" cy="4505325"/>
          </a:xfrm>
          <a:noFill/>
        </p:spPr>
      </p:pic>
    </p:spTree>
    <p:extLst>
      <p:ext uri="{BB962C8B-B14F-4D97-AF65-F5344CB8AC3E}">
        <p14:creationId xmlns:p14="http://schemas.microsoft.com/office/powerpoint/2010/main" val="5882407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6866"/>
                                        </p:tgtEl>
                                        <p:attrNameLst>
                                          <p:attrName>style.visibility</p:attrName>
                                        </p:attrNameLst>
                                      </p:cBhvr>
                                      <p:to>
                                        <p:strVal val="visible"/>
                                      </p:to>
                                    </p:set>
                                    <p:anim calcmode="lin" valueType="num">
                                      <p:cBhvr>
                                        <p:cTn id="7" dur="500" fill="hold"/>
                                        <p:tgtEl>
                                          <p:spTgt spid="36866"/>
                                        </p:tgtEl>
                                        <p:attrNameLst>
                                          <p:attrName>ppt_w</p:attrName>
                                        </p:attrNameLst>
                                      </p:cBhvr>
                                      <p:tavLst>
                                        <p:tav tm="0">
                                          <p:val>
                                            <p:fltVal val="0"/>
                                          </p:val>
                                        </p:tav>
                                        <p:tav tm="100000">
                                          <p:val>
                                            <p:strVal val="#ppt_w"/>
                                          </p:val>
                                        </p:tav>
                                      </p:tavLst>
                                    </p:anim>
                                    <p:anim calcmode="lin" valueType="num">
                                      <p:cBhvr>
                                        <p:cTn id="8" dur="500" fill="hold"/>
                                        <p:tgtEl>
                                          <p:spTgt spid="3686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75" y="228600"/>
            <a:ext cx="11444288" cy="6272213"/>
          </a:xfrm>
        </p:spPr>
        <p:txBody>
          <a:bodyPr>
            <a:normAutofit fontScale="92500" lnSpcReduction="20000"/>
          </a:bodyPr>
          <a:lstStyle/>
          <a:p>
            <a:pPr>
              <a:lnSpc>
                <a:spcPct val="170000"/>
              </a:lnSpc>
            </a:pPr>
            <a:r>
              <a:rPr lang="vi-VN" b="1" dirty="0"/>
              <a:t>3. TRIỆU CHỨNG</a:t>
            </a:r>
            <a:endParaRPr lang="en-US" dirty="0"/>
          </a:p>
          <a:p>
            <a:pPr>
              <a:lnSpc>
                <a:spcPct val="170000"/>
              </a:lnSpc>
            </a:pPr>
            <a:r>
              <a:rPr lang="vi-VN" b="1" dirty="0"/>
              <a:t>3.1. Triệu chứng lâm sàng</a:t>
            </a:r>
            <a:endParaRPr lang="en-US" dirty="0"/>
          </a:p>
          <a:p>
            <a:pPr>
              <a:lnSpc>
                <a:spcPct val="170000"/>
              </a:lnSpc>
            </a:pPr>
            <a:r>
              <a:rPr lang="vi-VN" b="1" dirty="0"/>
              <a:t>- Đau bụng: </a:t>
            </a:r>
            <a:endParaRPr lang="en-US" b="1" dirty="0"/>
          </a:p>
          <a:p>
            <a:pPr>
              <a:lnSpc>
                <a:spcPct val="170000"/>
              </a:lnSpc>
            </a:pPr>
            <a:r>
              <a:rPr lang="vi-VN" dirty="0">
                <a:solidFill>
                  <a:srgbClr val="FF0000"/>
                </a:solidFill>
              </a:rPr>
              <a:t>+ Đau thượng vị </a:t>
            </a:r>
            <a:r>
              <a:rPr lang="vi-VN" dirty="0"/>
              <a:t>(vùng trên rốn và dưới mỏm xương ức).</a:t>
            </a:r>
            <a:endParaRPr lang="en-US" dirty="0"/>
          </a:p>
          <a:p>
            <a:pPr>
              <a:lnSpc>
                <a:spcPct val="170000"/>
              </a:lnSpc>
            </a:pPr>
            <a:r>
              <a:rPr lang="vi-VN" dirty="0"/>
              <a:t>+ Mức độ từ khó chịu, đau âm ỉ đến dữ dội</a:t>
            </a:r>
            <a:endParaRPr lang="en-US" dirty="0"/>
          </a:p>
          <a:p>
            <a:pPr>
              <a:lnSpc>
                <a:spcPct val="170000"/>
              </a:lnSpc>
            </a:pPr>
            <a:r>
              <a:rPr lang="vi-VN" dirty="0">
                <a:solidFill>
                  <a:srgbClr val="FF0000"/>
                </a:solidFill>
              </a:rPr>
              <a:t>+ Đau có chu kỳ </a:t>
            </a:r>
            <a:r>
              <a:rPr lang="vi-VN" dirty="0"/>
              <a:t>theo bữa ăn và theo mùa.</a:t>
            </a:r>
            <a:endParaRPr lang="en-US" dirty="0"/>
          </a:p>
          <a:p>
            <a:pPr>
              <a:lnSpc>
                <a:spcPct val="170000"/>
              </a:lnSpc>
            </a:pPr>
            <a:r>
              <a:rPr lang="vi-VN" dirty="0"/>
              <a:t>+ Đau xuất hiện hoặc </a:t>
            </a:r>
            <a:r>
              <a:rPr lang="vi-VN" dirty="0">
                <a:solidFill>
                  <a:srgbClr val="FF0000"/>
                </a:solidFill>
              </a:rPr>
              <a:t>tăng</a:t>
            </a:r>
            <a:r>
              <a:rPr lang="vi-VN" dirty="0"/>
              <a:t> khi ăn các thức ăn chua, cay hay bị căng thẳng thần kinh và </a:t>
            </a:r>
            <a:r>
              <a:rPr lang="vi-VN" dirty="0">
                <a:solidFill>
                  <a:srgbClr val="FF0000"/>
                </a:solidFill>
              </a:rPr>
              <a:t>giảm</a:t>
            </a:r>
            <a:r>
              <a:rPr lang="vi-VN" dirty="0"/>
              <a:t> khi uống các thuốc kháng acid hay thuốc băng niêm mạc dạ dày.</a:t>
            </a:r>
            <a:endParaRPr lang="en-US" dirty="0"/>
          </a:p>
        </p:txBody>
      </p:sp>
      <p:pic>
        <p:nvPicPr>
          <p:cNvPr id="2050" name="Picture 2" descr="Image result for dau thuong v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47554" y="1050131"/>
            <a:ext cx="2868209" cy="26789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9076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75" y="228600"/>
            <a:ext cx="11444288" cy="6272213"/>
          </a:xfrm>
        </p:spPr>
        <p:txBody>
          <a:bodyPr>
            <a:normAutofit/>
          </a:bodyPr>
          <a:lstStyle/>
          <a:p>
            <a:pPr>
              <a:lnSpc>
                <a:spcPct val="170000"/>
              </a:lnSpc>
            </a:pPr>
            <a:r>
              <a:rPr lang="vi-VN" dirty="0"/>
              <a:t>+ Tuỳ vào vị trí ổ loét, tính chất đau có sự kh</a:t>
            </a:r>
            <a:r>
              <a:rPr lang="en-US" dirty="0"/>
              <a:t>á</a:t>
            </a:r>
            <a:r>
              <a:rPr lang="vi-VN" dirty="0"/>
              <a:t>c biệt:</a:t>
            </a:r>
            <a:endParaRPr lang="en-US" dirty="0"/>
          </a:p>
          <a:p>
            <a:pPr lvl="0">
              <a:lnSpc>
                <a:spcPct val="170000"/>
              </a:lnSpc>
            </a:pPr>
            <a:r>
              <a:rPr lang="vi-VN" b="1" dirty="0"/>
              <a:t>Loét hành tá tràng: </a:t>
            </a:r>
            <a:r>
              <a:rPr lang="vi-VN" dirty="0"/>
              <a:t>đau thường xuất hiện lúc đói hoặc sau bữa ăn 2-3 giờ, đau trội lên về đêm, ăn vào hoặc sử dụng các thuốc trung hoà acid thì đỡ đau nhanh</a:t>
            </a:r>
            <a:endParaRPr lang="en-US" dirty="0"/>
          </a:p>
          <a:p>
            <a:pPr lvl="0">
              <a:lnSpc>
                <a:spcPct val="170000"/>
              </a:lnSpc>
            </a:pPr>
            <a:r>
              <a:rPr lang="vi-VN" b="1" dirty="0"/>
              <a:t>Loét dạ dày: </a:t>
            </a:r>
            <a:r>
              <a:rPr lang="vi-VN" dirty="0"/>
              <a:t>thường đau sau ăn trong khoảng vài chục phút đến vài giờ, đáp ứng với bữa ăn và thuốc kháng acid kém hơn so với loét hành tá tràng.</a:t>
            </a:r>
            <a:endParaRPr lang="en-US" dirty="0"/>
          </a:p>
          <a:p>
            <a:pPr>
              <a:lnSpc>
                <a:spcPct val="170000"/>
              </a:lnSpc>
            </a:pPr>
            <a:endParaRPr lang="en-US" dirty="0"/>
          </a:p>
        </p:txBody>
      </p:sp>
    </p:spTree>
    <p:extLst>
      <p:ext uri="{BB962C8B-B14F-4D97-AF65-F5344CB8AC3E}">
        <p14:creationId xmlns:p14="http://schemas.microsoft.com/office/powerpoint/2010/main" val="28475552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74" y="228601"/>
            <a:ext cx="11472863" cy="2857500"/>
          </a:xfrm>
        </p:spPr>
        <p:txBody>
          <a:bodyPr>
            <a:normAutofit/>
          </a:bodyPr>
          <a:lstStyle/>
          <a:p>
            <a:pPr>
              <a:lnSpc>
                <a:spcPct val="150000"/>
              </a:lnSpc>
            </a:pPr>
            <a:r>
              <a:rPr lang="vi-VN" dirty="0"/>
              <a:t>- Các triệu chứng </a:t>
            </a:r>
            <a:r>
              <a:rPr lang="vi-VN" dirty="0">
                <a:solidFill>
                  <a:srgbClr val="FF0000"/>
                </a:solidFill>
              </a:rPr>
              <a:t>không điển hình</a:t>
            </a:r>
            <a:r>
              <a:rPr lang="vi-VN" dirty="0"/>
              <a:t>: Ợ hơi, ợ chua, buồn nôn, nôn, đầy bụng, chán ăn, sụt cân.</a:t>
            </a:r>
            <a:endParaRPr lang="en-US" dirty="0"/>
          </a:p>
          <a:p>
            <a:pPr>
              <a:lnSpc>
                <a:spcPct val="150000"/>
              </a:lnSpc>
            </a:pPr>
            <a:r>
              <a:rPr lang="vi-VN" dirty="0"/>
              <a:t>- Các trường hợp </a:t>
            </a:r>
            <a:r>
              <a:rPr lang="vi-VN" dirty="0">
                <a:solidFill>
                  <a:srgbClr val="FF0000"/>
                </a:solidFill>
              </a:rPr>
              <a:t>loét câm: </a:t>
            </a:r>
            <a:r>
              <a:rPr lang="vi-VN" dirty="0"/>
              <a:t>Thường chỉ được chẩn đoán khi xảy ra các biến chứng.</a:t>
            </a:r>
            <a:endParaRPr lang="en-US" dirty="0"/>
          </a:p>
          <a:p>
            <a:pPr>
              <a:lnSpc>
                <a:spcPct val="150000"/>
              </a:lnSpc>
            </a:pPr>
            <a:endParaRPr lang="en-US" dirty="0"/>
          </a:p>
        </p:txBody>
      </p:sp>
      <p:pic>
        <p:nvPicPr>
          <p:cNvPr id="26626" name="Picture 2" descr="Image result for o hoi o chua buon n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3367" y="2817811"/>
            <a:ext cx="5407821" cy="3384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90885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75" y="228600"/>
            <a:ext cx="11444288" cy="6272213"/>
          </a:xfrm>
        </p:spPr>
        <p:txBody>
          <a:bodyPr>
            <a:normAutofit fontScale="92500" lnSpcReduction="20000"/>
          </a:bodyPr>
          <a:lstStyle/>
          <a:p>
            <a:pPr>
              <a:lnSpc>
                <a:spcPct val="150000"/>
              </a:lnSpc>
            </a:pPr>
            <a:r>
              <a:rPr lang="vi-VN" b="1" dirty="0"/>
              <a:t>3.2. Triệu chứng cận lâm sàng</a:t>
            </a:r>
            <a:endParaRPr lang="en-US" dirty="0"/>
          </a:p>
          <a:p>
            <a:pPr>
              <a:lnSpc>
                <a:spcPct val="150000"/>
              </a:lnSpc>
            </a:pPr>
            <a:r>
              <a:rPr lang="vi-VN" dirty="0"/>
              <a:t>- Chụp X</a:t>
            </a:r>
            <a:r>
              <a:rPr lang="en-US" dirty="0"/>
              <a:t>Q </a:t>
            </a:r>
            <a:r>
              <a:rPr lang="vi-VN" dirty="0"/>
              <a:t>dạ dày - tá tràng</a:t>
            </a:r>
            <a:endParaRPr lang="en-US" dirty="0"/>
          </a:p>
          <a:p>
            <a:pPr>
              <a:lnSpc>
                <a:spcPct val="150000"/>
              </a:lnSpc>
            </a:pPr>
            <a:r>
              <a:rPr lang="vi-VN" dirty="0"/>
              <a:t>- Nội soi dạ dày tá tràng: </a:t>
            </a:r>
            <a:endParaRPr lang="en-US" dirty="0"/>
          </a:p>
          <a:p>
            <a:pPr>
              <a:lnSpc>
                <a:spcPct val="150000"/>
              </a:lnSpc>
            </a:pPr>
            <a:r>
              <a:rPr lang="vi-VN" dirty="0"/>
              <a:t>- Chụp cắt lớp vi tính</a:t>
            </a:r>
            <a:endParaRPr lang="en-US" dirty="0"/>
          </a:p>
          <a:p>
            <a:pPr>
              <a:lnSpc>
                <a:spcPct val="150000"/>
              </a:lnSpc>
            </a:pPr>
            <a:r>
              <a:rPr lang="vi-VN" dirty="0"/>
              <a:t>- Test tìm HP:</a:t>
            </a:r>
            <a:endParaRPr lang="en-US" dirty="0"/>
          </a:p>
          <a:p>
            <a:pPr>
              <a:lnSpc>
                <a:spcPct val="150000"/>
              </a:lnSpc>
            </a:pPr>
            <a:r>
              <a:rPr lang="vi-VN" dirty="0"/>
              <a:t>+ Nuôi cấy từ mảnh sinh thiết niêm mạc dạ dày</a:t>
            </a:r>
            <a:endParaRPr lang="en-US" dirty="0"/>
          </a:p>
          <a:p>
            <a:pPr>
              <a:lnSpc>
                <a:spcPct val="150000"/>
              </a:lnSpc>
            </a:pPr>
            <a:r>
              <a:rPr lang="vi-VN" dirty="0"/>
              <a:t>+ Tìm kháng thể HP trong máu</a:t>
            </a:r>
            <a:endParaRPr lang="en-US" dirty="0"/>
          </a:p>
          <a:p>
            <a:pPr>
              <a:lnSpc>
                <a:spcPct val="150000"/>
              </a:lnSpc>
            </a:pPr>
            <a:r>
              <a:rPr lang="vi-VN" dirty="0"/>
              <a:t>+ Tìm kháng nguyên của HP trong phân</a:t>
            </a:r>
            <a:endParaRPr lang="en-US" dirty="0"/>
          </a:p>
          <a:p>
            <a:pPr>
              <a:lnSpc>
                <a:spcPct val="150000"/>
              </a:lnSpc>
            </a:pPr>
            <a:r>
              <a:rPr lang="vi-VN" dirty="0"/>
              <a:t>- Xét nghiệm dịch vị của dạ dày: Hút dịch vị lúc đói đánh giá tình trạng bài tiết của dịch vị, định lượng HCl, đo hoạt lực của pepsin</a:t>
            </a:r>
            <a:endParaRPr lang="en-US" dirty="0"/>
          </a:p>
        </p:txBody>
      </p:sp>
    </p:spTree>
    <p:extLst>
      <p:ext uri="{BB962C8B-B14F-4D97-AF65-F5344CB8AC3E}">
        <p14:creationId xmlns:p14="http://schemas.microsoft.com/office/powerpoint/2010/main" val="20235660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10132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4" descr="Noi soi da da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7349" y="971549"/>
            <a:ext cx="6314515" cy="529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4" descr="xquang da da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96974"/>
            <a:ext cx="5467349" cy="410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2973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a:xfrm>
            <a:off x="2209800" y="304800"/>
            <a:ext cx="7772400" cy="1143000"/>
          </a:xfrm>
        </p:spPr>
        <p:txBody>
          <a:bodyPr/>
          <a:lstStyle/>
          <a:p>
            <a:r>
              <a:rPr lang="en-US" sz="4000">
                <a:solidFill>
                  <a:schemeClr val="hlink"/>
                </a:solidFill>
              </a:rPr>
              <a:t>Dạ dày</a:t>
            </a:r>
          </a:p>
        </p:txBody>
      </p:sp>
      <p:pic>
        <p:nvPicPr>
          <p:cNvPr id="5123" name="Picture 3" descr="stomach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2209801"/>
            <a:ext cx="3429000" cy="323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Rectangle 4"/>
          <p:cNvSpPr>
            <a:spLocks noGrp="1" noChangeArrowheads="1"/>
          </p:cNvSpPr>
          <p:nvPr>
            <p:ph type="body" idx="1"/>
          </p:nvPr>
        </p:nvSpPr>
        <p:spPr>
          <a:xfrm>
            <a:off x="1752600" y="1447800"/>
            <a:ext cx="5562600" cy="4648200"/>
          </a:xfrm>
        </p:spPr>
        <p:txBody>
          <a:bodyPr/>
          <a:lstStyle/>
          <a:p>
            <a:r>
              <a:rPr lang="en-US" sz="2400" dirty="0"/>
              <a:t>Dạ dày di động &amp; thay đổi hình dạng, chỉ cố định tương đối ở tâm vị</a:t>
            </a:r>
          </a:p>
          <a:p>
            <a:r>
              <a:rPr lang="en-US" sz="2400" dirty="0"/>
              <a:t>Chức năng</a:t>
            </a:r>
          </a:p>
          <a:p>
            <a:pPr lvl="1"/>
            <a:r>
              <a:rPr lang="en-US" dirty="0"/>
              <a:t>Tiết acid dịch vị, pepsin, yếu tố nội tại </a:t>
            </a:r>
          </a:p>
          <a:p>
            <a:pPr lvl="1"/>
            <a:r>
              <a:rPr lang="en-US" dirty="0"/>
              <a:t>Trộn thức ăn với dịch vị</a:t>
            </a:r>
          </a:p>
          <a:p>
            <a:pPr lvl="1"/>
            <a:r>
              <a:rPr lang="en-US" dirty="0"/>
              <a:t>Lưu giữ nhũ trấp cho đến khi có cùng nhiệt độ và áp lực thẩm thấu với các dịch khác trong cơ thể</a:t>
            </a:r>
          </a:p>
          <a:p>
            <a:r>
              <a:rPr lang="en-US" sz="2400" b="1" dirty="0">
                <a:solidFill>
                  <a:srgbClr val="00FF00"/>
                </a:solidFill>
              </a:rPr>
              <a:t>Thời gian lưu giữ thức ăn: 3-6 h</a:t>
            </a:r>
          </a:p>
        </p:txBody>
      </p:sp>
    </p:spTree>
    <p:extLst>
      <p:ext uri="{BB962C8B-B14F-4D97-AF65-F5344CB8AC3E}">
        <p14:creationId xmlns:p14="http://schemas.microsoft.com/office/powerpoint/2010/main" val="1694056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AutoShape 5"/>
          <p:cNvSpPr>
            <a:spLocks noChangeArrowheads="1"/>
          </p:cNvSpPr>
          <p:nvPr/>
        </p:nvSpPr>
        <p:spPr bwMode="auto">
          <a:xfrm>
            <a:off x="3962400" y="1752600"/>
            <a:ext cx="4114800" cy="3276600"/>
          </a:xfrm>
          <a:custGeom>
            <a:avLst/>
            <a:gdLst>
              <a:gd name="T0" fmla="*/ 2147483647 w 21600"/>
              <a:gd name="T1" fmla="*/ 2147483647 h 21600"/>
              <a:gd name="T2" fmla="*/ 2147483647 w 21600"/>
              <a:gd name="T3" fmla="*/ 2147483647 h 21600"/>
              <a:gd name="T4" fmla="*/ 0 w 21600"/>
              <a:gd name="T5" fmla="*/ 2147483647 h 21600"/>
              <a:gd name="T6" fmla="*/ 2147483647 w 21600"/>
              <a:gd name="T7" fmla="*/ 0 h 21600"/>
              <a:gd name="T8" fmla="*/ 0 60000 65536"/>
              <a:gd name="T9" fmla="*/ 5898240 60000 65536"/>
              <a:gd name="T10" fmla="*/ 11796480 60000 65536"/>
              <a:gd name="T11" fmla="*/ 17694720 60000 65536"/>
              <a:gd name="T12" fmla="*/ 5400 w 21600"/>
              <a:gd name="T13" fmla="*/ 5400 h 21600"/>
              <a:gd name="T14" fmla="*/ 16200 w 21600"/>
              <a:gd name="T15" fmla="*/ 16200 h 21600"/>
            </a:gdLst>
            <a:ahLst/>
            <a:cxnLst>
              <a:cxn ang="T8">
                <a:pos x="T0" y="T1"/>
              </a:cxn>
              <a:cxn ang="T9">
                <a:pos x="T2" y="T3"/>
              </a:cxn>
              <a:cxn ang="T10">
                <a:pos x="T4" y="T5"/>
              </a:cxn>
              <a:cxn ang="T11">
                <a:pos x="T6" y="T7"/>
              </a:cxn>
            </a:cxnLst>
            <a:rect l="T12" t="T13" r="T14" b="T15"/>
            <a:pathLst>
              <a:path w="21600" h="21600">
                <a:moveTo>
                  <a:pt x="5400" y="5400"/>
                </a:moveTo>
                <a:lnTo>
                  <a:pt x="9450" y="5400"/>
                </a:lnTo>
                <a:lnTo>
                  <a:pt x="9450" y="2700"/>
                </a:lnTo>
                <a:lnTo>
                  <a:pt x="8100" y="2700"/>
                </a:lnTo>
                <a:lnTo>
                  <a:pt x="10800" y="0"/>
                </a:lnTo>
                <a:lnTo>
                  <a:pt x="13500" y="2700"/>
                </a:lnTo>
                <a:lnTo>
                  <a:pt x="12150" y="2700"/>
                </a:lnTo>
                <a:lnTo>
                  <a:pt x="12150" y="5400"/>
                </a:lnTo>
                <a:lnTo>
                  <a:pt x="16200" y="5400"/>
                </a:lnTo>
                <a:lnTo>
                  <a:pt x="16200" y="9450"/>
                </a:lnTo>
                <a:lnTo>
                  <a:pt x="18900" y="9450"/>
                </a:lnTo>
                <a:lnTo>
                  <a:pt x="18900" y="8100"/>
                </a:lnTo>
                <a:lnTo>
                  <a:pt x="21600" y="10800"/>
                </a:lnTo>
                <a:lnTo>
                  <a:pt x="18900" y="13500"/>
                </a:lnTo>
                <a:lnTo>
                  <a:pt x="18900" y="12150"/>
                </a:lnTo>
                <a:lnTo>
                  <a:pt x="16200" y="12150"/>
                </a:lnTo>
                <a:lnTo>
                  <a:pt x="16200" y="16200"/>
                </a:lnTo>
                <a:lnTo>
                  <a:pt x="12150" y="16200"/>
                </a:lnTo>
                <a:lnTo>
                  <a:pt x="12150" y="18900"/>
                </a:lnTo>
                <a:lnTo>
                  <a:pt x="13500" y="18900"/>
                </a:lnTo>
                <a:lnTo>
                  <a:pt x="10800" y="21600"/>
                </a:lnTo>
                <a:lnTo>
                  <a:pt x="8100" y="18900"/>
                </a:lnTo>
                <a:lnTo>
                  <a:pt x="9450" y="18900"/>
                </a:lnTo>
                <a:lnTo>
                  <a:pt x="9450" y="16200"/>
                </a:lnTo>
                <a:lnTo>
                  <a:pt x="5400" y="16200"/>
                </a:lnTo>
                <a:lnTo>
                  <a:pt x="5400" y="12150"/>
                </a:lnTo>
                <a:lnTo>
                  <a:pt x="2700" y="12150"/>
                </a:lnTo>
                <a:lnTo>
                  <a:pt x="2700" y="13500"/>
                </a:lnTo>
                <a:lnTo>
                  <a:pt x="0" y="10800"/>
                </a:lnTo>
                <a:lnTo>
                  <a:pt x="2700" y="8100"/>
                </a:lnTo>
                <a:lnTo>
                  <a:pt x="2700" y="9450"/>
                </a:lnTo>
                <a:lnTo>
                  <a:pt x="5400" y="9450"/>
                </a:lnTo>
                <a:close/>
              </a:path>
            </a:pathLst>
          </a:custGeom>
          <a:solidFill>
            <a:srgbClr val="D6FDA1"/>
          </a:solidFill>
          <a:ln w="9525">
            <a:solidFill>
              <a:schemeClr val="tx1"/>
            </a:solidFill>
            <a:miter lim="800000"/>
            <a:headEnd/>
            <a:tailEnd/>
          </a:ln>
        </p:spPr>
        <p:txBody>
          <a:bodyPr wrap="none" anchor="ct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algn="ctr" eaLnBrk="1" hangingPunct="1"/>
            <a:r>
              <a:rPr lang="en-US" sz="3200" b="1"/>
              <a:t>BiÕn chøng </a:t>
            </a:r>
          </a:p>
          <a:p>
            <a:pPr algn="ctr" eaLnBrk="1" hangingPunct="1"/>
            <a:r>
              <a:rPr lang="en-US" sz="3200" b="1"/>
              <a:t>bÖnh loÐt d¹ dµy</a:t>
            </a:r>
          </a:p>
          <a:p>
            <a:pPr algn="ctr" eaLnBrk="1" hangingPunct="1"/>
            <a:r>
              <a:rPr lang="en-US" sz="3200" b="1"/>
              <a:t>-t¸ trµng</a:t>
            </a:r>
          </a:p>
        </p:txBody>
      </p:sp>
      <p:sp>
        <p:nvSpPr>
          <p:cNvPr id="32771" name="AutoShape 6"/>
          <p:cNvSpPr>
            <a:spLocks noChangeArrowheads="1"/>
          </p:cNvSpPr>
          <p:nvPr/>
        </p:nvSpPr>
        <p:spPr bwMode="auto">
          <a:xfrm>
            <a:off x="7391400" y="2590800"/>
            <a:ext cx="2895600" cy="1600200"/>
          </a:xfrm>
          <a:prstGeom prst="chevron">
            <a:avLst>
              <a:gd name="adj" fmla="val 45238"/>
            </a:avLst>
          </a:prstGeom>
          <a:solidFill>
            <a:srgbClr val="F2ACEA"/>
          </a:solidFill>
          <a:ln w="9525">
            <a:solidFill>
              <a:schemeClr val="tx1"/>
            </a:solidFill>
            <a:miter lim="800000"/>
            <a:headEnd/>
            <a:tailEnd/>
          </a:ln>
        </p:spPr>
        <p:txBody>
          <a:bodyPr wrap="none" anchor="ct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algn="ctr" eaLnBrk="1" hangingPunct="1"/>
            <a:r>
              <a:rPr lang="en-US" sz="3200" dirty="0"/>
              <a:t>      </a:t>
            </a:r>
            <a:r>
              <a:rPr lang="en-US" sz="3200" b="1" dirty="0" err="1"/>
              <a:t>XuÊt</a:t>
            </a:r>
            <a:r>
              <a:rPr lang="en-US" sz="3200" b="1" dirty="0"/>
              <a:t> </a:t>
            </a:r>
            <a:r>
              <a:rPr lang="en-US" sz="3200" b="1" dirty="0" err="1"/>
              <a:t>huyÕt</a:t>
            </a:r>
            <a:endParaRPr lang="en-US" sz="3200" b="1" dirty="0"/>
          </a:p>
          <a:p>
            <a:pPr algn="ctr" eaLnBrk="1" hangingPunct="1"/>
            <a:r>
              <a:rPr lang="en-US" sz="3200" b="1" dirty="0" err="1"/>
              <a:t>tiªu</a:t>
            </a:r>
            <a:r>
              <a:rPr lang="en-US" sz="3200" b="1" dirty="0"/>
              <a:t> </a:t>
            </a:r>
            <a:r>
              <a:rPr lang="en-US" sz="3200" b="1" dirty="0" err="1"/>
              <a:t>hãa</a:t>
            </a:r>
            <a:endParaRPr lang="en-US" sz="3200" b="1" dirty="0"/>
          </a:p>
        </p:txBody>
      </p:sp>
      <p:sp>
        <p:nvSpPr>
          <p:cNvPr id="32772" name="AutoShape 7"/>
          <p:cNvSpPr>
            <a:spLocks noChangeArrowheads="1"/>
          </p:cNvSpPr>
          <p:nvPr/>
        </p:nvSpPr>
        <p:spPr bwMode="auto">
          <a:xfrm rot="10800000">
            <a:off x="1524001" y="2438400"/>
            <a:ext cx="3198813" cy="1905000"/>
          </a:xfrm>
          <a:prstGeom prst="chevron">
            <a:avLst>
              <a:gd name="adj" fmla="val 41979"/>
            </a:avLst>
          </a:prstGeom>
          <a:solidFill>
            <a:srgbClr val="F2ACEA"/>
          </a:solidFill>
          <a:ln w="9525">
            <a:solidFill>
              <a:schemeClr val="tx1"/>
            </a:solidFill>
            <a:miter lim="800000"/>
            <a:headEnd/>
            <a:tailEnd/>
          </a:ln>
        </p:spPr>
        <p:txBody>
          <a:bodyPr rot="10800000" wrap="none" anchor="ct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algn="ctr" eaLnBrk="1" hangingPunct="1"/>
            <a:r>
              <a:rPr lang="en-US" sz="3600"/>
              <a:t>HÑp </a:t>
            </a:r>
          </a:p>
          <a:p>
            <a:pPr algn="ctr" eaLnBrk="1" hangingPunct="1"/>
            <a:r>
              <a:rPr lang="en-US" sz="3600"/>
              <a:t>m«n vÞ</a:t>
            </a:r>
          </a:p>
        </p:txBody>
      </p:sp>
      <p:sp>
        <p:nvSpPr>
          <p:cNvPr id="32773" name="AutoShape 8"/>
          <p:cNvSpPr>
            <a:spLocks noChangeArrowheads="1"/>
          </p:cNvSpPr>
          <p:nvPr/>
        </p:nvSpPr>
        <p:spPr bwMode="auto">
          <a:xfrm rot="5400000">
            <a:off x="4762500" y="4533900"/>
            <a:ext cx="2438400" cy="2209800"/>
          </a:xfrm>
          <a:prstGeom prst="chevron">
            <a:avLst>
              <a:gd name="adj" fmla="val 27586"/>
            </a:avLst>
          </a:prstGeom>
          <a:solidFill>
            <a:srgbClr val="F2ACEA"/>
          </a:solidFill>
          <a:ln w="9525">
            <a:solidFill>
              <a:schemeClr val="tx1"/>
            </a:solidFill>
            <a:miter lim="800000"/>
            <a:headEnd/>
            <a:tailEnd/>
          </a:ln>
        </p:spPr>
        <p:txBody>
          <a:bodyPr rot="10800000" vert="eaVert" wrap="none" anchor="ct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algn="ctr" eaLnBrk="1" hangingPunct="1"/>
            <a:r>
              <a:rPr lang="en-US" sz="3600"/>
              <a:t>Thñng </a:t>
            </a:r>
          </a:p>
          <a:p>
            <a:pPr algn="ctr" eaLnBrk="1" hangingPunct="1"/>
            <a:r>
              <a:rPr lang="en-US" sz="3600"/>
              <a:t>d¹ dµy</a:t>
            </a:r>
          </a:p>
        </p:txBody>
      </p:sp>
      <p:sp>
        <p:nvSpPr>
          <p:cNvPr id="32774" name="AutoShape 9"/>
          <p:cNvSpPr>
            <a:spLocks noChangeArrowheads="1"/>
          </p:cNvSpPr>
          <p:nvPr/>
        </p:nvSpPr>
        <p:spPr bwMode="auto">
          <a:xfrm rot="-5400000">
            <a:off x="4800600" y="76200"/>
            <a:ext cx="2362200" cy="2209800"/>
          </a:xfrm>
          <a:prstGeom prst="chevron">
            <a:avLst>
              <a:gd name="adj" fmla="val 26724"/>
            </a:avLst>
          </a:prstGeom>
          <a:solidFill>
            <a:srgbClr val="F2ACEA"/>
          </a:solidFill>
          <a:ln w="9525">
            <a:solidFill>
              <a:schemeClr val="tx1"/>
            </a:solidFill>
            <a:miter lim="800000"/>
            <a:headEnd/>
            <a:tailEnd/>
          </a:ln>
        </p:spPr>
        <p:txBody>
          <a:bodyPr vert="eaVert" wrap="none" anchor="ct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algn="ctr" eaLnBrk="1" hangingPunct="1"/>
            <a:r>
              <a:rPr lang="en-US" sz="3600" dirty="0"/>
              <a:t>Ung thư­</a:t>
            </a:r>
          </a:p>
          <a:p>
            <a:pPr algn="ctr" eaLnBrk="1" hangingPunct="1"/>
            <a:r>
              <a:rPr lang="en-US" sz="3600" dirty="0"/>
              <a:t> hãa</a:t>
            </a:r>
          </a:p>
        </p:txBody>
      </p:sp>
      <p:sp>
        <p:nvSpPr>
          <p:cNvPr id="7" name="Content Placeholder 2"/>
          <p:cNvSpPr txBox="1">
            <a:spLocks/>
          </p:cNvSpPr>
          <p:nvPr/>
        </p:nvSpPr>
        <p:spPr>
          <a:xfrm>
            <a:off x="371475" y="228600"/>
            <a:ext cx="10944225" cy="5000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vi-VN" b="1" dirty="0"/>
              <a:t>4. BIẾN CHỨNG</a:t>
            </a:r>
            <a:endParaRPr lang="en-US" dirty="0"/>
          </a:p>
          <a:p>
            <a:endParaRPr lang="en-US" dirty="0"/>
          </a:p>
        </p:txBody>
      </p:sp>
    </p:spTree>
    <p:extLst>
      <p:ext uri="{BB962C8B-B14F-4D97-AF65-F5344CB8AC3E}">
        <p14:creationId xmlns:p14="http://schemas.microsoft.com/office/powerpoint/2010/main" val="34589341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75" y="228600"/>
            <a:ext cx="11444288" cy="6272213"/>
          </a:xfrm>
        </p:spPr>
        <p:txBody>
          <a:bodyPr/>
          <a:lstStyle/>
          <a:p>
            <a:pPr>
              <a:lnSpc>
                <a:spcPct val="150000"/>
              </a:lnSpc>
            </a:pPr>
            <a:r>
              <a:rPr lang="vi-VN" b="1" dirty="0"/>
              <a:t>5. ĐIỀU TRỊ</a:t>
            </a:r>
            <a:endParaRPr lang="en-US" dirty="0"/>
          </a:p>
          <a:p>
            <a:pPr>
              <a:lnSpc>
                <a:spcPct val="150000"/>
              </a:lnSpc>
            </a:pPr>
            <a:r>
              <a:rPr lang="vi-VN" b="1" dirty="0"/>
              <a:t>5.1. Nguyên tắc điều trị</a:t>
            </a:r>
            <a:endParaRPr lang="en-US" dirty="0"/>
          </a:p>
          <a:p>
            <a:pPr>
              <a:lnSpc>
                <a:spcPct val="150000"/>
              </a:lnSpc>
            </a:pPr>
            <a:r>
              <a:rPr lang="vi-VN" dirty="0"/>
              <a:t>- Loại trừ nguyên nhân gây bệnh như: Stress, xoắn khuẩn helicobacter pylori…</a:t>
            </a:r>
            <a:endParaRPr lang="en-US" dirty="0"/>
          </a:p>
          <a:p>
            <a:pPr>
              <a:lnSpc>
                <a:spcPct val="150000"/>
              </a:lnSpc>
            </a:pPr>
            <a:r>
              <a:rPr lang="vi-VN" dirty="0"/>
              <a:t>- Bình thường hóa chức năng dạ dày</a:t>
            </a:r>
            <a:endParaRPr lang="en-US" dirty="0"/>
          </a:p>
          <a:p>
            <a:pPr>
              <a:lnSpc>
                <a:spcPct val="150000"/>
              </a:lnSpc>
            </a:pPr>
            <a:r>
              <a:rPr lang="vi-VN" dirty="0"/>
              <a:t>- Tăng cường các quá trình tái tạo niêm mạc, loại trừ các bệnh kèm theo.</a:t>
            </a:r>
            <a:endParaRPr lang="en-US" dirty="0"/>
          </a:p>
          <a:p>
            <a:pPr>
              <a:lnSpc>
                <a:spcPct val="150000"/>
              </a:lnSpc>
            </a:pPr>
            <a:endParaRPr lang="en-US" dirty="0"/>
          </a:p>
        </p:txBody>
      </p:sp>
    </p:spTree>
    <p:extLst>
      <p:ext uri="{BB962C8B-B14F-4D97-AF65-F5344CB8AC3E}">
        <p14:creationId xmlns:p14="http://schemas.microsoft.com/office/powerpoint/2010/main" val="11056744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75" y="228600"/>
            <a:ext cx="11444288" cy="6272213"/>
          </a:xfrm>
        </p:spPr>
        <p:txBody>
          <a:bodyPr>
            <a:normAutofit/>
          </a:bodyPr>
          <a:lstStyle/>
          <a:p>
            <a:pPr>
              <a:lnSpc>
                <a:spcPct val="150000"/>
              </a:lnSpc>
            </a:pPr>
            <a:r>
              <a:rPr lang="vi-VN" b="1" dirty="0"/>
              <a:t>5.2. Điều trị cụ thể</a:t>
            </a:r>
            <a:endParaRPr lang="en-US" dirty="0"/>
          </a:p>
          <a:p>
            <a:pPr>
              <a:lnSpc>
                <a:spcPct val="150000"/>
              </a:lnSpc>
            </a:pPr>
            <a:r>
              <a:rPr lang="vi-VN" b="1" dirty="0"/>
              <a:t>5.2.1. Điều trị nội khoa</a:t>
            </a:r>
            <a:endParaRPr lang="en-US" dirty="0"/>
          </a:p>
          <a:p>
            <a:pPr>
              <a:lnSpc>
                <a:spcPct val="150000"/>
              </a:lnSpc>
            </a:pPr>
            <a:r>
              <a:rPr lang="vi-VN" b="1" dirty="0"/>
              <a:t>* </a:t>
            </a:r>
            <a:r>
              <a:rPr lang="en-US" b="1" dirty="0"/>
              <a:t>N</a:t>
            </a:r>
            <a:r>
              <a:rPr lang="vi-VN" b="1" dirty="0"/>
              <a:t>hiễm H. Pylori: </a:t>
            </a:r>
            <a:r>
              <a:rPr lang="vi-VN" dirty="0"/>
              <a:t>phác đồ điều trị tiệt trừ H. Pylori.</a:t>
            </a:r>
            <a:endParaRPr lang="en-US" dirty="0"/>
          </a:p>
          <a:p>
            <a:pPr>
              <a:lnSpc>
                <a:spcPct val="150000"/>
              </a:lnSpc>
            </a:pPr>
            <a:r>
              <a:rPr lang="vi-VN" dirty="0"/>
              <a:t>Phác đồ 3 thuốc: 1 thuốc chống loét kết hợp 2 kháng sinh.</a:t>
            </a:r>
            <a:endParaRPr lang="en-US" dirty="0"/>
          </a:p>
          <a:p>
            <a:pPr>
              <a:lnSpc>
                <a:spcPct val="150000"/>
              </a:lnSpc>
            </a:pPr>
            <a:r>
              <a:rPr lang="vi-VN" dirty="0"/>
              <a:t>Phác đồ 4 thuốc: 2 thuốc chống loét kết hợp 2 thuốc kháng sinh.</a:t>
            </a:r>
            <a:endParaRPr lang="en-US" dirty="0"/>
          </a:p>
        </p:txBody>
      </p:sp>
    </p:spTree>
    <p:extLst>
      <p:ext uri="{BB962C8B-B14F-4D97-AF65-F5344CB8AC3E}">
        <p14:creationId xmlns:p14="http://schemas.microsoft.com/office/powerpoint/2010/main" val="22410831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75" y="214312"/>
            <a:ext cx="11444288" cy="6272213"/>
          </a:xfrm>
        </p:spPr>
        <p:txBody>
          <a:bodyPr>
            <a:normAutofit lnSpcReduction="10000"/>
          </a:bodyPr>
          <a:lstStyle/>
          <a:p>
            <a:r>
              <a:rPr lang="vi-VN" dirty="0"/>
              <a:t>- Thuốc chống loét: Bismuth, ức chế thụ thể H</a:t>
            </a:r>
            <a:r>
              <a:rPr lang="vi-VN" baseline="-25000" dirty="0"/>
              <a:t>2</a:t>
            </a:r>
            <a:r>
              <a:rPr lang="vi-VN" dirty="0"/>
              <a:t> của histamin, ức chế bơm proton.</a:t>
            </a:r>
            <a:endParaRPr lang="en-US" dirty="0"/>
          </a:p>
          <a:p>
            <a:r>
              <a:rPr lang="vi-VN" dirty="0"/>
              <a:t>- Kháng sinh: Amoxicillin, Metronidazol, Doxycylin … </a:t>
            </a:r>
            <a:endParaRPr lang="en-US" dirty="0"/>
          </a:p>
          <a:p>
            <a:r>
              <a:rPr lang="vi-VN" dirty="0">
                <a:solidFill>
                  <a:srgbClr val="FF0000"/>
                </a:solidFill>
              </a:rPr>
              <a:t>- Thuốc ức chế thụ thể H</a:t>
            </a:r>
            <a:r>
              <a:rPr lang="vi-VN" baseline="-25000" dirty="0">
                <a:solidFill>
                  <a:srgbClr val="FF0000"/>
                </a:solidFill>
              </a:rPr>
              <a:t>2</a:t>
            </a:r>
            <a:r>
              <a:rPr lang="vi-VN" dirty="0">
                <a:solidFill>
                  <a:srgbClr val="FF0000"/>
                </a:solidFill>
              </a:rPr>
              <a:t>:</a:t>
            </a:r>
            <a:endParaRPr lang="en-US" dirty="0">
              <a:solidFill>
                <a:srgbClr val="FF0000"/>
              </a:solidFill>
            </a:endParaRPr>
          </a:p>
          <a:p>
            <a:r>
              <a:rPr lang="vi-VN" dirty="0"/>
              <a:t>+ Cimetidin (Tagamet): Giảm cơn đau nhanh. Uống sau ăn.</a:t>
            </a:r>
            <a:endParaRPr lang="en-US" dirty="0"/>
          </a:p>
          <a:p>
            <a:r>
              <a:rPr lang="vi-VN" dirty="0"/>
              <a:t>+ Nanitidin (Azantac): Hiệu quả hơn, uống sáng tối hoặc một lần vào buổi tối</a:t>
            </a:r>
            <a:endParaRPr lang="en-US" dirty="0"/>
          </a:p>
          <a:p>
            <a:r>
              <a:rPr lang="vi-VN" dirty="0">
                <a:solidFill>
                  <a:srgbClr val="FF0000"/>
                </a:solidFill>
              </a:rPr>
              <a:t>- Thuốc chống tiết dịch dạ dày (ức chế bơm proton):</a:t>
            </a:r>
            <a:endParaRPr lang="en-US" dirty="0">
              <a:solidFill>
                <a:srgbClr val="FF0000"/>
              </a:solidFill>
            </a:endParaRPr>
          </a:p>
          <a:p>
            <a:r>
              <a:rPr lang="vi-VN" dirty="0"/>
              <a:t>+ Lanzor liều một viên uống vào buổi tối.</a:t>
            </a:r>
            <a:endParaRPr lang="en-US" dirty="0"/>
          </a:p>
          <a:p>
            <a:r>
              <a:rPr lang="vi-VN" dirty="0"/>
              <a:t>+ Omeprazol (Mopral, Lomac, Omez, Losec): Uống một lần vào buổi tối. Thuốc tác dụng rất nhanh sau 24 giờ ức chế 80% lượng acid dịch vị</a:t>
            </a:r>
            <a:endParaRPr lang="en-US" dirty="0"/>
          </a:p>
          <a:p>
            <a:r>
              <a:rPr lang="vi-VN" dirty="0"/>
              <a:t>- Thuốc kháng acid và băng ổ loét: Gastropulgite, Kremil S, Maalox, … thường được nhai nhỏ trong hoặc sau khi ăn.</a:t>
            </a:r>
            <a:endParaRPr lang="en-US" dirty="0"/>
          </a:p>
        </p:txBody>
      </p:sp>
    </p:spTree>
    <p:extLst>
      <p:ext uri="{BB962C8B-B14F-4D97-AF65-F5344CB8AC3E}">
        <p14:creationId xmlns:p14="http://schemas.microsoft.com/office/powerpoint/2010/main" val="23954885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thuoc bismu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9013" y="485775"/>
            <a:ext cx="2860675" cy="1430338"/>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Image result for Cimetidi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1817" y="363537"/>
            <a:ext cx="2747171" cy="2289309"/>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Image result for Cimetidi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2750" y="2808286"/>
            <a:ext cx="2773363" cy="2773363"/>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Image result for Losec"/>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34038" y="2386012"/>
            <a:ext cx="2390624" cy="25527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a:picLocks noChangeAspect="1"/>
          </p:cNvPicPr>
          <p:nvPr/>
        </p:nvPicPr>
        <p:blipFill>
          <a:blip r:embed="rId6"/>
          <a:stretch>
            <a:fillRect/>
          </a:stretch>
        </p:blipFill>
        <p:spPr>
          <a:xfrm>
            <a:off x="9380908" y="456472"/>
            <a:ext cx="2411043" cy="1700941"/>
          </a:xfrm>
          <a:prstGeom prst="rect">
            <a:avLst/>
          </a:prstGeom>
        </p:spPr>
      </p:pic>
      <p:pic>
        <p:nvPicPr>
          <p:cNvPr id="2062" name="Picture 14" descr="Image result for Gastropulgit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380908" y="2386012"/>
            <a:ext cx="2444750" cy="26104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12874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75" y="228600"/>
            <a:ext cx="11444288" cy="6272213"/>
          </a:xfrm>
        </p:spPr>
        <p:txBody>
          <a:bodyPr>
            <a:normAutofit/>
          </a:bodyPr>
          <a:lstStyle/>
          <a:p>
            <a:pPr>
              <a:lnSpc>
                <a:spcPct val="150000"/>
              </a:lnSpc>
            </a:pPr>
            <a:r>
              <a:rPr lang="vi-VN" b="1" dirty="0"/>
              <a:t>* </a:t>
            </a:r>
            <a:r>
              <a:rPr lang="en-US" b="1" dirty="0"/>
              <a:t>K</a:t>
            </a:r>
            <a:r>
              <a:rPr lang="vi-VN" b="1" dirty="0"/>
              <a:t>hông do nhiễm H. Pylori: </a:t>
            </a:r>
            <a:r>
              <a:rPr lang="vi-VN" dirty="0"/>
              <a:t>Điều trị gồm</a:t>
            </a:r>
            <a:endParaRPr lang="en-US" dirty="0"/>
          </a:p>
          <a:p>
            <a:pPr>
              <a:lnSpc>
                <a:spcPct val="150000"/>
              </a:lnSpc>
            </a:pPr>
            <a:r>
              <a:rPr lang="vi-VN" dirty="0"/>
              <a:t>- Ngưng các thuốc gây loét</a:t>
            </a:r>
            <a:endParaRPr lang="en-US" dirty="0"/>
          </a:p>
          <a:p>
            <a:pPr>
              <a:lnSpc>
                <a:spcPct val="150000"/>
              </a:lnSpc>
            </a:pPr>
            <a:r>
              <a:rPr lang="vi-VN" dirty="0"/>
              <a:t>- Điều trị bằng các thuốc chống loét: Thuốc kháng axit, thuốc chống tiết axit, thuốc bảo vệ niêm mạc.</a:t>
            </a:r>
            <a:endParaRPr lang="en-US" dirty="0"/>
          </a:p>
        </p:txBody>
      </p:sp>
    </p:spTree>
    <p:extLst>
      <p:ext uri="{BB962C8B-B14F-4D97-AF65-F5344CB8AC3E}">
        <p14:creationId xmlns:p14="http://schemas.microsoft.com/office/powerpoint/2010/main" val="29157436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75" y="228600"/>
            <a:ext cx="11444288" cy="6272213"/>
          </a:xfrm>
        </p:spPr>
        <p:txBody>
          <a:bodyPr>
            <a:normAutofit/>
          </a:bodyPr>
          <a:lstStyle/>
          <a:p>
            <a:pPr>
              <a:lnSpc>
                <a:spcPct val="150000"/>
              </a:lnSpc>
            </a:pPr>
            <a:r>
              <a:rPr lang="vi-VN" b="1" dirty="0"/>
              <a:t>* Điều trị hỗ trợ: </a:t>
            </a:r>
            <a:r>
              <a:rPr lang="vi-VN" dirty="0"/>
              <a:t>Kiêng các thức ăn chua cay, nhiều mỡ béo và phải ngừng hút thuốc lá, ngừng uống bia rượu. Tránh các nguyên nhân gây stress.</a:t>
            </a:r>
            <a:endParaRPr lang="en-US" dirty="0"/>
          </a:p>
        </p:txBody>
      </p:sp>
    </p:spTree>
    <p:extLst>
      <p:ext uri="{BB962C8B-B14F-4D97-AF65-F5344CB8AC3E}">
        <p14:creationId xmlns:p14="http://schemas.microsoft.com/office/powerpoint/2010/main" val="12070620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75" y="228600"/>
            <a:ext cx="11444288" cy="6272213"/>
          </a:xfrm>
        </p:spPr>
        <p:txBody>
          <a:bodyPr/>
          <a:lstStyle/>
          <a:p>
            <a:pPr>
              <a:lnSpc>
                <a:spcPct val="150000"/>
              </a:lnSpc>
            </a:pPr>
            <a:r>
              <a:rPr lang="vi-VN" b="1" dirty="0"/>
              <a:t>5.2.2. Điều trị ngoại khoa</a:t>
            </a:r>
            <a:endParaRPr lang="en-US" dirty="0"/>
          </a:p>
          <a:p>
            <a:pPr>
              <a:lnSpc>
                <a:spcPct val="150000"/>
              </a:lnSpc>
            </a:pPr>
            <a:r>
              <a:rPr lang="vi-VN" dirty="0"/>
              <a:t>- Không điều trị khỏi bằng phương pháp nội khoa</a:t>
            </a:r>
            <a:endParaRPr lang="en-US" dirty="0"/>
          </a:p>
          <a:p>
            <a:pPr>
              <a:lnSpc>
                <a:spcPct val="150000"/>
              </a:lnSpc>
            </a:pPr>
            <a:r>
              <a:rPr lang="vi-VN" dirty="0"/>
              <a:t>- Có biến chứng: Thủng dạ dày, hẹp môn vị…</a:t>
            </a:r>
            <a:endParaRPr lang="en-US" dirty="0"/>
          </a:p>
          <a:p>
            <a:pPr>
              <a:lnSpc>
                <a:spcPct val="150000"/>
              </a:lnSpc>
            </a:pPr>
            <a:endParaRPr lang="en-US" dirty="0"/>
          </a:p>
        </p:txBody>
      </p:sp>
    </p:spTree>
    <p:extLst>
      <p:ext uri="{BB962C8B-B14F-4D97-AF65-F5344CB8AC3E}">
        <p14:creationId xmlns:p14="http://schemas.microsoft.com/office/powerpoint/2010/main" val="34922977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Tình</a:t>
            </a:r>
            <a:r>
              <a:rPr lang="en-US" dirty="0"/>
              <a:t> </a:t>
            </a:r>
            <a:r>
              <a:rPr lang="en-US" dirty="0" err="1"/>
              <a:t>huống</a:t>
            </a:r>
            <a:endParaRPr lang="en-US" dirty="0"/>
          </a:p>
        </p:txBody>
      </p:sp>
      <p:sp>
        <p:nvSpPr>
          <p:cNvPr id="3" name="Content Placeholder 2"/>
          <p:cNvSpPr>
            <a:spLocks noGrp="1"/>
          </p:cNvSpPr>
          <p:nvPr>
            <p:ph idx="1"/>
          </p:nvPr>
        </p:nvSpPr>
        <p:spPr/>
        <p:txBody>
          <a:bodyPr>
            <a:normAutofit fontScale="55000" lnSpcReduction="20000"/>
          </a:bodyPr>
          <a:lstStyle/>
          <a:p>
            <a:pPr>
              <a:lnSpc>
                <a:spcPct val="150000"/>
              </a:lnSpc>
              <a:spcBef>
                <a:spcPts val="0"/>
              </a:spcBef>
            </a:pPr>
            <a:r>
              <a:rPr lang="nl-NL" dirty="0"/>
              <a:t>Bệnh nhân Hà Minh Th, 36 tuổi, vào viện với lý do đại tiện phân đen. </a:t>
            </a:r>
            <a:endParaRPr lang="en-US" dirty="0"/>
          </a:p>
          <a:p>
            <a:pPr>
              <a:lnSpc>
                <a:spcPct val="150000"/>
              </a:lnSpc>
              <a:spcBef>
                <a:spcPts val="0"/>
              </a:spcBef>
            </a:pPr>
            <a:r>
              <a:rPr lang="nl-NL" dirty="0"/>
              <a:t>Chẩn đoán: Xuất huyết tiêu hóa do Loét dạ dày – tá tràng</a:t>
            </a:r>
            <a:endParaRPr lang="en-US" dirty="0"/>
          </a:p>
          <a:p>
            <a:pPr>
              <a:lnSpc>
                <a:spcPct val="150000"/>
              </a:lnSpc>
              <a:spcBef>
                <a:spcPts val="0"/>
              </a:spcBef>
            </a:pPr>
            <a:r>
              <a:rPr lang="nl-NL" dirty="0"/>
              <a:t> </a:t>
            </a:r>
            <a:r>
              <a:rPr lang="nl-NL" b="1" dirty="0"/>
              <a:t>1. Quá trình bệnh lý: </a:t>
            </a:r>
            <a:r>
              <a:rPr lang="nl-NL" dirty="0"/>
              <a:t>Cách đây 2 ngày người bệnh đại tiện phân đen, kèm theo mệt, hoa mắt, chóng mặt, đau bụng âm ỉ và nôn ra thức ăn</a:t>
            </a:r>
            <a:r>
              <a:rPr lang="vi-VN" b="1" dirty="0"/>
              <a:t>.</a:t>
            </a:r>
            <a:r>
              <a:rPr lang="vi-VN" dirty="0"/>
              <a:t> Người bệnh vào viện và được chẩn đoán: </a:t>
            </a:r>
            <a:r>
              <a:rPr lang="nl-NL" dirty="0"/>
              <a:t>Xuất huyết tiêu hóa do Loét dạ dày – tá tràng</a:t>
            </a:r>
            <a:r>
              <a:rPr lang="vi-VN" dirty="0"/>
              <a:t>.</a:t>
            </a:r>
            <a:endParaRPr lang="en-US" dirty="0"/>
          </a:p>
          <a:p>
            <a:pPr>
              <a:lnSpc>
                <a:spcPct val="150000"/>
              </a:lnSpc>
              <a:spcBef>
                <a:spcPts val="0"/>
              </a:spcBef>
            </a:pPr>
            <a:r>
              <a:rPr lang="vi-VN" b="1" dirty="0"/>
              <a:t>2. Tiền sử</a:t>
            </a:r>
            <a:r>
              <a:rPr lang="vi-VN" dirty="0"/>
              <a:t>: </a:t>
            </a:r>
            <a:r>
              <a:rPr lang="da-DK" dirty="0"/>
              <a:t>Người bệnh tiền sử khỏe mạnh, chưa phát hiện bệnh lý</a:t>
            </a:r>
            <a:r>
              <a:rPr lang="vi-VN" dirty="0"/>
              <a:t>, có thói quen ăn đồ cay, nhiều gia vị, thỉnh thoảng có uống nhiều rượu bia</a:t>
            </a:r>
            <a:r>
              <a:rPr lang="vi-VN" b="1" dirty="0"/>
              <a:t> </a:t>
            </a:r>
            <a:endParaRPr lang="en-US" dirty="0"/>
          </a:p>
          <a:p>
            <a:pPr>
              <a:lnSpc>
                <a:spcPct val="150000"/>
              </a:lnSpc>
              <a:spcBef>
                <a:spcPts val="0"/>
              </a:spcBef>
            </a:pPr>
            <a:r>
              <a:rPr lang="nl-NL" b="1" dirty="0"/>
              <a:t>3. Hiện tại: </a:t>
            </a:r>
            <a:endParaRPr lang="en-US" dirty="0"/>
          </a:p>
          <a:p>
            <a:pPr>
              <a:lnSpc>
                <a:spcPct val="150000"/>
              </a:lnSpc>
              <a:spcBef>
                <a:spcPts val="0"/>
              </a:spcBef>
            </a:pPr>
            <a:r>
              <a:rPr lang="it-IT" dirty="0"/>
              <a:t>NB mệt, tỉnh táo</a:t>
            </a:r>
            <a:r>
              <a:rPr lang="vi-VN" dirty="0"/>
              <a:t>, tiếp xúc được, da, niêm mạc </a:t>
            </a:r>
            <a:r>
              <a:rPr lang="nl-NL" dirty="0"/>
              <a:t>nhợt</a:t>
            </a:r>
            <a:r>
              <a:rPr lang="vi-VN" dirty="0"/>
              <a:t>, mạch 80 lần/phút; nhiệt độ 36</a:t>
            </a:r>
            <a:r>
              <a:rPr lang="vi-VN" baseline="30000" dirty="0"/>
              <a:t>0</a:t>
            </a:r>
            <a:r>
              <a:rPr lang="vi-VN" dirty="0"/>
              <a:t>7; huyết áp: 110/70mmHg; nhịp thở: 19 lần/phút</a:t>
            </a:r>
            <a:r>
              <a:rPr lang="it-IT" dirty="0"/>
              <a:t>, Chiều cao:1,6</a:t>
            </a:r>
            <a:r>
              <a:rPr lang="vi-VN" dirty="0"/>
              <a:t>9</a:t>
            </a:r>
            <a:r>
              <a:rPr lang="it-IT" dirty="0"/>
              <a:t>m. Cân nặng </a:t>
            </a:r>
            <a:r>
              <a:rPr lang="vi-VN" dirty="0"/>
              <a:t>63</a:t>
            </a:r>
            <a:r>
              <a:rPr lang="it-IT" dirty="0"/>
              <a:t> kg.</a:t>
            </a:r>
            <a:r>
              <a:rPr lang="vi-VN" dirty="0"/>
              <a:t> NB </a:t>
            </a:r>
            <a:r>
              <a:rPr lang="it-IT" dirty="0"/>
              <a:t>còn</a:t>
            </a:r>
            <a:r>
              <a:rPr lang="vi-VN" dirty="0"/>
              <a:t> buồn nôn, </a:t>
            </a:r>
            <a:r>
              <a:rPr lang="it-IT" dirty="0"/>
              <a:t>đại tiện 4 lần 1 ngày phân lỏng, màu đen</a:t>
            </a:r>
            <a:r>
              <a:rPr lang="vi-VN" dirty="0"/>
              <a:t>;</a:t>
            </a:r>
            <a:r>
              <a:rPr lang="it-IT" dirty="0"/>
              <a:t> nước tiểu 1000ml/24 giờ. </a:t>
            </a:r>
            <a:endParaRPr lang="en-US" dirty="0"/>
          </a:p>
          <a:p>
            <a:pPr>
              <a:lnSpc>
                <a:spcPct val="150000"/>
              </a:lnSpc>
              <a:spcBef>
                <a:spcPts val="0"/>
              </a:spcBef>
            </a:pPr>
            <a:r>
              <a:rPr lang="vi-VN" dirty="0"/>
              <a:t>Thăm khám: bụng mềm, không chướng, ấn đau tức vùng thượng vị; các cơ quan khác chưa phát hiện gì đặc biệt.</a:t>
            </a:r>
            <a:endParaRPr lang="en-US" dirty="0"/>
          </a:p>
          <a:p>
            <a:pPr>
              <a:lnSpc>
                <a:spcPct val="150000"/>
              </a:lnSpc>
              <a:spcBef>
                <a:spcPts val="0"/>
              </a:spcBef>
            </a:pPr>
            <a:r>
              <a:rPr lang="vi-VN" dirty="0"/>
              <a:t>- XN máu: RBC: 2.42 T/l (4.5-5.9 T/l), HGB: 75 g/l (135-175 g/l), HCT: 0.225 l/l (0.41-0.53l/l), WBC: 8.0G/l (4.0-10.0G/L)</a:t>
            </a:r>
            <a:endParaRPr lang="en-US" dirty="0"/>
          </a:p>
          <a:p>
            <a:pPr>
              <a:lnSpc>
                <a:spcPct val="150000"/>
              </a:lnSpc>
              <a:spcBef>
                <a:spcPts val="0"/>
              </a:spcBef>
            </a:pPr>
            <a:r>
              <a:rPr lang="vi-VN" dirty="0"/>
              <a:t>- Nội soi thực quản-dạ dày- hành tá tràng: hành tá tràng niêm mạc nề xung huyết có 2 ổ loét đk ~ 5mm vaf~7mm đáy có vết bầm đỏ</a:t>
            </a:r>
            <a:endParaRPr lang="en-US" dirty="0"/>
          </a:p>
          <a:p>
            <a:pPr>
              <a:lnSpc>
                <a:spcPct val="150000"/>
              </a:lnSpc>
              <a:spcBef>
                <a:spcPts val="0"/>
              </a:spcBef>
            </a:pPr>
            <a:endParaRPr lang="en-US" dirty="0"/>
          </a:p>
        </p:txBody>
      </p:sp>
    </p:spTree>
    <p:extLst>
      <p:ext uri="{BB962C8B-B14F-4D97-AF65-F5344CB8AC3E}">
        <p14:creationId xmlns:p14="http://schemas.microsoft.com/office/powerpoint/2010/main" val="2448075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Tình</a:t>
            </a:r>
            <a:r>
              <a:rPr lang="en-US" dirty="0"/>
              <a:t> </a:t>
            </a:r>
            <a:r>
              <a:rPr lang="en-US"/>
              <a:t>huống</a:t>
            </a:r>
          </a:p>
        </p:txBody>
      </p:sp>
      <p:sp>
        <p:nvSpPr>
          <p:cNvPr id="3" name="Content Placeholder 2"/>
          <p:cNvSpPr>
            <a:spLocks noGrp="1"/>
          </p:cNvSpPr>
          <p:nvPr>
            <p:ph idx="1"/>
          </p:nvPr>
        </p:nvSpPr>
        <p:spPr/>
        <p:txBody>
          <a:bodyPr/>
          <a:lstStyle/>
          <a:p>
            <a:r>
              <a:rPr lang="vi-VN" b="1" dirty="0"/>
              <a:t>Câu hỏi </a:t>
            </a:r>
            <a:r>
              <a:rPr lang="en-US" b="1" dirty="0"/>
              <a:t>8</a:t>
            </a:r>
            <a:r>
              <a:rPr lang="vi-VN" b="1" dirty="0"/>
              <a:t>: </a:t>
            </a:r>
            <a:r>
              <a:rPr lang="en-US" b="1" dirty="0" err="1"/>
              <a:t>Liệt</a:t>
            </a:r>
            <a:r>
              <a:rPr lang="en-US" b="1" dirty="0"/>
              <a:t> </a:t>
            </a:r>
            <a:r>
              <a:rPr lang="en-US" b="1" dirty="0" err="1"/>
              <a:t>kê</a:t>
            </a:r>
            <a:r>
              <a:rPr lang="en-US" b="1" dirty="0"/>
              <a:t> </a:t>
            </a:r>
            <a:r>
              <a:rPr lang="en-US" b="1" dirty="0" err="1"/>
              <a:t>các</a:t>
            </a:r>
            <a:r>
              <a:rPr lang="en-US" b="1" dirty="0"/>
              <a:t> </a:t>
            </a:r>
            <a:r>
              <a:rPr lang="en-US" b="1" dirty="0" err="1"/>
              <a:t>triệu</a:t>
            </a:r>
            <a:r>
              <a:rPr lang="en-US" b="1" dirty="0"/>
              <a:t> </a:t>
            </a:r>
            <a:r>
              <a:rPr lang="en-US" b="1" dirty="0" err="1"/>
              <a:t>chứng</a:t>
            </a:r>
            <a:r>
              <a:rPr lang="en-US" b="1" dirty="0"/>
              <a:t> </a:t>
            </a:r>
            <a:r>
              <a:rPr lang="en-US" b="1" dirty="0" err="1"/>
              <a:t>của</a:t>
            </a:r>
            <a:r>
              <a:rPr lang="en-US" b="1" dirty="0"/>
              <a:t> </a:t>
            </a:r>
            <a:r>
              <a:rPr lang="vi-VN" b="1" dirty="0"/>
              <a:t>Loét dạ dày – Tá tràng trên người bệnh</a:t>
            </a:r>
            <a:r>
              <a:rPr lang="en-US" b="1" dirty="0"/>
              <a:t> </a:t>
            </a:r>
            <a:r>
              <a:rPr lang="en-US" b="1" dirty="0" err="1"/>
              <a:t>trong</a:t>
            </a:r>
            <a:r>
              <a:rPr lang="en-US" b="1" dirty="0"/>
              <a:t> </a:t>
            </a:r>
            <a:r>
              <a:rPr lang="en-US" b="1" dirty="0" err="1"/>
              <a:t>tình</a:t>
            </a:r>
            <a:r>
              <a:rPr lang="en-US" b="1" dirty="0"/>
              <a:t> </a:t>
            </a:r>
            <a:r>
              <a:rPr lang="en-US" b="1" dirty="0" err="1"/>
              <a:t>huống</a:t>
            </a:r>
            <a:r>
              <a:rPr lang="vi-VN" b="1" dirty="0"/>
              <a:t>?</a:t>
            </a:r>
            <a:endParaRPr lang="en-US" dirty="0"/>
          </a:p>
          <a:p>
            <a:r>
              <a:rPr lang="vi-VN" b="1" dirty="0"/>
              <a:t>Câu hỏi </a:t>
            </a:r>
            <a:r>
              <a:rPr lang="en-US" b="1" dirty="0"/>
              <a:t>9</a:t>
            </a:r>
            <a:r>
              <a:rPr lang="vi-VN" b="1" dirty="0"/>
              <a:t>: Trình bày </a:t>
            </a:r>
            <a:r>
              <a:rPr lang="en-US" b="1" dirty="0" err="1"/>
              <a:t>hướng</a:t>
            </a:r>
            <a:r>
              <a:rPr lang="en-US" b="1" dirty="0"/>
              <a:t> </a:t>
            </a:r>
            <a:r>
              <a:rPr lang="vi-VN" b="1" dirty="0"/>
              <a:t>điều trị </a:t>
            </a:r>
            <a:r>
              <a:rPr lang="en-US" b="1" dirty="0" err="1"/>
              <a:t>cho</a:t>
            </a:r>
            <a:r>
              <a:rPr lang="vi-VN" b="1" dirty="0"/>
              <a:t> người bệnh Loét dạ dày – Tá tràng</a:t>
            </a:r>
            <a:r>
              <a:rPr lang="en-US" b="1" dirty="0"/>
              <a:t> </a:t>
            </a:r>
            <a:r>
              <a:rPr lang="en-US" b="1" dirty="0" err="1"/>
              <a:t>trong</a:t>
            </a:r>
            <a:r>
              <a:rPr lang="en-US" b="1" dirty="0"/>
              <a:t> </a:t>
            </a:r>
            <a:r>
              <a:rPr lang="en-US" b="1" dirty="0" err="1"/>
              <a:t>tình</a:t>
            </a:r>
            <a:r>
              <a:rPr lang="en-US" b="1" dirty="0"/>
              <a:t> </a:t>
            </a:r>
            <a:r>
              <a:rPr lang="en-US" b="1" dirty="0" err="1"/>
              <a:t>huống</a:t>
            </a:r>
            <a:r>
              <a:rPr lang="vi-VN" b="1" dirty="0"/>
              <a:t>?</a:t>
            </a:r>
            <a:endParaRPr lang="en-US" dirty="0"/>
          </a:p>
        </p:txBody>
      </p:sp>
    </p:spTree>
    <p:extLst>
      <p:ext uri="{BB962C8B-B14F-4D97-AF65-F5344CB8AC3E}">
        <p14:creationId xmlns:p14="http://schemas.microsoft.com/office/powerpoint/2010/main" val="3087060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p:txBody>
          <a:bodyPr/>
          <a:lstStyle/>
          <a:p>
            <a:r>
              <a:rPr lang="en-US" sz="4000">
                <a:solidFill>
                  <a:schemeClr val="hlink"/>
                </a:solidFill>
              </a:rPr>
              <a:t>Dạ dày</a:t>
            </a:r>
          </a:p>
        </p:txBody>
      </p:sp>
      <p:sp>
        <p:nvSpPr>
          <p:cNvPr id="6147" name="Rectangle 3"/>
          <p:cNvSpPr>
            <a:spLocks noGrp="1" noChangeArrowheads="1"/>
          </p:cNvSpPr>
          <p:nvPr>
            <p:ph type="body" idx="1"/>
          </p:nvPr>
        </p:nvSpPr>
        <p:spPr>
          <a:xfrm>
            <a:off x="2362200" y="2133600"/>
            <a:ext cx="3505200" cy="4114800"/>
          </a:xfrm>
        </p:spPr>
        <p:txBody>
          <a:bodyPr/>
          <a:lstStyle/>
          <a:p>
            <a:r>
              <a:rPr lang="en-US" sz="2600"/>
              <a:t>Có 4 phần</a:t>
            </a:r>
          </a:p>
          <a:p>
            <a:pPr lvl="1"/>
            <a:r>
              <a:rPr lang="en-US" sz="2600"/>
              <a:t>Tâm vị</a:t>
            </a:r>
          </a:p>
          <a:p>
            <a:pPr lvl="1"/>
            <a:r>
              <a:rPr lang="en-US" sz="2600"/>
              <a:t>Đáy vị (Phình vị)</a:t>
            </a:r>
          </a:p>
          <a:p>
            <a:pPr lvl="1"/>
            <a:r>
              <a:rPr lang="en-US" sz="2600"/>
              <a:t>Thân vị</a:t>
            </a:r>
          </a:p>
          <a:p>
            <a:pPr lvl="1"/>
            <a:r>
              <a:rPr lang="en-US" sz="2600"/>
              <a:t>Hang-Môn vị: </a:t>
            </a:r>
          </a:p>
          <a:p>
            <a:pPr lvl="2"/>
            <a:r>
              <a:rPr lang="en-US" sz="2600"/>
              <a:t>Hang vị</a:t>
            </a:r>
          </a:p>
          <a:p>
            <a:pPr lvl="2"/>
            <a:r>
              <a:rPr lang="en-US" sz="2600"/>
              <a:t>Tiền môn vị  </a:t>
            </a:r>
          </a:p>
          <a:p>
            <a:pPr lvl="2"/>
            <a:r>
              <a:rPr lang="en-US" sz="2600"/>
              <a:t>Ống môn vị</a:t>
            </a:r>
          </a:p>
        </p:txBody>
      </p:sp>
      <p:pic>
        <p:nvPicPr>
          <p:cNvPr id="6148" name="Picture 4" descr="stomach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1828800"/>
            <a:ext cx="4800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Line 5"/>
          <p:cNvSpPr>
            <a:spLocks noChangeShapeType="1"/>
          </p:cNvSpPr>
          <p:nvPr/>
        </p:nvSpPr>
        <p:spPr bwMode="auto">
          <a:xfrm flipH="1">
            <a:off x="7239000" y="4724400"/>
            <a:ext cx="152400" cy="5334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6150" name="Text Box 8"/>
          <p:cNvSpPr txBox="1">
            <a:spLocks noChangeArrowheads="1"/>
          </p:cNvSpPr>
          <p:nvPr/>
        </p:nvSpPr>
        <p:spPr bwMode="auto">
          <a:xfrm>
            <a:off x="6858000" y="4792663"/>
            <a:ext cx="609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spcBef>
                <a:spcPct val="50000"/>
              </a:spcBef>
            </a:pPr>
            <a:endParaRPr lang="en-US"/>
          </a:p>
        </p:txBody>
      </p:sp>
    </p:spTree>
    <p:extLst>
      <p:ext uri="{BB962C8B-B14F-4D97-AF65-F5344CB8AC3E}">
        <p14:creationId xmlns:p14="http://schemas.microsoft.com/office/powerpoint/2010/main" val="475835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Rot="1" noChangeArrowheads="1"/>
          </p:cNvSpPr>
          <p:nvPr>
            <p:ph type="title"/>
          </p:nvPr>
        </p:nvSpPr>
        <p:spPr>
          <a:xfrm>
            <a:off x="1981200" y="457200"/>
            <a:ext cx="8001000" cy="914400"/>
          </a:xfrm>
          <a:noFill/>
        </p:spPr>
        <p:txBody>
          <a:bodyPr vert="horz" lIns="90488" tIns="44450" rIns="90488" bIns="44450" rtlCol="0" anchor="ctr">
            <a:normAutofit/>
          </a:bodyPr>
          <a:lstStyle/>
          <a:p>
            <a:r>
              <a:rPr lang="en-US" sz="3600">
                <a:solidFill>
                  <a:schemeClr val="hlink"/>
                </a:solidFill>
              </a:rPr>
              <a:t>SỰ CẦN THIẾT CỦA ACID DỊCH VỊ</a:t>
            </a:r>
            <a:r>
              <a:rPr lang="en-US" sz="4000">
                <a:solidFill>
                  <a:srgbClr val="CC0000"/>
                </a:solidFill>
              </a:rPr>
              <a:t> </a:t>
            </a:r>
          </a:p>
        </p:txBody>
      </p:sp>
      <p:sp>
        <p:nvSpPr>
          <p:cNvPr id="1028" name="Rectangle 3"/>
          <p:cNvSpPr>
            <a:spLocks noGrp="1" noChangeArrowheads="1"/>
          </p:cNvSpPr>
          <p:nvPr>
            <p:ph type="body" idx="1"/>
          </p:nvPr>
        </p:nvSpPr>
        <p:spPr>
          <a:xfrm>
            <a:off x="1414463" y="1571625"/>
            <a:ext cx="6891337" cy="4371975"/>
          </a:xfrm>
          <a:noFill/>
        </p:spPr>
        <p:txBody>
          <a:bodyPr vert="horz" lIns="90488" tIns="44450" rIns="90488" bIns="44450" rtlCol="0">
            <a:normAutofit/>
          </a:bodyPr>
          <a:lstStyle/>
          <a:p>
            <a:r>
              <a:rPr lang="en-US" dirty="0"/>
              <a:t>Acid tạo môi trường tối ưu để Pepsin hoạt động (pH tối ưu: 2 – 4).</a:t>
            </a:r>
          </a:p>
          <a:p>
            <a:r>
              <a:rPr lang="en-US" dirty="0"/>
              <a:t>Acid thủy phân các protein</a:t>
            </a:r>
          </a:p>
          <a:p>
            <a:r>
              <a:rPr lang="en-US" dirty="0"/>
              <a:t>Acid điều hòa chức năng của dạ dày và ruột </a:t>
            </a:r>
          </a:p>
          <a:p>
            <a:r>
              <a:rPr lang="en-US" dirty="0"/>
              <a:t>Acid có tác dụng kiềm khuẩn, ngăn cản sự xâm nhập của các vi khuẩn vào ống tiêu hóa</a:t>
            </a:r>
          </a:p>
        </p:txBody>
      </p:sp>
      <p:graphicFrame>
        <p:nvGraphicFramePr>
          <p:cNvPr id="1026" name="Object 2">
            <a:hlinkClick r:id="" action="ppaction://ole?verb=0"/>
          </p:cNvPr>
          <p:cNvGraphicFramePr>
            <a:graphicFrameLocks/>
          </p:cNvGraphicFramePr>
          <p:nvPr/>
        </p:nvGraphicFramePr>
        <p:xfrm>
          <a:off x="8153400" y="2819400"/>
          <a:ext cx="2133600" cy="3200400"/>
        </p:xfrm>
        <a:graphic>
          <a:graphicData uri="http://schemas.openxmlformats.org/presentationml/2006/ole">
            <mc:AlternateContent xmlns:mc="http://schemas.openxmlformats.org/markup-compatibility/2006">
              <mc:Choice xmlns:v="urn:schemas-microsoft-com:vml" Requires="v">
                <p:oleObj name="Clip" r:id="rId2" imgW="3776400" imgH="5546520" progId="MS_ClipArt_Gallery.2">
                  <p:embed/>
                </p:oleObj>
              </mc:Choice>
              <mc:Fallback>
                <p:oleObj name="Clip" r:id="rId2" imgW="3776400" imgH="5546520" progId="MS_ClipArt_Gallery.2">
                  <p:embed/>
                  <p:pic>
                    <p:nvPicPr>
                      <p:cNvPr id="0" name=""/>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53400" y="2819400"/>
                        <a:ext cx="2133600"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35931534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4" name="Group 2"/>
          <p:cNvGrpSpPr>
            <a:grpSpLocks/>
          </p:cNvGrpSpPr>
          <p:nvPr/>
        </p:nvGrpSpPr>
        <p:grpSpPr bwMode="auto">
          <a:xfrm>
            <a:off x="3573464" y="1020764"/>
            <a:ext cx="5554663" cy="5837237"/>
            <a:chOff x="1724" y="484"/>
            <a:chExt cx="3499" cy="3677"/>
          </a:xfrm>
        </p:grpSpPr>
        <p:sp>
          <p:nvSpPr>
            <p:cNvPr id="365571" name="Rectangle 3"/>
            <p:cNvSpPr>
              <a:spLocks noChangeArrowheads="1"/>
            </p:cNvSpPr>
            <p:nvPr/>
          </p:nvSpPr>
          <p:spPr bwMode="auto">
            <a:xfrm>
              <a:off x="2024" y="3825"/>
              <a:ext cx="532" cy="212"/>
            </a:xfrm>
            <a:prstGeom prst="rect">
              <a:avLst/>
            </a:prstGeom>
            <a:noFill/>
            <a:ln w="12700">
              <a:noFill/>
              <a:miter lim="800000"/>
              <a:headEnd/>
              <a:tailEnd/>
            </a:ln>
            <a:effectLst/>
          </p:spPr>
          <p:txBody>
            <a:bodyPr wrap="none" lIns="90488" tIns="44450" rIns="90488" bIns="44450">
              <a:spAutoFit/>
            </a:bodyPr>
            <a:lstStyle/>
            <a:p>
              <a:pPr>
                <a:defRPr/>
              </a:pPr>
              <a:r>
                <a:rPr lang="en-GB" sz="1600">
                  <a:solidFill>
                    <a:schemeClr val="tx2"/>
                  </a:solidFill>
                  <a:effectLst>
                    <a:outerShdw blurRad="38100" dist="38100" dir="2700000" algn="tl">
                      <a:srgbClr val="000000"/>
                    </a:outerShdw>
                  </a:effectLst>
                  <a:latin typeface="Arial" charset="0"/>
                </a:rPr>
                <a:t>Gastrin</a:t>
              </a:r>
            </a:p>
          </p:txBody>
        </p:sp>
        <p:sp>
          <p:nvSpPr>
            <p:cNvPr id="365572" name="Rectangle 4"/>
            <p:cNvSpPr>
              <a:spLocks noChangeArrowheads="1"/>
            </p:cNvSpPr>
            <p:nvPr/>
          </p:nvSpPr>
          <p:spPr bwMode="auto">
            <a:xfrm>
              <a:off x="2759" y="3951"/>
              <a:ext cx="906" cy="210"/>
            </a:xfrm>
            <a:prstGeom prst="rect">
              <a:avLst/>
            </a:prstGeom>
            <a:noFill/>
            <a:ln w="12700">
              <a:noFill/>
              <a:miter lim="800000"/>
              <a:headEnd/>
              <a:tailEnd/>
            </a:ln>
            <a:effectLst/>
          </p:spPr>
          <p:txBody>
            <a:bodyPr lIns="90488" tIns="44450" rIns="90488" bIns="44450">
              <a:spAutoFit/>
            </a:bodyPr>
            <a:lstStyle/>
            <a:p>
              <a:pPr algn="ctr">
                <a:defRPr/>
              </a:pPr>
              <a:r>
                <a:rPr lang="en-GB" sz="1600">
                  <a:solidFill>
                    <a:schemeClr val="tx2"/>
                  </a:solidFill>
                  <a:effectLst>
                    <a:outerShdw blurRad="38100" dist="38100" dir="2700000" algn="tl">
                      <a:srgbClr val="000000"/>
                    </a:outerShdw>
                  </a:effectLst>
                  <a:latin typeface="Arial" charset="0"/>
                </a:rPr>
                <a:t>Histamine</a:t>
              </a:r>
            </a:p>
          </p:txBody>
        </p:sp>
        <p:sp>
          <p:nvSpPr>
            <p:cNvPr id="365573" name="Rectangle 5"/>
            <p:cNvSpPr>
              <a:spLocks noChangeArrowheads="1"/>
            </p:cNvSpPr>
            <p:nvPr/>
          </p:nvSpPr>
          <p:spPr bwMode="auto">
            <a:xfrm>
              <a:off x="3647" y="3854"/>
              <a:ext cx="874" cy="212"/>
            </a:xfrm>
            <a:prstGeom prst="rect">
              <a:avLst/>
            </a:prstGeom>
            <a:noFill/>
            <a:ln w="12700">
              <a:noFill/>
              <a:miter lim="800000"/>
              <a:headEnd/>
              <a:tailEnd/>
            </a:ln>
            <a:effectLst/>
          </p:spPr>
          <p:txBody>
            <a:bodyPr wrap="none" lIns="90488" tIns="44450" rIns="90488" bIns="44450">
              <a:spAutoFit/>
            </a:bodyPr>
            <a:lstStyle/>
            <a:p>
              <a:pPr>
                <a:defRPr/>
              </a:pPr>
              <a:r>
                <a:rPr lang="en-GB" sz="1600">
                  <a:solidFill>
                    <a:schemeClr val="tx2"/>
                  </a:solidFill>
                  <a:effectLst>
                    <a:outerShdw blurRad="38100" dist="38100" dir="2700000" algn="tl">
                      <a:srgbClr val="000000"/>
                    </a:outerShdw>
                  </a:effectLst>
                  <a:latin typeface="Arial" charset="0"/>
                </a:rPr>
                <a:t>Acetylcholine</a:t>
              </a:r>
            </a:p>
          </p:txBody>
        </p:sp>
        <p:sp>
          <p:nvSpPr>
            <p:cNvPr id="365574" name="Rectangle 6"/>
            <p:cNvSpPr>
              <a:spLocks noChangeArrowheads="1"/>
            </p:cNvSpPr>
            <p:nvPr/>
          </p:nvSpPr>
          <p:spPr bwMode="auto">
            <a:xfrm>
              <a:off x="4846" y="2648"/>
              <a:ext cx="377" cy="210"/>
            </a:xfrm>
            <a:prstGeom prst="rect">
              <a:avLst/>
            </a:prstGeom>
            <a:noFill/>
            <a:ln w="12700">
              <a:noFill/>
              <a:miter lim="800000"/>
              <a:headEnd/>
              <a:tailEnd/>
            </a:ln>
            <a:effectLst/>
          </p:spPr>
          <p:txBody>
            <a:bodyPr wrap="none" lIns="90488" tIns="44450" rIns="90488" bIns="44450">
              <a:spAutoFit/>
            </a:bodyPr>
            <a:lstStyle/>
            <a:p>
              <a:pPr algn="ctr">
                <a:defRPr/>
              </a:pPr>
              <a:r>
                <a:rPr lang="en-GB" sz="1600">
                  <a:solidFill>
                    <a:schemeClr val="tx2"/>
                  </a:solidFill>
                  <a:effectLst>
                    <a:outerShdw blurRad="38100" dist="38100" dir="2700000" algn="tl">
                      <a:srgbClr val="000000"/>
                    </a:outerShdw>
                  </a:effectLst>
                  <a:latin typeface="Arial" charset="0"/>
                </a:rPr>
                <a:t>Ca</a:t>
              </a:r>
              <a:r>
                <a:rPr lang="en-GB" sz="1600" baseline="30000">
                  <a:solidFill>
                    <a:schemeClr val="tx2"/>
                  </a:solidFill>
                  <a:effectLst>
                    <a:outerShdw blurRad="38100" dist="38100" dir="2700000" algn="tl">
                      <a:srgbClr val="000000"/>
                    </a:outerShdw>
                  </a:effectLst>
                  <a:latin typeface="Arial" charset="0"/>
                </a:rPr>
                <a:t>2+</a:t>
              </a:r>
            </a:p>
          </p:txBody>
        </p:sp>
        <p:sp>
          <p:nvSpPr>
            <p:cNvPr id="8200" name="Freeform 7"/>
            <p:cNvSpPr>
              <a:spLocks/>
            </p:cNvSpPr>
            <p:nvPr/>
          </p:nvSpPr>
          <p:spPr bwMode="auto">
            <a:xfrm>
              <a:off x="3668" y="3285"/>
              <a:ext cx="518" cy="300"/>
            </a:xfrm>
            <a:custGeom>
              <a:avLst/>
              <a:gdLst>
                <a:gd name="T0" fmla="*/ 33 w 518"/>
                <a:gd name="T1" fmla="*/ 299 h 300"/>
                <a:gd name="T2" fmla="*/ 0 w 518"/>
                <a:gd name="T3" fmla="*/ 157 h 300"/>
                <a:gd name="T4" fmla="*/ 76 w 518"/>
                <a:gd name="T5" fmla="*/ 132 h 300"/>
                <a:gd name="T6" fmla="*/ 229 w 518"/>
                <a:gd name="T7" fmla="*/ 76 h 300"/>
                <a:gd name="T8" fmla="*/ 466 w 518"/>
                <a:gd name="T9" fmla="*/ 0 h 300"/>
                <a:gd name="T10" fmla="*/ 517 w 518"/>
                <a:gd name="T11" fmla="*/ 157 h 300"/>
                <a:gd name="T12" fmla="*/ 326 w 518"/>
                <a:gd name="T13" fmla="*/ 213 h 300"/>
                <a:gd name="T14" fmla="*/ 308 w 518"/>
                <a:gd name="T15" fmla="*/ 157 h 300"/>
                <a:gd name="T16" fmla="*/ 200 w 518"/>
                <a:gd name="T17" fmla="*/ 189 h 300"/>
                <a:gd name="T18" fmla="*/ 216 w 518"/>
                <a:gd name="T19" fmla="*/ 246 h 300"/>
                <a:gd name="T20" fmla="*/ 35 w 518"/>
                <a:gd name="T21" fmla="*/ 299 h 3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18"/>
                <a:gd name="T34" fmla="*/ 0 h 300"/>
                <a:gd name="T35" fmla="*/ 518 w 518"/>
                <a:gd name="T36" fmla="*/ 300 h 30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18" h="300">
                  <a:moveTo>
                    <a:pt x="33" y="299"/>
                  </a:moveTo>
                  <a:lnTo>
                    <a:pt x="0" y="157"/>
                  </a:lnTo>
                  <a:lnTo>
                    <a:pt x="76" y="132"/>
                  </a:lnTo>
                  <a:lnTo>
                    <a:pt x="229" y="76"/>
                  </a:lnTo>
                  <a:lnTo>
                    <a:pt x="466" y="0"/>
                  </a:lnTo>
                  <a:lnTo>
                    <a:pt x="517" y="157"/>
                  </a:lnTo>
                  <a:lnTo>
                    <a:pt x="326" y="213"/>
                  </a:lnTo>
                  <a:lnTo>
                    <a:pt x="308" y="157"/>
                  </a:lnTo>
                  <a:lnTo>
                    <a:pt x="200" y="189"/>
                  </a:lnTo>
                  <a:lnTo>
                    <a:pt x="216" y="246"/>
                  </a:lnTo>
                  <a:lnTo>
                    <a:pt x="35" y="299"/>
                  </a:lnTo>
                </a:path>
              </a:pathLst>
            </a:custGeom>
            <a:solidFill>
              <a:srgbClr val="C95DFF"/>
            </a:solidFill>
            <a:ln w="25400" cap="rnd">
              <a:solidFill>
                <a:srgbClr val="BFBFBF"/>
              </a:solidFill>
              <a:round/>
              <a:headEnd/>
              <a:tailEnd/>
            </a:ln>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8201" name="Freeform 8"/>
            <p:cNvSpPr>
              <a:spLocks/>
            </p:cNvSpPr>
            <p:nvPr/>
          </p:nvSpPr>
          <p:spPr bwMode="auto">
            <a:xfrm>
              <a:off x="2952" y="3452"/>
              <a:ext cx="488" cy="172"/>
            </a:xfrm>
            <a:custGeom>
              <a:avLst/>
              <a:gdLst>
                <a:gd name="T0" fmla="*/ 0 w 488"/>
                <a:gd name="T1" fmla="*/ 171 h 172"/>
                <a:gd name="T2" fmla="*/ 0 w 488"/>
                <a:gd name="T3" fmla="*/ 19 h 172"/>
                <a:gd name="T4" fmla="*/ 54 w 488"/>
                <a:gd name="T5" fmla="*/ 22 h 172"/>
                <a:gd name="T6" fmla="*/ 119 w 488"/>
                <a:gd name="T7" fmla="*/ 0 h 172"/>
                <a:gd name="T8" fmla="*/ 398 w 488"/>
                <a:gd name="T9" fmla="*/ 0 h 172"/>
                <a:gd name="T10" fmla="*/ 487 w 488"/>
                <a:gd name="T11" fmla="*/ 22 h 172"/>
                <a:gd name="T12" fmla="*/ 487 w 488"/>
                <a:gd name="T13" fmla="*/ 171 h 172"/>
                <a:gd name="T14" fmla="*/ 312 w 488"/>
                <a:gd name="T15" fmla="*/ 171 h 172"/>
                <a:gd name="T16" fmla="*/ 251 w 488"/>
                <a:gd name="T17" fmla="*/ 91 h 172"/>
                <a:gd name="T18" fmla="*/ 196 w 488"/>
                <a:gd name="T19" fmla="*/ 171 h 172"/>
                <a:gd name="T20" fmla="*/ 0 w 488"/>
                <a:gd name="T21" fmla="*/ 171 h 17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88"/>
                <a:gd name="T34" fmla="*/ 0 h 172"/>
                <a:gd name="T35" fmla="*/ 488 w 488"/>
                <a:gd name="T36" fmla="*/ 172 h 17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88" h="172">
                  <a:moveTo>
                    <a:pt x="0" y="171"/>
                  </a:moveTo>
                  <a:lnTo>
                    <a:pt x="0" y="19"/>
                  </a:lnTo>
                  <a:lnTo>
                    <a:pt x="54" y="22"/>
                  </a:lnTo>
                  <a:lnTo>
                    <a:pt x="119" y="0"/>
                  </a:lnTo>
                  <a:lnTo>
                    <a:pt x="398" y="0"/>
                  </a:lnTo>
                  <a:lnTo>
                    <a:pt x="487" y="22"/>
                  </a:lnTo>
                  <a:lnTo>
                    <a:pt x="487" y="171"/>
                  </a:lnTo>
                  <a:lnTo>
                    <a:pt x="312" y="171"/>
                  </a:lnTo>
                  <a:lnTo>
                    <a:pt x="251" y="91"/>
                  </a:lnTo>
                  <a:lnTo>
                    <a:pt x="196" y="171"/>
                  </a:lnTo>
                  <a:lnTo>
                    <a:pt x="0" y="171"/>
                  </a:lnTo>
                </a:path>
              </a:pathLst>
            </a:custGeom>
            <a:solidFill>
              <a:srgbClr val="C95DFF"/>
            </a:solidFill>
            <a:ln w="25400" cap="rnd">
              <a:solidFill>
                <a:srgbClr val="BFBFBF"/>
              </a:solidFill>
              <a:round/>
              <a:headEnd/>
              <a:tailEnd/>
            </a:ln>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8202" name="Freeform 9"/>
            <p:cNvSpPr>
              <a:spLocks/>
            </p:cNvSpPr>
            <p:nvPr/>
          </p:nvSpPr>
          <p:spPr bwMode="auto">
            <a:xfrm>
              <a:off x="2223" y="3285"/>
              <a:ext cx="464" cy="296"/>
            </a:xfrm>
            <a:custGeom>
              <a:avLst/>
              <a:gdLst>
                <a:gd name="T0" fmla="*/ 1 w 464"/>
                <a:gd name="T1" fmla="*/ 132 h 296"/>
                <a:gd name="T2" fmla="*/ 54 w 464"/>
                <a:gd name="T3" fmla="*/ 0 h 296"/>
                <a:gd name="T4" fmla="*/ 88 w 464"/>
                <a:gd name="T5" fmla="*/ 18 h 296"/>
                <a:gd name="T6" fmla="*/ 143 w 464"/>
                <a:gd name="T7" fmla="*/ 35 h 296"/>
                <a:gd name="T8" fmla="*/ 192 w 464"/>
                <a:gd name="T9" fmla="*/ 66 h 296"/>
                <a:gd name="T10" fmla="*/ 273 w 464"/>
                <a:gd name="T11" fmla="*/ 71 h 296"/>
                <a:gd name="T12" fmla="*/ 406 w 464"/>
                <a:gd name="T13" fmla="*/ 123 h 296"/>
                <a:gd name="T14" fmla="*/ 449 w 464"/>
                <a:gd name="T15" fmla="*/ 132 h 296"/>
                <a:gd name="T16" fmla="*/ 463 w 464"/>
                <a:gd name="T17" fmla="*/ 157 h 296"/>
                <a:gd name="T18" fmla="*/ 412 w 464"/>
                <a:gd name="T19" fmla="*/ 295 h 296"/>
                <a:gd name="T20" fmla="*/ 279 w 464"/>
                <a:gd name="T21" fmla="*/ 242 h 296"/>
                <a:gd name="T22" fmla="*/ 279 w 464"/>
                <a:gd name="T23" fmla="*/ 217 h 296"/>
                <a:gd name="T24" fmla="*/ 277 w 464"/>
                <a:gd name="T25" fmla="*/ 194 h 296"/>
                <a:gd name="T26" fmla="*/ 268 w 464"/>
                <a:gd name="T27" fmla="*/ 172 h 296"/>
                <a:gd name="T28" fmla="*/ 252 w 464"/>
                <a:gd name="T29" fmla="*/ 154 h 296"/>
                <a:gd name="T30" fmla="*/ 227 w 464"/>
                <a:gd name="T31" fmla="*/ 143 h 296"/>
                <a:gd name="T32" fmla="*/ 199 w 464"/>
                <a:gd name="T33" fmla="*/ 138 h 296"/>
                <a:gd name="T34" fmla="*/ 172 w 464"/>
                <a:gd name="T35" fmla="*/ 143 h 296"/>
                <a:gd name="T36" fmla="*/ 146 w 464"/>
                <a:gd name="T37" fmla="*/ 157 h 296"/>
                <a:gd name="T38" fmla="*/ 124 w 464"/>
                <a:gd name="T39" fmla="*/ 183 h 296"/>
                <a:gd name="T40" fmla="*/ 0 w 464"/>
                <a:gd name="T41" fmla="*/ 132 h 29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64"/>
                <a:gd name="T64" fmla="*/ 0 h 296"/>
                <a:gd name="T65" fmla="*/ 464 w 464"/>
                <a:gd name="T66" fmla="*/ 296 h 29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64" h="296">
                  <a:moveTo>
                    <a:pt x="1" y="132"/>
                  </a:moveTo>
                  <a:lnTo>
                    <a:pt x="54" y="0"/>
                  </a:lnTo>
                  <a:lnTo>
                    <a:pt x="88" y="18"/>
                  </a:lnTo>
                  <a:lnTo>
                    <a:pt x="143" y="35"/>
                  </a:lnTo>
                  <a:lnTo>
                    <a:pt x="192" y="66"/>
                  </a:lnTo>
                  <a:lnTo>
                    <a:pt x="273" y="71"/>
                  </a:lnTo>
                  <a:lnTo>
                    <a:pt x="406" y="123"/>
                  </a:lnTo>
                  <a:lnTo>
                    <a:pt x="449" y="132"/>
                  </a:lnTo>
                  <a:lnTo>
                    <a:pt x="463" y="157"/>
                  </a:lnTo>
                  <a:lnTo>
                    <a:pt x="412" y="295"/>
                  </a:lnTo>
                  <a:lnTo>
                    <a:pt x="279" y="242"/>
                  </a:lnTo>
                  <a:lnTo>
                    <a:pt x="279" y="217"/>
                  </a:lnTo>
                  <a:lnTo>
                    <a:pt x="277" y="194"/>
                  </a:lnTo>
                  <a:lnTo>
                    <a:pt x="268" y="172"/>
                  </a:lnTo>
                  <a:lnTo>
                    <a:pt x="252" y="154"/>
                  </a:lnTo>
                  <a:lnTo>
                    <a:pt x="227" y="143"/>
                  </a:lnTo>
                  <a:lnTo>
                    <a:pt x="199" y="138"/>
                  </a:lnTo>
                  <a:lnTo>
                    <a:pt x="172" y="143"/>
                  </a:lnTo>
                  <a:lnTo>
                    <a:pt x="146" y="157"/>
                  </a:lnTo>
                  <a:lnTo>
                    <a:pt x="124" y="183"/>
                  </a:lnTo>
                  <a:lnTo>
                    <a:pt x="0" y="132"/>
                  </a:lnTo>
                </a:path>
              </a:pathLst>
            </a:custGeom>
            <a:solidFill>
              <a:srgbClr val="C95DFF"/>
            </a:solidFill>
            <a:ln w="25400" cap="rnd">
              <a:solidFill>
                <a:srgbClr val="BFBFBF"/>
              </a:solidFill>
              <a:round/>
              <a:headEnd/>
              <a:tailEnd/>
            </a:ln>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8203" name="Line 10"/>
            <p:cNvSpPr>
              <a:spLocks noChangeShapeType="1"/>
            </p:cNvSpPr>
            <p:nvPr/>
          </p:nvSpPr>
          <p:spPr bwMode="auto">
            <a:xfrm flipV="1">
              <a:off x="3192" y="746"/>
              <a:ext cx="0" cy="1382"/>
            </a:xfrm>
            <a:prstGeom prst="line">
              <a:avLst/>
            </a:prstGeom>
            <a:noFill/>
            <a:ln w="25400">
              <a:solidFill>
                <a:srgbClr val="FF404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8204" name="Rectangle 11"/>
            <p:cNvSpPr>
              <a:spLocks noChangeArrowheads="1"/>
            </p:cNvSpPr>
            <p:nvPr/>
          </p:nvSpPr>
          <p:spPr bwMode="auto">
            <a:xfrm>
              <a:off x="3014" y="522"/>
              <a:ext cx="345" cy="202"/>
            </a:xfrm>
            <a:prstGeom prst="rect">
              <a:avLst/>
            </a:prstGeom>
            <a:solidFill>
              <a:srgbClr val="FF4040"/>
            </a:solidFill>
            <a:ln w="12700">
              <a:solidFill>
                <a:schemeClr val="tx1"/>
              </a:solidFill>
              <a:miter lim="800000"/>
              <a:headEnd/>
              <a:tailEnd/>
            </a:ln>
          </p:spPr>
          <p:txBody>
            <a:bodyPr wrap="none" anchor="ct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8205" name="Freeform 12"/>
            <p:cNvSpPr>
              <a:spLocks/>
            </p:cNvSpPr>
            <p:nvPr/>
          </p:nvSpPr>
          <p:spPr bwMode="auto">
            <a:xfrm>
              <a:off x="1737" y="797"/>
              <a:ext cx="3013" cy="2686"/>
            </a:xfrm>
            <a:custGeom>
              <a:avLst/>
              <a:gdLst>
                <a:gd name="T0" fmla="*/ 1389 w 3013"/>
                <a:gd name="T1" fmla="*/ 1964 h 2686"/>
                <a:gd name="T2" fmla="*/ 1324 w 3013"/>
                <a:gd name="T3" fmla="*/ 1804 h 2686"/>
                <a:gd name="T4" fmla="*/ 1251 w 3013"/>
                <a:gd name="T5" fmla="*/ 1648 h 2686"/>
                <a:gd name="T6" fmla="*/ 1153 w 3013"/>
                <a:gd name="T7" fmla="*/ 1499 h 2686"/>
                <a:gd name="T8" fmla="*/ 1018 w 3013"/>
                <a:gd name="T9" fmla="*/ 1356 h 2686"/>
                <a:gd name="T10" fmla="*/ 862 w 3013"/>
                <a:gd name="T11" fmla="*/ 1226 h 2686"/>
                <a:gd name="T12" fmla="*/ 862 w 3013"/>
                <a:gd name="T13" fmla="*/ 1107 h 2686"/>
                <a:gd name="T14" fmla="*/ 1018 w 3013"/>
                <a:gd name="T15" fmla="*/ 982 h 2686"/>
                <a:gd name="T16" fmla="*/ 1077 w 3013"/>
                <a:gd name="T17" fmla="*/ 827 h 2686"/>
                <a:gd name="T18" fmla="*/ 1018 w 3013"/>
                <a:gd name="T19" fmla="*/ 652 h 2686"/>
                <a:gd name="T20" fmla="*/ 1120 w 3013"/>
                <a:gd name="T21" fmla="*/ 535 h 2686"/>
                <a:gd name="T22" fmla="*/ 1272 w 3013"/>
                <a:gd name="T23" fmla="*/ 408 h 2686"/>
                <a:gd name="T24" fmla="*/ 1328 w 3013"/>
                <a:gd name="T25" fmla="*/ 219 h 2686"/>
                <a:gd name="T26" fmla="*/ 1272 w 3013"/>
                <a:gd name="T27" fmla="*/ 44 h 2686"/>
                <a:gd name="T28" fmla="*/ 1131 w 3013"/>
                <a:gd name="T29" fmla="*/ 58 h 2686"/>
                <a:gd name="T30" fmla="*/ 935 w 3013"/>
                <a:gd name="T31" fmla="*/ 262 h 2686"/>
                <a:gd name="T32" fmla="*/ 279 w 3013"/>
                <a:gd name="T33" fmla="*/ 939 h 2686"/>
                <a:gd name="T34" fmla="*/ 101 w 3013"/>
                <a:gd name="T35" fmla="*/ 1187 h 2686"/>
                <a:gd name="T36" fmla="*/ 22 w 3013"/>
                <a:gd name="T37" fmla="*/ 1391 h 2686"/>
                <a:gd name="T38" fmla="*/ 0 w 3013"/>
                <a:gd name="T39" fmla="*/ 1589 h 2686"/>
                <a:gd name="T40" fmla="*/ 14 w 3013"/>
                <a:gd name="T41" fmla="*/ 1768 h 2686"/>
                <a:gd name="T42" fmla="*/ 57 w 3013"/>
                <a:gd name="T43" fmla="*/ 1939 h 2686"/>
                <a:gd name="T44" fmla="*/ 130 w 3013"/>
                <a:gd name="T45" fmla="*/ 2098 h 2686"/>
                <a:gd name="T46" fmla="*/ 373 w 3013"/>
                <a:gd name="T47" fmla="*/ 2359 h 2686"/>
                <a:gd name="T48" fmla="*/ 669 w 3013"/>
                <a:gd name="T49" fmla="*/ 2550 h 2686"/>
                <a:gd name="T50" fmla="*/ 1007 w 3013"/>
                <a:gd name="T51" fmla="*/ 2648 h 2686"/>
                <a:gd name="T52" fmla="*/ 1360 w 3013"/>
                <a:gd name="T53" fmla="*/ 2681 h 2686"/>
                <a:gd name="T54" fmla="*/ 1749 w 3013"/>
                <a:gd name="T55" fmla="*/ 2667 h 2686"/>
                <a:gd name="T56" fmla="*/ 2099 w 3013"/>
                <a:gd name="T57" fmla="*/ 2605 h 2686"/>
                <a:gd name="T58" fmla="*/ 2397 w 3013"/>
                <a:gd name="T59" fmla="*/ 2492 h 2686"/>
                <a:gd name="T60" fmla="*/ 2637 w 3013"/>
                <a:gd name="T61" fmla="*/ 2347 h 2686"/>
                <a:gd name="T62" fmla="*/ 2768 w 3013"/>
                <a:gd name="T63" fmla="*/ 2226 h 2686"/>
                <a:gd name="T64" fmla="*/ 2877 w 3013"/>
                <a:gd name="T65" fmla="*/ 2084 h 2686"/>
                <a:gd name="T66" fmla="*/ 2958 w 3013"/>
                <a:gd name="T67" fmla="*/ 1928 h 2686"/>
                <a:gd name="T68" fmla="*/ 3005 w 3013"/>
                <a:gd name="T69" fmla="*/ 1757 h 2686"/>
                <a:gd name="T70" fmla="*/ 3009 w 3013"/>
                <a:gd name="T71" fmla="*/ 1582 h 2686"/>
                <a:gd name="T72" fmla="*/ 2976 w 3013"/>
                <a:gd name="T73" fmla="*/ 1405 h 2686"/>
                <a:gd name="T74" fmla="*/ 2918 w 3013"/>
                <a:gd name="T75" fmla="*/ 1241 h 2686"/>
                <a:gd name="T76" fmla="*/ 2826 w 3013"/>
                <a:gd name="T77" fmla="*/ 1087 h 2686"/>
                <a:gd name="T78" fmla="*/ 2718 w 3013"/>
                <a:gd name="T79" fmla="*/ 950 h 2686"/>
                <a:gd name="T80" fmla="*/ 2529 w 3013"/>
                <a:gd name="T81" fmla="*/ 735 h 2686"/>
                <a:gd name="T82" fmla="*/ 2277 w 3013"/>
                <a:gd name="T83" fmla="*/ 488 h 2686"/>
                <a:gd name="T84" fmla="*/ 1855 w 3013"/>
                <a:gd name="T85" fmla="*/ 114 h 2686"/>
                <a:gd name="T86" fmla="*/ 1716 w 3013"/>
                <a:gd name="T87" fmla="*/ 0 h 2686"/>
                <a:gd name="T88" fmla="*/ 1583 w 3013"/>
                <a:gd name="T89" fmla="*/ 83 h 2686"/>
                <a:gd name="T90" fmla="*/ 1619 w 3013"/>
                <a:gd name="T91" fmla="*/ 255 h 2686"/>
                <a:gd name="T92" fmla="*/ 1743 w 3013"/>
                <a:gd name="T93" fmla="*/ 401 h 2686"/>
                <a:gd name="T94" fmla="*/ 1863 w 3013"/>
                <a:gd name="T95" fmla="*/ 546 h 2686"/>
                <a:gd name="T96" fmla="*/ 1891 w 3013"/>
                <a:gd name="T97" fmla="*/ 706 h 2686"/>
                <a:gd name="T98" fmla="*/ 1855 w 3013"/>
                <a:gd name="T99" fmla="*/ 881 h 2686"/>
                <a:gd name="T100" fmla="*/ 1931 w 3013"/>
                <a:gd name="T101" fmla="*/ 1051 h 2686"/>
                <a:gd name="T102" fmla="*/ 2023 w 3013"/>
                <a:gd name="T103" fmla="*/ 1208 h 2686"/>
                <a:gd name="T104" fmla="*/ 1976 w 3013"/>
                <a:gd name="T105" fmla="*/ 1338 h 2686"/>
                <a:gd name="T106" fmla="*/ 1823 w 3013"/>
                <a:gd name="T107" fmla="*/ 1459 h 2686"/>
                <a:gd name="T108" fmla="*/ 1684 w 3013"/>
                <a:gd name="T109" fmla="*/ 1594 h 2686"/>
                <a:gd name="T110" fmla="*/ 1586 w 3013"/>
                <a:gd name="T111" fmla="*/ 1742 h 2686"/>
                <a:gd name="T112" fmla="*/ 1514 w 3013"/>
                <a:gd name="T113" fmla="*/ 1903 h 2686"/>
                <a:gd name="T114" fmla="*/ 1455 w 3013"/>
                <a:gd name="T115" fmla="*/ 2066 h 268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013"/>
                <a:gd name="T175" fmla="*/ 0 h 2686"/>
                <a:gd name="T176" fmla="*/ 3013 w 3013"/>
                <a:gd name="T177" fmla="*/ 2686 h 268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013" h="2686">
                  <a:moveTo>
                    <a:pt x="1436" y="2096"/>
                  </a:moveTo>
                  <a:lnTo>
                    <a:pt x="1422" y="2062"/>
                  </a:lnTo>
                  <a:lnTo>
                    <a:pt x="1411" y="2029"/>
                  </a:lnTo>
                  <a:lnTo>
                    <a:pt x="1400" y="1997"/>
                  </a:lnTo>
                  <a:lnTo>
                    <a:pt x="1389" y="1964"/>
                  </a:lnTo>
                  <a:lnTo>
                    <a:pt x="1375" y="1932"/>
                  </a:lnTo>
                  <a:lnTo>
                    <a:pt x="1364" y="1899"/>
                  </a:lnTo>
                  <a:lnTo>
                    <a:pt x="1353" y="1870"/>
                  </a:lnTo>
                  <a:lnTo>
                    <a:pt x="1337" y="1838"/>
                  </a:lnTo>
                  <a:lnTo>
                    <a:pt x="1324" y="1804"/>
                  </a:lnTo>
                  <a:lnTo>
                    <a:pt x="1312" y="1775"/>
                  </a:lnTo>
                  <a:lnTo>
                    <a:pt x="1299" y="1742"/>
                  </a:lnTo>
                  <a:lnTo>
                    <a:pt x="1283" y="1710"/>
                  </a:lnTo>
                  <a:lnTo>
                    <a:pt x="1265" y="1681"/>
                  </a:lnTo>
                  <a:lnTo>
                    <a:pt x="1251" y="1648"/>
                  </a:lnTo>
                  <a:lnTo>
                    <a:pt x="1232" y="1618"/>
                  </a:lnTo>
                  <a:lnTo>
                    <a:pt x="1215" y="1589"/>
                  </a:lnTo>
                  <a:lnTo>
                    <a:pt x="1196" y="1560"/>
                  </a:lnTo>
                  <a:lnTo>
                    <a:pt x="1174" y="1527"/>
                  </a:lnTo>
                  <a:lnTo>
                    <a:pt x="1153" y="1499"/>
                  </a:lnTo>
                  <a:lnTo>
                    <a:pt x="1131" y="1470"/>
                  </a:lnTo>
                  <a:lnTo>
                    <a:pt x="1106" y="1441"/>
                  </a:lnTo>
                  <a:lnTo>
                    <a:pt x="1079" y="1415"/>
                  </a:lnTo>
                  <a:lnTo>
                    <a:pt x="1050" y="1385"/>
                  </a:lnTo>
                  <a:lnTo>
                    <a:pt x="1018" y="1356"/>
                  </a:lnTo>
                  <a:lnTo>
                    <a:pt x="985" y="1331"/>
                  </a:lnTo>
                  <a:lnTo>
                    <a:pt x="952" y="1306"/>
                  </a:lnTo>
                  <a:lnTo>
                    <a:pt x="920" y="1277"/>
                  </a:lnTo>
                  <a:lnTo>
                    <a:pt x="887" y="1251"/>
                  </a:lnTo>
                  <a:lnTo>
                    <a:pt x="862" y="1226"/>
                  </a:lnTo>
                  <a:lnTo>
                    <a:pt x="844" y="1204"/>
                  </a:lnTo>
                  <a:lnTo>
                    <a:pt x="832" y="1179"/>
                  </a:lnTo>
                  <a:lnTo>
                    <a:pt x="832" y="1152"/>
                  </a:lnTo>
                  <a:lnTo>
                    <a:pt x="844" y="1132"/>
                  </a:lnTo>
                  <a:lnTo>
                    <a:pt x="862" y="1107"/>
                  </a:lnTo>
                  <a:lnTo>
                    <a:pt x="891" y="1085"/>
                  </a:lnTo>
                  <a:lnTo>
                    <a:pt x="920" y="1060"/>
                  </a:lnTo>
                  <a:lnTo>
                    <a:pt x="952" y="1037"/>
                  </a:lnTo>
                  <a:lnTo>
                    <a:pt x="989" y="1011"/>
                  </a:lnTo>
                  <a:lnTo>
                    <a:pt x="1018" y="982"/>
                  </a:lnTo>
                  <a:lnTo>
                    <a:pt x="1047" y="957"/>
                  </a:lnTo>
                  <a:lnTo>
                    <a:pt x="1068" y="928"/>
                  </a:lnTo>
                  <a:lnTo>
                    <a:pt x="1079" y="896"/>
                  </a:lnTo>
                  <a:lnTo>
                    <a:pt x="1084" y="863"/>
                  </a:lnTo>
                  <a:lnTo>
                    <a:pt x="1077" y="827"/>
                  </a:lnTo>
                  <a:lnTo>
                    <a:pt x="1066" y="789"/>
                  </a:lnTo>
                  <a:lnTo>
                    <a:pt x="1050" y="753"/>
                  </a:lnTo>
                  <a:lnTo>
                    <a:pt x="1036" y="717"/>
                  </a:lnTo>
                  <a:lnTo>
                    <a:pt x="1025" y="684"/>
                  </a:lnTo>
                  <a:lnTo>
                    <a:pt x="1018" y="652"/>
                  </a:lnTo>
                  <a:lnTo>
                    <a:pt x="1025" y="625"/>
                  </a:lnTo>
                  <a:lnTo>
                    <a:pt x="1041" y="601"/>
                  </a:lnTo>
                  <a:lnTo>
                    <a:pt x="1061" y="578"/>
                  </a:lnTo>
                  <a:lnTo>
                    <a:pt x="1088" y="558"/>
                  </a:lnTo>
                  <a:lnTo>
                    <a:pt x="1120" y="535"/>
                  </a:lnTo>
                  <a:lnTo>
                    <a:pt x="1153" y="513"/>
                  </a:lnTo>
                  <a:lnTo>
                    <a:pt x="1189" y="491"/>
                  </a:lnTo>
                  <a:lnTo>
                    <a:pt x="1218" y="466"/>
                  </a:lnTo>
                  <a:lnTo>
                    <a:pt x="1247" y="437"/>
                  </a:lnTo>
                  <a:lnTo>
                    <a:pt x="1272" y="408"/>
                  </a:lnTo>
                  <a:lnTo>
                    <a:pt x="1290" y="372"/>
                  </a:lnTo>
                  <a:lnTo>
                    <a:pt x="1306" y="336"/>
                  </a:lnTo>
                  <a:lnTo>
                    <a:pt x="1321" y="295"/>
                  </a:lnTo>
                  <a:lnTo>
                    <a:pt x="1324" y="258"/>
                  </a:lnTo>
                  <a:lnTo>
                    <a:pt x="1328" y="219"/>
                  </a:lnTo>
                  <a:lnTo>
                    <a:pt x="1328" y="179"/>
                  </a:lnTo>
                  <a:lnTo>
                    <a:pt x="1321" y="141"/>
                  </a:lnTo>
                  <a:lnTo>
                    <a:pt x="1310" y="105"/>
                  </a:lnTo>
                  <a:lnTo>
                    <a:pt x="1294" y="74"/>
                  </a:lnTo>
                  <a:lnTo>
                    <a:pt x="1272" y="44"/>
                  </a:lnTo>
                  <a:lnTo>
                    <a:pt x="1247" y="18"/>
                  </a:lnTo>
                  <a:lnTo>
                    <a:pt x="1215" y="0"/>
                  </a:lnTo>
                  <a:lnTo>
                    <a:pt x="1182" y="8"/>
                  </a:lnTo>
                  <a:lnTo>
                    <a:pt x="1153" y="29"/>
                  </a:lnTo>
                  <a:lnTo>
                    <a:pt x="1131" y="58"/>
                  </a:lnTo>
                  <a:lnTo>
                    <a:pt x="1113" y="87"/>
                  </a:lnTo>
                  <a:lnTo>
                    <a:pt x="1088" y="114"/>
                  </a:lnTo>
                  <a:lnTo>
                    <a:pt x="1036" y="164"/>
                  </a:lnTo>
                  <a:lnTo>
                    <a:pt x="985" y="211"/>
                  </a:lnTo>
                  <a:lnTo>
                    <a:pt x="935" y="262"/>
                  </a:lnTo>
                  <a:lnTo>
                    <a:pt x="884" y="313"/>
                  </a:lnTo>
                  <a:lnTo>
                    <a:pt x="483" y="710"/>
                  </a:lnTo>
                  <a:lnTo>
                    <a:pt x="411" y="786"/>
                  </a:lnTo>
                  <a:lnTo>
                    <a:pt x="345" y="858"/>
                  </a:lnTo>
                  <a:lnTo>
                    <a:pt x="279" y="939"/>
                  </a:lnTo>
                  <a:lnTo>
                    <a:pt x="223" y="1007"/>
                  </a:lnTo>
                  <a:lnTo>
                    <a:pt x="175" y="1072"/>
                  </a:lnTo>
                  <a:lnTo>
                    <a:pt x="147" y="1114"/>
                  </a:lnTo>
                  <a:lnTo>
                    <a:pt x="128" y="1146"/>
                  </a:lnTo>
                  <a:lnTo>
                    <a:pt x="101" y="1187"/>
                  </a:lnTo>
                  <a:lnTo>
                    <a:pt x="80" y="1227"/>
                  </a:lnTo>
                  <a:lnTo>
                    <a:pt x="64" y="1262"/>
                  </a:lnTo>
                  <a:lnTo>
                    <a:pt x="46" y="1306"/>
                  </a:lnTo>
                  <a:lnTo>
                    <a:pt x="35" y="1344"/>
                  </a:lnTo>
                  <a:lnTo>
                    <a:pt x="22" y="1391"/>
                  </a:lnTo>
                  <a:lnTo>
                    <a:pt x="14" y="1431"/>
                  </a:lnTo>
                  <a:lnTo>
                    <a:pt x="6" y="1487"/>
                  </a:lnTo>
                  <a:lnTo>
                    <a:pt x="3" y="1521"/>
                  </a:lnTo>
                  <a:lnTo>
                    <a:pt x="3" y="1553"/>
                  </a:lnTo>
                  <a:lnTo>
                    <a:pt x="0" y="1589"/>
                  </a:lnTo>
                  <a:lnTo>
                    <a:pt x="0" y="1627"/>
                  </a:lnTo>
                  <a:lnTo>
                    <a:pt x="3" y="1663"/>
                  </a:lnTo>
                  <a:lnTo>
                    <a:pt x="3" y="1695"/>
                  </a:lnTo>
                  <a:lnTo>
                    <a:pt x="7" y="1732"/>
                  </a:lnTo>
                  <a:lnTo>
                    <a:pt x="14" y="1768"/>
                  </a:lnTo>
                  <a:lnTo>
                    <a:pt x="21" y="1800"/>
                  </a:lnTo>
                  <a:lnTo>
                    <a:pt x="28" y="1838"/>
                  </a:lnTo>
                  <a:lnTo>
                    <a:pt x="36" y="1870"/>
                  </a:lnTo>
                  <a:lnTo>
                    <a:pt x="47" y="1906"/>
                  </a:lnTo>
                  <a:lnTo>
                    <a:pt x="57" y="1939"/>
                  </a:lnTo>
                  <a:lnTo>
                    <a:pt x="68" y="1971"/>
                  </a:lnTo>
                  <a:lnTo>
                    <a:pt x="83" y="2004"/>
                  </a:lnTo>
                  <a:lnTo>
                    <a:pt x="97" y="2037"/>
                  </a:lnTo>
                  <a:lnTo>
                    <a:pt x="112" y="2069"/>
                  </a:lnTo>
                  <a:lnTo>
                    <a:pt x="130" y="2098"/>
                  </a:lnTo>
                  <a:lnTo>
                    <a:pt x="171" y="2157"/>
                  </a:lnTo>
                  <a:lnTo>
                    <a:pt x="218" y="2212"/>
                  </a:lnTo>
                  <a:lnTo>
                    <a:pt x="268" y="2265"/>
                  </a:lnTo>
                  <a:lnTo>
                    <a:pt x="315" y="2311"/>
                  </a:lnTo>
                  <a:lnTo>
                    <a:pt x="373" y="2359"/>
                  </a:lnTo>
                  <a:lnTo>
                    <a:pt x="429" y="2405"/>
                  </a:lnTo>
                  <a:lnTo>
                    <a:pt x="483" y="2448"/>
                  </a:lnTo>
                  <a:lnTo>
                    <a:pt x="541" y="2484"/>
                  </a:lnTo>
                  <a:lnTo>
                    <a:pt x="604" y="2520"/>
                  </a:lnTo>
                  <a:lnTo>
                    <a:pt x="669" y="2550"/>
                  </a:lnTo>
                  <a:lnTo>
                    <a:pt x="734" y="2575"/>
                  </a:lnTo>
                  <a:lnTo>
                    <a:pt x="799" y="2598"/>
                  </a:lnTo>
                  <a:lnTo>
                    <a:pt x="868" y="2620"/>
                  </a:lnTo>
                  <a:lnTo>
                    <a:pt x="938" y="2634"/>
                  </a:lnTo>
                  <a:lnTo>
                    <a:pt x="1007" y="2648"/>
                  </a:lnTo>
                  <a:lnTo>
                    <a:pt x="1079" y="2659"/>
                  </a:lnTo>
                  <a:lnTo>
                    <a:pt x="1149" y="2667"/>
                  </a:lnTo>
                  <a:lnTo>
                    <a:pt x="1218" y="2674"/>
                  </a:lnTo>
                  <a:lnTo>
                    <a:pt x="1290" y="2677"/>
                  </a:lnTo>
                  <a:lnTo>
                    <a:pt x="1360" y="2681"/>
                  </a:lnTo>
                  <a:lnTo>
                    <a:pt x="1433" y="2685"/>
                  </a:lnTo>
                  <a:lnTo>
                    <a:pt x="1536" y="2682"/>
                  </a:lnTo>
                  <a:lnTo>
                    <a:pt x="1608" y="2681"/>
                  </a:lnTo>
                  <a:lnTo>
                    <a:pt x="1680" y="2674"/>
                  </a:lnTo>
                  <a:lnTo>
                    <a:pt x="1749" y="2667"/>
                  </a:lnTo>
                  <a:lnTo>
                    <a:pt x="1823" y="2659"/>
                  </a:lnTo>
                  <a:lnTo>
                    <a:pt x="1891" y="2652"/>
                  </a:lnTo>
                  <a:lnTo>
                    <a:pt x="1960" y="2636"/>
                  </a:lnTo>
                  <a:lnTo>
                    <a:pt x="2030" y="2623"/>
                  </a:lnTo>
                  <a:lnTo>
                    <a:pt x="2099" y="2605"/>
                  </a:lnTo>
                  <a:lnTo>
                    <a:pt x="2164" y="2587"/>
                  </a:lnTo>
                  <a:lnTo>
                    <a:pt x="2230" y="2567"/>
                  </a:lnTo>
                  <a:lnTo>
                    <a:pt x="2282" y="2545"/>
                  </a:lnTo>
                  <a:lnTo>
                    <a:pt x="2332" y="2524"/>
                  </a:lnTo>
                  <a:lnTo>
                    <a:pt x="2397" y="2492"/>
                  </a:lnTo>
                  <a:lnTo>
                    <a:pt x="2460" y="2463"/>
                  </a:lnTo>
                  <a:lnTo>
                    <a:pt x="2521" y="2426"/>
                  </a:lnTo>
                  <a:lnTo>
                    <a:pt x="2550" y="2408"/>
                  </a:lnTo>
                  <a:lnTo>
                    <a:pt x="2579" y="2387"/>
                  </a:lnTo>
                  <a:lnTo>
                    <a:pt x="2637" y="2347"/>
                  </a:lnTo>
                  <a:lnTo>
                    <a:pt x="2667" y="2324"/>
                  </a:lnTo>
                  <a:lnTo>
                    <a:pt x="2693" y="2302"/>
                  </a:lnTo>
                  <a:lnTo>
                    <a:pt x="2718" y="2277"/>
                  </a:lnTo>
                  <a:lnTo>
                    <a:pt x="2743" y="2251"/>
                  </a:lnTo>
                  <a:lnTo>
                    <a:pt x="2768" y="2226"/>
                  </a:lnTo>
                  <a:lnTo>
                    <a:pt x="2790" y="2201"/>
                  </a:lnTo>
                  <a:lnTo>
                    <a:pt x="2816" y="2172"/>
                  </a:lnTo>
                  <a:lnTo>
                    <a:pt x="2837" y="2143"/>
                  </a:lnTo>
                  <a:lnTo>
                    <a:pt x="2857" y="2114"/>
                  </a:lnTo>
                  <a:lnTo>
                    <a:pt x="2877" y="2084"/>
                  </a:lnTo>
                  <a:lnTo>
                    <a:pt x="2895" y="2055"/>
                  </a:lnTo>
                  <a:lnTo>
                    <a:pt x="2915" y="2026"/>
                  </a:lnTo>
                  <a:lnTo>
                    <a:pt x="2929" y="1993"/>
                  </a:lnTo>
                  <a:lnTo>
                    <a:pt x="2947" y="1961"/>
                  </a:lnTo>
                  <a:lnTo>
                    <a:pt x="2958" y="1928"/>
                  </a:lnTo>
                  <a:lnTo>
                    <a:pt x="2972" y="1896"/>
                  </a:lnTo>
                  <a:lnTo>
                    <a:pt x="2983" y="1858"/>
                  </a:lnTo>
                  <a:lnTo>
                    <a:pt x="2994" y="1827"/>
                  </a:lnTo>
                  <a:lnTo>
                    <a:pt x="3001" y="1793"/>
                  </a:lnTo>
                  <a:lnTo>
                    <a:pt x="3005" y="1757"/>
                  </a:lnTo>
                  <a:lnTo>
                    <a:pt x="3012" y="1721"/>
                  </a:lnTo>
                  <a:lnTo>
                    <a:pt x="3012" y="1688"/>
                  </a:lnTo>
                  <a:lnTo>
                    <a:pt x="3012" y="1652"/>
                  </a:lnTo>
                  <a:lnTo>
                    <a:pt x="3012" y="1616"/>
                  </a:lnTo>
                  <a:lnTo>
                    <a:pt x="3009" y="1582"/>
                  </a:lnTo>
                  <a:lnTo>
                    <a:pt x="3005" y="1546"/>
                  </a:lnTo>
                  <a:lnTo>
                    <a:pt x="2998" y="1510"/>
                  </a:lnTo>
                  <a:lnTo>
                    <a:pt x="2994" y="1477"/>
                  </a:lnTo>
                  <a:lnTo>
                    <a:pt x="2983" y="1441"/>
                  </a:lnTo>
                  <a:lnTo>
                    <a:pt x="2976" y="1405"/>
                  </a:lnTo>
                  <a:lnTo>
                    <a:pt x="2970" y="1370"/>
                  </a:lnTo>
                  <a:lnTo>
                    <a:pt x="2958" y="1338"/>
                  </a:lnTo>
                  <a:lnTo>
                    <a:pt x="2943" y="1306"/>
                  </a:lnTo>
                  <a:lnTo>
                    <a:pt x="2932" y="1269"/>
                  </a:lnTo>
                  <a:lnTo>
                    <a:pt x="2918" y="1241"/>
                  </a:lnTo>
                  <a:lnTo>
                    <a:pt x="2904" y="1208"/>
                  </a:lnTo>
                  <a:lnTo>
                    <a:pt x="2884" y="1175"/>
                  </a:lnTo>
                  <a:lnTo>
                    <a:pt x="2866" y="1146"/>
                  </a:lnTo>
                  <a:lnTo>
                    <a:pt x="2848" y="1118"/>
                  </a:lnTo>
                  <a:lnTo>
                    <a:pt x="2826" y="1087"/>
                  </a:lnTo>
                  <a:lnTo>
                    <a:pt x="2808" y="1060"/>
                  </a:lnTo>
                  <a:lnTo>
                    <a:pt x="2787" y="1029"/>
                  </a:lnTo>
                  <a:lnTo>
                    <a:pt x="2765" y="1004"/>
                  </a:lnTo>
                  <a:lnTo>
                    <a:pt x="2743" y="975"/>
                  </a:lnTo>
                  <a:lnTo>
                    <a:pt x="2718" y="950"/>
                  </a:lnTo>
                  <a:lnTo>
                    <a:pt x="2696" y="921"/>
                  </a:lnTo>
                  <a:lnTo>
                    <a:pt x="2671" y="896"/>
                  </a:lnTo>
                  <a:lnTo>
                    <a:pt x="2626" y="840"/>
                  </a:lnTo>
                  <a:lnTo>
                    <a:pt x="2579" y="789"/>
                  </a:lnTo>
                  <a:lnTo>
                    <a:pt x="2529" y="735"/>
                  </a:lnTo>
                  <a:lnTo>
                    <a:pt x="2481" y="684"/>
                  </a:lnTo>
                  <a:lnTo>
                    <a:pt x="2429" y="634"/>
                  </a:lnTo>
                  <a:lnTo>
                    <a:pt x="2382" y="585"/>
                  </a:lnTo>
                  <a:lnTo>
                    <a:pt x="2328" y="538"/>
                  </a:lnTo>
                  <a:lnTo>
                    <a:pt x="2277" y="488"/>
                  </a:lnTo>
                  <a:lnTo>
                    <a:pt x="2168" y="397"/>
                  </a:lnTo>
                  <a:lnTo>
                    <a:pt x="1958" y="211"/>
                  </a:lnTo>
                  <a:lnTo>
                    <a:pt x="1906" y="164"/>
                  </a:lnTo>
                  <a:lnTo>
                    <a:pt x="1880" y="139"/>
                  </a:lnTo>
                  <a:lnTo>
                    <a:pt x="1855" y="114"/>
                  </a:lnTo>
                  <a:lnTo>
                    <a:pt x="1830" y="92"/>
                  </a:lnTo>
                  <a:lnTo>
                    <a:pt x="1805" y="67"/>
                  </a:lnTo>
                  <a:lnTo>
                    <a:pt x="1779" y="44"/>
                  </a:lnTo>
                  <a:lnTo>
                    <a:pt x="1749" y="18"/>
                  </a:lnTo>
                  <a:lnTo>
                    <a:pt x="1716" y="0"/>
                  </a:lnTo>
                  <a:lnTo>
                    <a:pt x="1684" y="0"/>
                  </a:lnTo>
                  <a:lnTo>
                    <a:pt x="1648" y="8"/>
                  </a:lnTo>
                  <a:lnTo>
                    <a:pt x="1619" y="22"/>
                  </a:lnTo>
                  <a:lnTo>
                    <a:pt x="1597" y="51"/>
                  </a:lnTo>
                  <a:lnTo>
                    <a:pt x="1583" y="83"/>
                  </a:lnTo>
                  <a:lnTo>
                    <a:pt x="1579" y="121"/>
                  </a:lnTo>
                  <a:lnTo>
                    <a:pt x="1583" y="157"/>
                  </a:lnTo>
                  <a:lnTo>
                    <a:pt x="1590" y="190"/>
                  </a:lnTo>
                  <a:lnTo>
                    <a:pt x="1604" y="222"/>
                  </a:lnTo>
                  <a:lnTo>
                    <a:pt x="1619" y="255"/>
                  </a:lnTo>
                  <a:lnTo>
                    <a:pt x="1641" y="284"/>
                  </a:lnTo>
                  <a:lnTo>
                    <a:pt x="1662" y="313"/>
                  </a:lnTo>
                  <a:lnTo>
                    <a:pt x="1688" y="343"/>
                  </a:lnTo>
                  <a:lnTo>
                    <a:pt x="1716" y="372"/>
                  </a:lnTo>
                  <a:lnTo>
                    <a:pt x="1743" y="401"/>
                  </a:lnTo>
                  <a:lnTo>
                    <a:pt x="1768" y="430"/>
                  </a:lnTo>
                  <a:lnTo>
                    <a:pt x="1797" y="459"/>
                  </a:lnTo>
                  <a:lnTo>
                    <a:pt x="1819" y="488"/>
                  </a:lnTo>
                  <a:lnTo>
                    <a:pt x="1844" y="517"/>
                  </a:lnTo>
                  <a:lnTo>
                    <a:pt x="1863" y="546"/>
                  </a:lnTo>
                  <a:lnTo>
                    <a:pt x="1877" y="576"/>
                  </a:lnTo>
                  <a:lnTo>
                    <a:pt x="1891" y="607"/>
                  </a:lnTo>
                  <a:lnTo>
                    <a:pt x="1895" y="641"/>
                  </a:lnTo>
                  <a:lnTo>
                    <a:pt x="1895" y="674"/>
                  </a:lnTo>
                  <a:lnTo>
                    <a:pt x="1891" y="706"/>
                  </a:lnTo>
                  <a:lnTo>
                    <a:pt x="1884" y="742"/>
                  </a:lnTo>
                  <a:lnTo>
                    <a:pt x="1873" y="775"/>
                  </a:lnTo>
                  <a:lnTo>
                    <a:pt x="1863" y="811"/>
                  </a:lnTo>
                  <a:lnTo>
                    <a:pt x="1859" y="847"/>
                  </a:lnTo>
                  <a:lnTo>
                    <a:pt x="1855" y="881"/>
                  </a:lnTo>
                  <a:lnTo>
                    <a:pt x="1863" y="917"/>
                  </a:lnTo>
                  <a:lnTo>
                    <a:pt x="1873" y="954"/>
                  </a:lnTo>
                  <a:lnTo>
                    <a:pt x="1888" y="986"/>
                  </a:lnTo>
                  <a:lnTo>
                    <a:pt x="1910" y="1019"/>
                  </a:lnTo>
                  <a:lnTo>
                    <a:pt x="1931" y="1051"/>
                  </a:lnTo>
                  <a:lnTo>
                    <a:pt x="1953" y="1085"/>
                  </a:lnTo>
                  <a:lnTo>
                    <a:pt x="1976" y="1118"/>
                  </a:lnTo>
                  <a:lnTo>
                    <a:pt x="1994" y="1150"/>
                  </a:lnTo>
                  <a:lnTo>
                    <a:pt x="2012" y="1179"/>
                  </a:lnTo>
                  <a:lnTo>
                    <a:pt x="2023" y="1208"/>
                  </a:lnTo>
                  <a:lnTo>
                    <a:pt x="2030" y="1237"/>
                  </a:lnTo>
                  <a:lnTo>
                    <a:pt x="2027" y="1262"/>
                  </a:lnTo>
                  <a:lnTo>
                    <a:pt x="2016" y="1288"/>
                  </a:lnTo>
                  <a:lnTo>
                    <a:pt x="2001" y="1313"/>
                  </a:lnTo>
                  <a:lnTo>
                    <a:pt x="1976" y="1338"/>
                  </a:lnTo>
                  <a:lnTo>
                    <a:pt x="1949" y="1363"/>
                  </a:lnTo>
                  <a:lnTo>
                    <a:pt x="1922" y="1385"/>
                  </a:lnTo>
                  <a:lnTo>
                    <a:pt x="1888" y="1412"/>
                  </a:lnTo>
                  <a:lnTo>
                    <a:pt x="1855" y="1437"/>
                  </a:lnTo>
                  <a:lnTo>
                    <a:pt x="1823" y="1459"/>
                  </a:lnTo>
                  <a:lnTo>
                    <a:pt x="1790" y="1484"/>
                  </a:lnTo>
                  <a:lnTo>
                    <a:pt x="1761" y="1510"/>
                  </a:lnTo>
                  <a:lnTo>
                    <a:pt x="1736" y="1538"/>
                  </a:lnTo>
                  <a:lnTo>
                    <a:pt x="1709" y="1564"/>
                  </a:lnTo>
                  <a:lnTo>
                    <a:pt x="1684" y="1594"/>
                  </a:lnTo>
                  <a:lnTo>
                    <a:pt x="1662" y="1623"/>
                  </a:lnTo>
                  <a:lnTo>
                    <a:pt x="1641" y="1652"/>
                  </a:lnTo>
                  <a:lnTo>
                    <a:pt x="1622" y="1681"/>
                  </a:lnTo>
                  <a:lnTo>
                    <a:pt x="1604" y="1713"/>
                  </a:lnTo>
                  <a:lnTo>
                    <a:pt x="1586" y="1742"/>
                  </a:lnTo>
                  <a:lnTo>
                    <a:pt x="1572" y="1775"/>
                  </a:lnTo>
                  <a:lnTo>
                    <a:pt x="1557" y="1807"/>
                  </a:lnTo>
                  <a:lnTo>
                    <a:pt x="1543" y="1838"/>
                  </a:lnTo>
                  <a:lnTo>
                    <a:pt x="1528" y="1870"/>
                  </a:lnTo>
                  <a:lnTo>
                    <a:pt x="1514" y="1903"/>
                  </a:lnTo>
                  <a:lnTo>
                    <a:pt x="1503" y="1935"/>
                  </a:lnTo>
                  <a:lnTo>
                    <a:pt x="1487" y="1968"/>
                  </a:lnTo>
                  <a:lnTo>
                    <a:pt x="1478" y="2001"/>
                  </a:lnTo>
                  <a:lnTo>
                    <a:pt x="1466" y="2033"/>
                  </a:lnTo>
                  <a:lnTo>
                    <a:pt x="1455" y="2066"/>
                  </a:lnTo>
                  <a:lnTo>
                    <a:pt x="1444" y="2098"/>
                  </a:lnTo>
                </a:path>
              </a:pathLst>
            </a:custGeom>
            <a:solidFill>
              <a:srgbClr val="5B4CFF"/>
            </a:solidFill>
            <a:ln w="25400" cap="rnd">
              <a:solidFill>
                <a:srgbClr val="BFBFBF"/>
              </a:solidFill>
              <a:round/>
              <a:headEnd/>
              <a:tailEnd/>
            </a:ln>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8206" name="Line 13"/>
            <p:cNvSpPr>
              <a:spLocks noChangeShapeType="1"/>
            </p:cNvSpPr>
            <p:nvPr/>
          </p:nvSpPr>
          <p:spPr bwMode="auto">
            <a:xfrm>
              <a:off x="3174" y="2560"/>
              <a:ext cx="32" cy="0"/>
            </a:xfrm>
            <a:prstGeom prst="line">
              <a:avLst/>
            </a:prstGeom>
            <a:noFill/>
            <a:ln w="25400">
              <a:solidFill>
                <a:srgbClr val="BFBFB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207" name="Freeform 14"/>
            <p:cNvSpPr>
              <a:spLocks/>
            </p:cNvSpPr>
            <p:nvPr/>
          </p:nvSpPr>
          <p:spPr bwMode="auto">
            <a:xfrm>
              <a:off x="2419" y="794"/>
              <a:ext cx="802" cy="2099"/>
            </a:xfrm>
            <a:custGeom>
              <a:avLst/>
              <a:gdLst>
                <a:gd name="T0" fmla="*/ 676 w 802"/>
                <a:gd name="T1" fmla="*/ 2087 h 2099"/>
                <a:gd name="T2" fmla="*/ 575 w 802"/>
                <a:gd name="T3" fmla="*/ 2051 h 2099"/>
                <a:gd name="T4" fmla="*/ 481 w 802"/>
                <a:gd name="T5" fmla="*/ 1995 h 2099"/>
                <a:gd name="T6" fmla="*/ 396 w 802"/>
                <a:gd name="T7" fmla="*/ 1923 h 2099"/>
                <a:gd name="T8" fmla="*/ 342 w 802"/>
                <a:gd name="T9" fmla="*/ 1832 h 2099"/>
                <a:gd name="T10" fmla="*/ 310 w 802"/>
                <a:gd name="T11" fmla="*/ 1726 h 2099"/>
                <a:gd name="T12" fmla="*/ 306 w 802"/>
                <a:gd name="T13" fmla="*/ 1614 h 2099"/>
                <a:gd name="T14" fmla="*/ 353 w 802"/>
                <a:gd name="T15" fmla="*/ 1523 h 2099"/>
                <a:gd name="T16" fmla="*/ 353 w 802"/>
                <a:gd name="T17" fmla="*/ 1439 h 2099"/>
                <a:gd name="T18" fmla="*/ 259 w 802"/>
                <a:gd name="T19" fmla="*/ 1486 h 2099"/>
                <a:gd name="T20" fmla="*/ 150 w 802"/>
                <a:gd name="T21" fmla="*/ 1480 h 2099"/>
                <a:gd name="T22" fmla="*/ 51 w 802"/>
                <a:gd name="T23" fmla="*/ 1435 h 2099"/>
                <a:gd name="T24" fmla="*/ 4 w 802"/>
                <a:gd name="T25" fmla="*/ 1338 h 2099"/>
                <a:gd name="T26" fmla="*/ 8 w 802"/>
                <a:gd name="T27" fmla="*/ 1229 h 2099"/>
                <a:gd name="T28" fmla="*/ 44 w 802"/>
                <a:gd name="T29" fmla="*/ 1127 h 2099"/>
                <a:gd name="T30" fmla="*/ 109 w 802"/>
                <a:gd name="T31" fmla="*/ 1040 h 2099"/>
                <a:gd name="T32" fmla="*/ 186 w 802"/>
                <a:gd name="T33" fmla="*/ 960 h 2099"/>
                <a:gd name="T34" fmla="*/ 269 w 802"/>
                <a:gd name="T35" fmla="*/ 905 h 2099"/>
                <a:gd name="T36" fmla="*/ 306 w 802"/>
                <a:gd name="T37" fmla="*/ 872 h 2099"/>
                <a:gd name="T38" fmla="*/ 222 w 802"/>
                <a:gd name="T39" fmla="*/ 810 h 2099"/>
                <a:gd name="T40" fmla="*/ 201 w 802"/>
                <a:gd name="T41" fmla="*/ 704 h 2099"/>
                <a:gd name="T42" fmla="*/ 237 w 802"/>
                <a:gd name="T43" fmla="*/ 603 h 2099"/>
                <a:gd name="T44" fmla="*/ 306 w 802"/>
                <a:gd name="T45" fmla="*/ 520 h 2099"/>
                <a:gd name="T46" fmla="*/ 389 w 802"/>
                <a:gd name="T47" fmla="*/ 447 h 2099"/>
                <a:gd name="T48" fmla="*/ 477 w 802"/>
                <a:gd name="T49" fmla="*/ 385 h 2099"/>
                <a:gd name="T50" fmla="*/ 553 w 802"/>
                <a:gd name="T51" fmla="*/ 305 h 2099"/>
                <a:gd name="T52" fmla="*/ 575 w 802"/>
                <a:gd name="T53" fmla="*/ 202 h 2099"/>
                <a:gd name="T54" fmla="*/ 532 w 802"/>
                <a:gd name="T55" fmla="*/ 97 h 2099"/>
                <a:gd name="T56" fmla="*/ 459 w 802"/>
                <a:gd name="T57" fmla="*/ 43 h 2099"/>
                <a:gd name="T58" fmla="*/ 557 w 802"/>
                <a:gd name="T59" fmla="*/ 0 h 2099"/>
                <a:gd name="T60" fmla="*/ 644 w 802"/>
                <a:gd name="T61" fmla="*/ 61 h 2099"/>
                <a:gd name="T62" fmla="*/ 698 w 802"/>
                <a:gd name="T63" fmla="*/ 155 h 2099"/>
                <a:gd name="T64" fmla="*/ 716 w 802"/>
                <a:gd name="T65" fmla="*/ 261 h 2099"/>
                <a:gd name="T66" fmla="*/ 710 w 802"/>
                <a:gd name="T67" fmla="*/ 370 h 2099"/>
                <a:gd name="T68" fmla="*/ 662 w 802"/>
                <a:gd name="T69" fmla="*/ 465 h 2099"/>
                <a:gd name="T70" fmla="*/ 579 w 802"/>
                <a:gd name="T71" fmla="*/ 538 h 2099"/>
                <a:gd name="T72" fmla="*/ 488 w 802"/>
                <a:gd name="T73" fmla="*/ 596 h 2099"/>
                <a:gd name="T74" fmla="*/ 416 w 802"/>
                <a:gd name="T75" fmla="*/ 673 h 2099"/>
                <a:gd name="T76" fmla="*/ 405 w 802"/>
                <a:gd name="T77" fmla="*/ 771 h 2099"/>
                <a:gd name="T78" fmla="*/ 491 w 802"/>
                <a:gd name="T79" fmla="*/ 745 h 2099"/>
                <a:gd name="T80" fmla="*/ 568 w 802"/>
                <a:gd name="T81" fmla="*/ 668 h 2099"/>
                <a:gd name="T82" fmla="*/ 665 w 802"/>
                <a:gd name="T83" fmla="*/ 639 h 2099"/>
                <a:gd name="T84" fmla="*/ 712 w 802"/>
                <a:gd name="T85" fmla="*/ 727 h 2099"/>
                <a:gd name="T86" fmla="*/ 658 w 802"/>
                <a:gd name="T87" fmla="*/ 821 h 2099"/>
                <a:gd name="T88" fmla="*/ 582 w 802"/>
                <a:gd name="T89" fmla="*/ 899 h 2099"/>
                <a:gd name="T90" fmla="*/ 495 w 802"/>
                <a:gd name="T91" fmla="*/ 964 h 2099"/>
                <a:gd name="T92" fmla="*/ 412 w 802"/>
                <a:gd name="T93" fmla="*/ 1029 h 2099"/>
                <a:gd name="T94" fmla="*/ 335 w 802"/>
                <a:gd name="T95" fmla="*/ 1109 h 2099"/>
                <a:gd name="T96" fmla="*/ 324 w 802"/>
                <a:gd name="T97" fmla="*/ 1211 h 2099"/>
                <a:gd name="T98" fmla="*/ 423 w 802"/>
                <a:gd name="T99" fmla="*/ 1233 h 2099"/>
                <a:gd name="T100" fmla="*/ 502 w 802"/>
                <a:gd name="T101" fmla="*/ 1159 h 2099"/>
                <a:gd name="T102" fmla="*/ 575 w 802"/>
                <a:gd name="T103" fmla="*/ 1083 h 2099"/>
                <a:gd name="T104" fmla="*/ 685 w 802"/>
                <a:gd name="T105" fmla="*/ 1076 h 2099"/>
                <a:gd name="T106" fmla="*/ 723 w 802"/>
                <a:gd name="T107" fmla="*/ 1166 h 2099"/>
                <a:gd name="T108" fmla="*/ 696 w 802"/>
                <a:gd name="T109" fmla="*/ 1272 h 2099"/>
                <a:gd name="T110" fmla="*/ 647 w 802"/>
                <a:gd name="T111" fmla="*/ 1366 h 2099"/>
                <a:gd name="T112" fmla="*/ 607 w 802"/>
                <a:gd name="T113" fmla="*/ 1468 h 2099"/>
                <a:gd name="T114" fmla="*/ 593 w 802"/>
                <a:gd name="T115" fmla="*/ 1574 h 2099"/>
                <a:gd name="T116" fmla="*/ 604 w 802"/>
                <a:gd name="T117" fmla="*/ 1683 h 2099"/>
                <a:gd name="T118" fmla="*/ 685 w 802"/>
                <a:gd name="T119" fmla="*/ 1755 h 2099"/>
                <a:gd name="T120" fmla="*/ 775 w 802"/>
                <a:gd name="T121" fmla="*/ 1793 h 2099"/>
                <a:gd name="T122" fmla="*/ 801 w 802"/>
                <a:gd name="T123" fmla="*/ 1898 h 2099"/>
                <a:gd name="T124" fmla="*/ 790 w 802"/>
                <a:gd name="T125" fmla="*/ 2018 h 209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802"/>
                <a:gd name="T190" fmla="*/ 0 h 2099"/>
                <a:gd name="T191" fmla="*/ 802 w 802"/>
                <a:gd name="T192" fmla="*/ 2099 h 209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802" h="2099">
                  <a:moveTo>
                    <a:pt x="772" y="2098"/>
                  </a:moveTo>
                  <a:lnTo>
                    <a:pt x="752" y="2098"/>
                  </a:lnTo>
                  <a:lnTo>
                    <a:pt x="739" y="2098"/>
                  </a:lnTo>
                  <a:lnTo>
                    <a:pt x="723" y="2094"/>
                  </a:lnTo>
                  <a:lnTo>
                    <a:pt x="710" y="2090"/>
                  </a:lnTo>
                  <a:lnTo>
                    <a:pt x="692" y="2087"/>
                  </a:lnTo>
                  <a:lnTo>
                    <a:pt x="676" y="2087"/>
                  </a:lnTo>
                  <a:lnTo>
                    <a:pt x="662" y="2083"/>
                  </a:lnTo>
                  <a:lnTo>
                    <a:pt x="647" y="2076"/>
                  </a:lnTo>
                  <a:lnTo>
                    <a:pt x="633" y="2072"/>
                  </a:lnTo>
                  <a:lnTo>
                    <a:pt x="618" y="2069"/>
                  </a:lnTo>
                  <a:lnTo>
                    <a:pt x="604" y="2062"/>
                  </a:lnTo>
                  <a:lnTo>
                    <a:pt x="589" y="2058"/>
                  </a:lnTo>
                  <a:lnTo>
                    <a:pt x="575" y="2051"/>
                  </a:lnTo>
                  <a:lnTo>
                    <a:pt x="560" y="2043"/>
                  </a:lnTo>
                  <a:lnTo>
                    <a:pt x="546" y="2036"/>
                  </a:lnTo>
                  <a:lnTo>
                    <a:pt x="532" y="2029"/>
                  </a:lnTo>
                  <a:lnTo>
                    <a:pt x="521" y="2022"/>
                  </a:lnTo>
                  <a:lnTo>
                    <a:pt x="506" y="2011"/>
                  </a:lnTo>
                  <a:lnTo>
                    <a:pt x="495" y="2004"/>
                  </a:lnTo>
                  <a:lnTo>
                    <a:pt x="481" y="1995"/>
                  </a:lnTo>
                  <a:lnTo>
                    <a:pt x="470" y="1984"/>
                  </a:lnTo>
                  <a:lnTo>
                    <a:pt x="455" y="1973"/>
                  </a:lnTo>
                  <a:lnTo>
                    <a:pt x="443" y="1966"/>
                  </a:lnTo>
                  <a:lnTo>
                    <a:pt x="432" y="1957"/>
                  </a:lnTo>
                  <a:lnTo>
                    <a:pt x="419" y="1945"/>
                  </a:lnTo>
                  <a:lnTo>
                    <a:pt x="407" y="1934"/>
                  </a:lnTo>
                  <a:lnTo>
                    <a:pt x="396" y="1923"/>
                  </a:lnTo>
                  <a:lnTo>
                    <a:pt x="389" y="1912"/>
                  </a:lnTo>
                  <a:lnTo>
                    <a:pt x="378" y="1898"/>
                  </a:lnTo>
                  <a:lnTo>
                    <a:pt x="371" y="1887"/>
                  </a:lnTo>
                  <a:lnTo>
                    <a:pt x="364" y="1872"/>
                  </a:lnTo>
                  <a:lnTo>
                    <a:pt x="358" y="1861"/>
                  </a:lnTo>
                  <a:lnTo>
                    <a:pt x="349" y="1847"/>
                  </a:lnTo>
                  <a:lnTo>
                    <a:pt x="342" y="1832"/>
                  </a:lnTo>
                  <a:lnTo>
                    <a:pt x="335" y="1818"/>
                  </a:lnTo>
                  <a:lnTo>
                    <a:pt x="331" y="1803"/>
                  </a:lnTo>
                  <a:lnTo>
                    <a:pt x="327" y="1789"/>
                  </a:lnTo>
                  <a:lnTo>
                    <a:pt x="320" y="1774"/>
                  </a:lnTo>
                  <a:lnTo>
                    <a:pt x="317" y="1755"/>
                  </a:lnTo>
                  <a:lnTo>
                    <a:pt x="313" y="1742"/>
                  </a:lnTo>
                  <a:lnTo>
                    <a:pt x="310" y="1726"/>
                  </a:lnTo>
                  <a:lnTo>
                    <a:pt x="310" y="1713"/>
                  </a:lnTo>
                  <a:lnTo>
                    <a:pt x="306" y="1694"/>
                  </a:lnTo>
                  <a:lnTo>
                    <a:pt x="306" y="1679"/>
                  </a:lnTo>
                  <a:lnTo>
                    <a:pt x="306" y="1661"/>
                  </a:lnTo>
                  <a:lnTo>
                    <a:pt x="306" y="1646"/>
                  </a:lnTo>
                  <a:lnTo>
                    <a:pt x="306" y="1632"/>
                  </a:lnTo>
                  <a:lnTo>
                    <a:pt x="306" y="1614"/>
                  </a:lnTo>
                  <a:lnTo>
                    <a:pt x="310" y="1599"/>
                  </a:lnTo>
                  <a:lnTo>
                    <a:pt x="313" y="1585"/>
                  </a:lnTo>
                  <a:lnTo>
                    <a:pt x="320" y="1571"/>
                  </a:lnTo>
                  <a:lnTo>
                    <a:pt x="324" y="1560"/>
                  </a:lnTo>
                  <a:lnTo>
                    <a:pt x="335" y="1545"/>
                  </a:lnTo>
                  <a:lnTo>
                    <a:pt x="342" y="1534"/>
                  </a:lnTo>
                  <a:lnTo>
                    <a:pt x="353" y="1523"/>
                  </a:lnTo>
                  <a:lnTo>
                    <a:pt x="360" y="1509"/>
                  </a:lnTo>
                  <a:lnTo>
                    <a:pt x="371" y="1493"/>
                  </a:lnTo>
                  <a:lnTo>
                    <a:pt x="378" y="1480"/>
                  </a:lnTo>
                  <a:lnTo>
                    <a:pt x="385" y="1464"/>
                  </a:lnTo>
                  <a:lnTo>
                    <a:pt x="382" y="1450"/>
                  </a:lnTo>
                  <a:lnTo>
                    <a:pt x="371" y="1439"/>
                  </a:lnTo>
                  <a:lnTo>
                    <a:pt x="353" y="1439"/>
                  </a:lnTo>
                  <a:lnTo>
                    <a:pt x="338" y="1444"/>
                  </a:lnTo>
                  <a:lnTo>
                    <a:pt x="324" y="1450"/>
                  </a:lnTo>
                  <a:lnTo>
                    <a:pt x="313" y="1457"/>
                  </a:lnTo>
                  <a:lnTo>
                    <a:pt x="299" y="1468"/>
                  </a:lnTo>
                  <a:lnTo>
                    <a:pt x="284" y="1475"/>
                  </a:lnTo>
                  <a:lnTo>
                    <a:pt x="273" y="1480"/>
                  </a:lnTo>
                  <a:lnTo>
                    <a:pt x="259" y="1486"/>
                  </a:lnTo>
                  <a:lnTo>
                    <a:pt x="244" y="1486"/>
                  </a:lnTo>
                  <a:lnTo>
                    <a:pt x="226" y="1491"/>
                  </a:lnTo>
                  <a:lnTo>
                    <a:pt x="212" y="1486"/>
                  </a:lnTo>
                  <a:lnTo>
                    <a:pt x="197" y="1486"/>
                  </a:lnTo>
                  <a:lnTo>
                    <a:pt x="179" y="1486"/>
                  </a:lnTo>
                  <a:lnTo>
                    <a:pt x="164" y="1482"/>
                  </a:lnTo>
                  <a:lnTo>
                    <a:pt x="150" y="1480"/>
                  </a:lnTo>
                  <a:lnTo>
                    <a:pt x="132" y="1475"/>
                  </a:lnTo>
                  <a:lnTo>
                    <a:pt x="116" y="1473"/>
                  </a:lnTo>
                  <a:lnTo>
                    <a:pt x="103" y="1464"/>
                  </a:lnTo>
                  <a:lnTo>
                    <a:pt x="89" y="1462"/>
                  </a:lnTo>
                  <a:lnTo>
                    <a:pt x="73" y="1455"/>
                  </a:lnTo>
                  <a:lnTo>
                    <a:pt x="62" y="1446"/>
                  </a:lnTo>
                  <a:lnTo>
                    <a:pt x="51" y="1435"/>
                  </a:lnTo>
                  <a:lnTo>
                    <a:pt x="40" y="1424"/>
                  </a:lnTo>
                  <a:lnTo>
                    <a:pt x="33" y="1410"/>
                  </a:lnTo>
                  <a:lnTo>
                    <a:pt x="22" y="1396"/>
                  </a:lnTo>
                  <a:lnTo>
                    <a:pt x="19" y="1381"/>
                  </a:lnTo>
                  <a:lnTo>
                    <a:pt x="11" y="1366"/>
                  </a:lnTo>
                  <a:lnTo>
                    <a:pt x="8" y="1352"/>
                  </a:lnTo>
                  <a:lnTo>
                    <a:pt x="4" y="1338"/>
                  </a:lnTo>
                  <a:lnTo>
                    <a:pt x="0" y="1323"/>
                  </a:lnTo>
                  <a:lnTo>
                    <a:pt x="0" y="1305"/>
                  </a:lnTo>
                  <a:lnTo>
                    <a:pt x="0" y="1291"/>
                  </a:lnTo>
                  <a:lnTo>
                    <a:pt x="0" y="1276"/>
                  </a:lnTo>
                  <a:lnTo>
                    <a:pt x="0" y="1258"/>
                  </a:lnTo>
                  <a:lnTo>
                    <a:pt x="4" y="1244"/>
                  </a:lnTo>
                  <a:lnTo>
                    <a:pt x="8" y="1229"/>
                  </a:lnTo>
                  <a:lnTo>
                    <a:pt x="11" y="1213"/>
                  </a:lnTo>
                  <a:lnTo>
                    <a:pt x="15" y="1199"/>
                  </a:lnTo>
                  <a:lnTo>
                    <a:pt x="19" y="1186"/>
                  </a:lnTo>
                  <a:lnTo>
                    <a:pt x="26" y="1170"/>
                  </a:lnTo>
                  <a:lnTo>
                    <a:pt x="33" y="1155"/>
                  </a:lnTo>
                  <a:lnTo>
                    <a:pt x="37" y="1141"/>
                  </a:lnTo>
                  <a:lnTo>
                    <a:pt x="44" y="1127"/>
                  </a:lnTo>
                  <a:lnTo>
                    <a:pt x="51" y="1116"/>
                  </a:lnTo>
                  <a:lnTo>
                    <a:pt x="62" y="1101"/>
                  </a:lnTo>
                  <a:lnTo>
                    <a:pt x="69" y="1090"/>
                  </a:lnTo>
                  <a:lnTo>
                    <a:pt x="80" y="1076"/>
                  </a:lnTo>
                  <a:lnTo>
                    <a:pt x="89" y="1065"/>
                  </a:lnTo>
                  <a:lnTo>
                    <a:pt x="98" y="1054"/>
                  </a:lnTo>
                  <a:lnTo>
                    <a:pt x="109" y="1040"/>
                  </a:lnTo>
                  <a:lnTo>
                    <a:pt x="121" y="1029"/>
                  </a:lnTo>
                  <a:lnTo>
                    <a:pt x="127" y="1018"/>
                  </a:lnTo>
                  <a:lnTo>
                    <a:pt x="139" y="1007"/>
                  </a:lnTo>
                  <a:lnTo>
                    <a:pt x="150" y="993"/>
                  </a:lnTo>
                  <a:lnTo>
                    <a:pt x="161" y="982"/>
                  </a:lnTo>
                  <a:lnTo>
                    <a:pt x="175" y="971"/>
                  </a:lnTo>
                  <a:lnTo>
                    <a:pt x="186" y="960"/>
                  </a:lnTo>
                  <a:lnTo>
                    <a:pt x="197" y="948"/>
                  </a:lnTo>
                  <a:lnTo>
                    <a:pt x="208" y="937"/>
                  </a:lnTo>
                  <a:lnTo>
                    <a:pt x="219" y="930"/>
                  </a:lnTo>
                  <a:lnTo>
                    <a:pt x="230" y="924"/>
                  </a:lnTo>
                  <a:lnTo>
                    <a:pt x="244" y="915"/>
                  </a:lnTo>
                  <a:lnTo>
                    <a:pt x="255" y="912"/>
                  </a:lnTo>
                  <a:lnTo>
                    <a:pt x="269" y="905"/>
                  </a:lnTo>
                  <a:lnTo>
                    <a:pt x="288" y="901"/>
                  </a:lnTo>
                  <a:lnTo>
                    <a:pt x="310" y="890"/>
                  </a:lnTo>
                  <a:lnTo>
                    <a:pt x="331" y="883"/>
                  </a:lnTo>
                  <a:lnTo>
                    <a:pt x="342" y="872"/>
                  </a:lnTo>
                  <a:lnTo>
                    <a:pt x="338" y="868"/>
                  </a:lnTo>
                  <a:lnTo>
                    <a:pt x="320" y="872"/>
                  </a:lnTo>
                  <a:lnTo>
                    <a:pt x="306" y="872"/>
                  </a:lnTo>
                  <a:lnTo>
                    <a:pt x="291" y="868"/>
                  </a:lnTo>
                  <a:lnTo>
                    <a:pt x="277" y="865"/>
                  </a:lnTo>
                  <a:lnTo>
                    <a:pt x="262" y="857"/>
                  </a:lnTo>
                  <a:lnTo>
                    <a:pt x="252" y="847"/>
                  </a:lnTo>
                  <a:lnTo>
                    <a:pt x="241" y="836"/>
                  </a:lnTo>
                  <a:lnTo>
                    <a:pt x="230" y="821"/>
                  </a:lnTo>
                  <a:lnTo>
                    <a:pt x="222" y="810"/>
                  </a:lnTo>
                  <a:lnTo>
                    <a:pt x="215" y="796"/>
                  </a:lnTo>
                  <a:lnTo>
                    <a:pt x="212" y="782"/>
                  </a:lnTo>
                  <a:lnTo>
                    <a:pt x="208" y="767"/>
                  </a:lnTo>
                  <a:lnTo>
                    <a:pt x="204" y="749"/>
                  </a:lnTo>
                  <a:lnTo>
                    <a:pt x="201" y="735"/>
                  </a:lnTo>
                  <a:lnTo>
                    <a:pt x="201" y="720"/>
                  </a:lnTo>
                  <a:lnTo>
                    <a:pt x="201" y="704"/>
                  </a:lnTo>
                  <a:lnTo>
                    <a:pt x="204" y="686"/>
                  </a:lnTo>
                  <a:lnTo>
                    <a:pt x="208" y="673"/>
                  </a:lnTo>
                  <a:lnTo>
                    <a:pt x="212" y="657"/>
                  </a:lnTo>
                  <a:lnTo>
                    <a:pt x="215" y="643"/>
                  </a:lnTo>
                  <a:lnTo>
                    <a:pt x="222" y="628"/>
                  </a:lnTo>
                  <a:lnTo>
                    <a:pt x="230" y="614"/>
                  </a:lnTo>
                  <a:lnTo>
                    <a:pt x="237" y="603"/>
                  </a:lnTo>
                  <a:lnTo>
                    <a:pt x="248" y="588"/>
                  </a:lnTo>
                  <a:lnTo>
                    <a:pt x="255" y="578"/>
                  </a:lnTo>
                  <a:lnTo>
                    <a:pt x="266" y="563"/>
                  </a:lnTo>
                  <a:lnTo>
                    <a:pt x="273" y="552"/>
                  </a:lnTo>
                  <a:lnTo>
                    <a:pt x="284" y="541"/>
                  </a:lnTo>
                  <a:lnTo>
                    <a:pt x="295" y="530"/>
                  </a:lnTo>
                  <a:lnTo>
                    <a:pt x="306" y="520"/>
                  </a:lnTo>
                  <a:lnTo>
                    <a:pt x="317" y="509"/>
                  </a:lnTo>
                  <a:lnTo>
                    <a:pt x="327" y="498"/>
                  </a:lnTo>
                  <a:lnTo>
                    <a:pt x="342" y="487"/>
                  </a:lnTo>
                  <a:lnTo>
                    <a:pt x="353" y="476"/>
                  </a:lnTo>
                  <a:lnTo>
                    <a:pt x="364" y="469"/>
                  </a:lnTo>
                  <a:lnTo>
                    <a:pt x="378" y="458"/>
                  </a:lnTo>
                  <a:lnTo>
                    <a:pt x="389" y="447"/>
                  </a:lnTo>
                  <a:lnTo>
                    <a:pt x="401" y="440"/>
                  </a:lnTo>
                  <a:lnTo>
                    <a:pt x="416" y="428"/>
                  </a:lnTo>
                  <a:lnTo>
                    <a:pt x="425" y="422"/>
                  </a:lnTo>
                  <a:lnTo>
                    <a:pt x="441" y="410"/>
                  </a:lnTo>
                  <a:lnTo>
                    <a:pt x="452" y="404"/>
                  </a:lnTo>
                  <a:lnTo>
                    <a:pt x="466" y="392"/>
                  </a:lnTo>
                  <a:lnTo>
                    <a:pt x="477" y="385"/>
                  </a:lnTo>
                  <a:lnTo>
                    <a:pt x="491" y="374"/>
                  </a:lnTo>
                  <a:lnTo>
                    <a:pt x="502" y="363"/>
                  </a:lnTo>
                  <a:lnTo>
                    <a:pt x="513" y="352"/>
                  </a:lnTo>
                  <a:lnTo>
                    <a:pt x="524" y="341"/>
                  </a:lnTo>
                  <a:lnTo>
                    <a:pt x="535" y="330"/>
                  </a:lnTo>
                  <a:lnTo>
                    <a:pt x="542" y="319"/>
                  </a:lnTo>
                  <a:lnTo>
                    <a:pt x="553" y="305"/>
                  </a:lnTo>
                  <a:lnTo>
                    <a:pt x="560" y="294"/>
                  </a:lnTo>
                  <a:lnTo>
                    <a:pt x="568" y="280"/>
                  </a:lnTo>
                  <a:lnTo>
                    <a:pt x="571" y="261"/>
                  </a:lnTo>
                  <a:lnTo>
                    <a:pt x="575" y="247"/>
                  </a:lnTo>
                  <a:lnTo>
                    <a:pt x="579" y="233"/>
                  </a:lnTo>
                  <a:lnTo>
                    <a:pt x="575" y="218"/>
                  </a:lnTo>
                  <a:lnTo>
                    <a:pt x="575" y="202"/>
                  </a:lnTo>
                  <a:lnTo>
                    <a:pt x="568" y="189"/>
                  </a:lnTo>
                  <a:lnTo>
                    <a:pt x="564" y="175"/>
                  </a:lnTo>
                  <a:lnTo>
                    <a:pt x="560" y="159"/>
                  </a:lnTo>
                  <a:lnTo>
                    <a:pt x="553" y="141"/>
                  </a:lnTo>
                  <a:lnTo>
                    <a:pt x="549" y="123"/>
                  </a:lnTo>
                  <a:lnTo>
                    <a:pt x="542" y="108"/>
                  </a:lnTo>
                  <a:lnTo>
                    <a:pt x="532" y="97"/>
                  </a:lnTo>
                  <a:lnTo>
                    <a:pt x="521" y="90"/>
                  </a:lnTo>
                  <a:lnTo>
                    <a:pt x="506" y="86"/>
                  </a:lnTo>
                  <a:lnTo>
                    <a:pt x="491" y="83"/>
                  </a:lnTo>
                  <a:lnTo>
                    <a:pt x="477" y="76"/>
                  </a:lnTo>
                  <a:lnTo>
                    <a:pt x="466" y="65"/>
                  </a:lnTo>
                  <a:lnTo>
                    <a:pt x="455" y="54"/>
                  </a:lnTo>
                  <a:lnTo>
                    <a:pt x="459" y="43"/>
                  </a:lnTo>
                  <a:lnTo>
                    <a:pt x="474" y="32"/>
                  </a:lnTo>
                  <a:lnTo>
                    <a:pt x="488" y="25"/>
                  </a:lnTo>
                  <a:lnTo>
                    <a:pt x="499" y="14"/>
                  </a:lnTo>
                  <a:lnTo>
                    <a:pt x="510" y="7"/>
                  </a:lnTo>
                  <a:lnTo>
                    <a:pt x="524" y="3"/>
                  </a:lnTo>
                  <a:lnTo>
                    <a:pt x="539" y="0"/>
                  </a:lnTo>
                  <a:lnTo>
                    <a:pt x="557" y="0"/>
                  </a:lnTo>
                  <a:lnTo>
                    <a:pt x="571" y="7"/>
                  </a:lnTo>
                  <a:lnTo>
                    <a:pt x="586" y="14"/>
                  </a:lnTo>
                  <a:lnTo>
                    <a:pt x="597" y="21"/>
                  </a:lnTo>
                  <a:lnTo>
                    <a:pt x="607" y="32"/>
                  </a:lnTo>
                  <a:lnTo>
                    <a:pt x="622" y="43"/>
                  </a:lnTo>
                  <a:lnTo>
                    <a:pt x="633" y="54"/>
                  </a:lnTo>
                  <a:lnTo>
                    <a:pt x="644" y="61"/>
                  </a:lnTo>
                  <a:lnTo>
                    <a:pt x="654" y="76"/>
                  </a:lnTo>
                  <a:lnTo>
                    <a:pt x="662" y="86"/>
                  </a:lnTo>
                  <a:lnTo>
                    <a:pt x="674" y="97"/>
                  </a:lnTo>
                  <a:lnTo>
                    <a:pt x="680" y="112"/>
                  </a:lnTo>
                  <a:lnTo>
                    <a:pt x="687" y="128"/>
                  </a:lnTo>
                  <a:lnTo>
                    <a:pt x="696" y="141"/>
                  </a:lnTo>
                  <a:lnTo>
                    <a:pt x="698" y="155"/>
                  </a:lnTo>
                  <a:lnTo>
                    <a:pt x="703" y="171"/>
                  </a:lnTo>
                  <a:lnTo>
                    <a:pt x="710" y="184"/>
                  </a:lnTo>
                  <a:lnTo>
                    <a:pt x="710" y="200"/>
                  </a:lnTo>
                  <a:lnTo>
                    <a:pt x="712" y="214"/>
                  </a:lnTo>
                  <a:lnTo>
                    <a:pt x="712" y="233"/>
                  </a:lnTo>
                  <a:lnTo>
                    <a:pt x="716" y="247"/>
                  </a:lnTo>
                  <a:lnTo>
                    <a:pt x="716" y="261"/>
                  </a:lnTo>
                  <a:lnTo>
                    <a:pt x="716" y="276"/>
                  </a:lnTo>
                  <a:lnTo>
                    <a:pt x="716" y="294"/>
                  </a:lnTo>
                  <a:lnTo>
                    <a:pt x="716" y="308"/>
                  </a:lnTo>
                  <a:lnTo>
                    <a:pt x="712" y="323"/>
                  </a:lnTo>
                  <a:lnTo>
                    <a:pt x="712" y="338"/>
                  </a:lnTo>
                  <a:lnTo>
                    <a:pt x="712" y="356"/>
                  </a:lnTo>
                  <a:lnTo>
                    <a:pt x="710" y="370"/>
                  </a:lnTo>
                  <a:lnTo>
                    <a:pt x="705" y="385"/>
                  </a:lnTo>
                  <a:lnTo>
                    <a:pt x="703" y="399"/>
                  </a:lnTo>
                  <a:lnTo>
                    <a:pt x="696" y="415"/>
                  </a:lnTo>
                  <a:lnTo>
                    <a:pt x="692" y="428"/>
                  </a:lnTo>
                  <a:lnTo>
                    <a:pt x="680" y="440"/>
                  </a:lnTo>
                  <a:lnTo>
                    <a:pt x="674" y="455"/>
                  </a:lnTo>
                  <a:lnTo>
                    <a:pt x="662" y="465"/>
                  </a:lnTo>
                  <a:lnTo>
                    <a:pt x="651" y="476"/>
                  </a:lnTo>
                  <a:lnTo>
                    <a:pt x="640" y="487"/>
                  </a:lnTo>
                  <a:lnTo>
                    <a:pt x="629" y="498"/>
                  </a:lnTo>
                  <a:lnTo>
                    <a:pt x="618" y="509"/>
                  </a:lnTo>
                  <a:lnTo>
                    <a:pt x="604" y="520"/>
                  </a:lnTo>
                  <a:lnTo>
                    <a:pt x="593" y="527"/>
                  </a:lnTo>
                  <a:lnTo>
                    <a:pt x="579" y="538"/>
                  </a:lnTo>
                  <a:lnTo>
                    <a:pt x="568" y="545"/>
                  </a:lnTo>
                  <a:lnTo>
                    <a:pt x="553" y="552"/>
                  </a:lnTo>
                  <a:lnTo>
                    <a:pt x="542" y="563"/>
                  </a:lnTo>
                  <a:lnTo>
                    <a:pt x="528" y="570"/>
                  </a:lnTo>
                  <a:lnTo>
                    <a:pt x="513" y="578"/>
                  </a:lnTo>
                  <a:lnTo>
                    <a:pt x="502" y="588"/>
                  </a:lnTo>
                  <a:lnTo>
                    <a:pt x="488" y="596"/>
                  </a:lnTo>
                  <a:lnTo>
                    <a:pt x="477" y="607"/>
                  </a:lnTo>
                  <a:lnTo>
                    <a:pt x="466" y="614"/>
                  </a:lnTo>
                  <a:lnTo>
                    <a:pt x="455" y="625"/>
                  </a:lnTo>
                  <a:lnTo>
                    <a:pt x="443" y="636"/>
                  </a:lnTo>
                  <a:lnTo>
                    <a:pt x="432" y="646"/>
                  </a:lnTo>
                  <a:lnTo>
                    <a:pt x="425" y="661"/>
                  </a:lnTo>
                  <a:lnTo>
                    <a:pt x="416" y="673"/>
                  </a:lnTo>
                  <a:lnTo>
                    <a:pt x="405" y="686"/>
                  </a:lnTo>
                  <a:lnTo>
                    <a:pt x="396" y="697"/>
                  </a:lnTo>
                  <a:lnTo>
                    <a:pt x="389" y="713"/>
                  </a:lnTo>
                  <a:lnTo>
                    <a:pt x="385" y="727"/>
                  </a:lnTo>
                  <a:lnTo>
                    <a:pt x="389" y="745"/>
                  </a:lnTo>
                  <a:lnTo>
                    <a:pt x="394" y="760"/>
                  </a:lnTo>
                  <a:lnTo>
                    <a:pt x="405" y="771"/>
                  </a:lnTo>
                  <a:lnTo>
                    <a:pt x="416" y="782"/>
                  </a:lnTo>
                  <a:lnTo>
                    <a:pt x="430" y="785"/>
                  </a:lnTo>
                  <a:lnTo>
                    <a:pt x="448" y="785"/>
                  </a:lnTo>
                  <a:lnTo>
                    <a:pt x="459" y="782"/>
                  </a:lnTo>
                  <a:lnTo>
                    <a:pt x="474" y="771"/>
                  </a:lnTo>
                  <a:lnTo>
                    <a:pt x="481" y="756"/>
                  </a:lnTo>
                  <a:lnTo>
                    <a:pt x="491" y="745"/>
                  </a:lnTo>
                  <a:lnTo>
                    <a:pt x="502" y="731"/>
                  </a:lnTo>
                  <a:lnTo>
                    <a:pt x="510" y="720"/>
                  </a:lnTo>
                  <a:lnTo>
                    <a:pt x="521" y="704"/>
                  </a:lnTo>
                  <a:lnTo>
                    <a:pt x="528" y="693"/>
                  </a:lnTo>
                  <a:lnTo>
                    <a:pt x="542" y="686"/>
                  </a:lnTo>
                  <a:lnTo>
                    <a:pt x="553" y="677"/>
                  </a:lnTo>
                  <a:lnTo>
                    <a:pt x="568" y="668"/>
                  </a:lnTo>
                  <a:lnTo>
                    <a:pt x="579" y="661"/>
                  </a:lnTo>
                  <a:lnTo>
                    <a:pt x="593" y="654"/>
                  </a:lnTo>
                  <a:lnTo>
                    <a:pt x="607" y="646"/>
                  </a:lnTo>
                  <a:lnTo>
                    <a:pt x="622" y="639"/>
                  </a:lnTo>
                  <a:lnTo>
                    <a:pt x="637" y="636"/>
                  </a:lnTo>
                  <a:lnTo>
                    <a:pt x="651" y="636"/>
                  </a:lnTo>
                  <a:lnTo>
                    <a:pt x="665" y="639"/>
                  </a:lnTo>
                  <a:lnTo>
                    <a:pt x="680" y="646"/>
                  </a:lnTo>
                  <a:lnTo>
                    <a:pt x="696" y="657"/>
                  </a:lnTo>
                  <a:lnTo>
                    <a:pt x="705" y="668"/>
                  </a:lnTo>
                  <a:lnTo>
                    <a:pt x="712" y="679"/>
                  </a:lnTo>
                  <a:lnTo>
                    <a:pt x="716" y="697"/>
                  </a:lnTo>
                  <a:lnTo>
                    <a:pt x="716" y="713"/>
                  </a:lnTo>
                  <a:lnTo>
                    <a:pt x="712" y="727"/>
                  </a:lnTo>
                  <a:lnTo>
                    <a:pt x="705" y="742"/>
                  </a:lnTo>
                  <a:lnTo>
                    <a:pt x="703" y="756"/>
                  </a:lnTo>
                  <a:lnTo>
                    <a:pt x="696" y="771"/>
                  </a:lnTo>
                  <a:lnTo>
                    <a:pt x="687" y="785"/>
                  </a:lnTo>
                  <a:lnTo>
                    <a:pt x="676" y="796"/>
                  </a:lnTo>
                  <a:lnTo>
                    <a:pt x="669" y="810"/>
                  </a:lnTo>
                  <a:lnTo>
                    <a:pt x="658" y="821"/>
                  </a:lnTo>
                  <a:lnTo>
                    <a:pt x="651" y="832"/>
                  </a:lnTo>
                  <a:lnTo>
                    <a:pt x="640" y="843"/>
                  </a:lnTo>
                  <a:lnTo>
                    <a:pt x="629" y="857"/>
                  </a:lnTo>
                  <a:lnTo>
                    <a:pt x="618" y="868"/>
                  </a:lnTo>
                  <a:lnTo>
                    <a:pt x="607" y="876"/>
                  </a:lnTo>
                  <a:lnTo>
                    <a:pt x="593" y="887"/>
                  </a:lnTo>
                  <a:lnTo>
                    <a:pt x="582" y="899"/>
                  </a:lnTo>
                  <a:lnTo>
                    <a:pt x="571" y="908"/>
                  </a:lnTo>
                  <a:lnTo>
                    <a:pt x="557" y="915"/>
                  </a:lnTo>
                  <a:lnTo>
                    <a:pt x="546" y="926"/>
                  </a:lnTo>
                  <a:lnTo>
                    <a:pt x="532" y="935"/>
                  </a:lnTo>
                  <a:lnTo>
                    <a:pt x="521" y="946"/>
                  </a:lnTo>
                  <a:lnTo>
                    <a:pt x="510" y="953"/>
                  </a:lnTo>
                  <a:lnTo>
                    <a:pt x="495" y="964"/>
                  </a:lnTo>
                  <a:lnTo>
                    <a:pt x="484" y="971"/>
                  </a:lnTo>
                  <a:lnTo>
                    <a:pt x="470" y="982"/>
                  </a:lnTo>
                  <a:lnTo>
                    <a:pt x="459" y="989"/>
                  </a:lnTo>
                  <a:lnTo>
                    <a:pt x="448" y="1000"/>
                  </a:lnTo>
                  <a:lnTo>
                    <a:pt x="432" y="1011"/>
                  </a:lnTo>
                  <a:lnTo>
                    <a:pt x="423" y="1018"/>
                  </a:lnTo>
                  <a:lnTo>
                    <a:pt x="412" y="1029"/>
                  </a:lnTo>
                  <a:lnTo>
                    <a:pt x="401" y="1040"/>
                  </a:lnTo>
                  <a:lnTo>
                    <a:pt x="385" y="1051"/>
                  </a:lnTo>
                  <a:lnTo>
                    <a:pt x="376" y="1062"/>
                  </a:lnTo>
                  <a:lnTo>
                    <a:pt x="364" y="1072"/>
                  </a:lnTo>
                  <a:lnTo>
                    <a:pt x="353" y="1083"/>
                  </a:lnTo>
                  <a:lnTo>
                    <a:pt x="346" y="1094"/>
                  </a:lnTo>
                  <a:lnTo>
                    <a:pt x="335" y="1109"/>
                  </a:lnTo>
                  <a:lnTo>
                    <a:pt x="327" y="1120"/>
                  </a:lnTo>
                  <a:lnTo>
                    <a:pt x="320" y="1134"/>
                  </a:lnTo>
                  <a:lnTo>
                    <a:pt x="317" y="1148"/>
                  </a:lnTo>
                  <a:lnTo>
                    <a:pt x="313" y="1166"/>
                  </a:lnTo>
                  <a:lnTo>
                    <a:pt x="313" y="1181"/>
                  </a:lnTo>
                  <a:lnTo>
                    <a:pt x="317" y="1195"/>
                  </a:lnTo>
                  <a:lnTo>
                    <a:pt x="324" y="1211"/>
                  </a:lnTo>
                  <a:lnTo>
                    <a:pt x="335" y="1222"/>
                  </a:lnTo>
                  <a:lnTo>
                    <a:pt x="346" y="1233"/>
                  </a:lnTo>
                  <a:lnTo>
                    <a:pt x="360" y="1240"/>
                  </a:lnTo>
                  <a:lnTo>
                    <a:pt x="376" y="1240"/>
                  </a:lnTo>
                  <a:lnTo>
                    <a:pt x="394" y="1240"/>
                  </a:lnTo>
                  <a:lnTo>
                    <a:pt x="407" y="1240"/>
                  </a:lnTo>
                  <a:lnTo>
                    <a:pt x="423" y="1233"/>
                  </a:lnTo>
                  <a:lnTo>
                    <a:pt x="437" y="1224"/>
                  </a:lnTo>
                  <a:lnTo>
                    <a:pt x="448" y="1217"/>
                  </a:lnTo>
                  <a:lnTo>
                    <a:pt x="463" y="1206"/>
                  </a:lnTo>
                  <a:lnTo>
                    <a:pt x="474" y="1195"/>
                  </a:lnTo>
                  <a:lnTo>
                    <a:pt x="484" y="1186"/>
                  </a:lnTo>
                  <a:lnTo>
                    <a:pt x="491" y="1174"/>
                  </a:lnTo>
                  <a:lnTo>
                    <a:pt x="502" y="1159"/>
                  </a:lnTo>
                  <a:lnTo>
                    <a:pt x="510" y="1148"/>
                  </a:lnTo>
                  <a:lnTo>
                    <a:pt x="521" y="1134"/>
                  </a:lnTo>
                  <a:lnTo>
                    <a:pt x="532" y="1123"/>
                  </a:lnTo>
                  <a:lnTo>
                    <a:pt x="539" y="1112"/>
                  </a:lnTo>
                  <a:lnTo>
                    <a:pt x="553" y="1101"/>
                  </a:lnTo>
                  <a:lnTo>
                    <a:pt x="564" y="1094"/>
                  </a:lnTo>
                  <a:lnTo>
                    <a:pt x="575" y="1083"/>
                  </a:lnTo>
                  <a:lnTo>
                    <a:pt x="589" y="1076"/>
                  </a:lnTo>
                  <a:lnTo>
                    <a:pt x="604" y="1072"/>
                  </a:lnTo>
                  <a:lnTo>
                    <a:pt x="622" y="1069"/>
                  </a:lnTo>
                  <a:lnTo>
                    <a:pt x="637" y="1069"/>
                  </a:lnTo>
                  <a:lnTo>
                    <a:pt x="651" y="1069"/>
                  </a:lnTo>
                  <a:lnTo>
                    <a:pt x="665" y="1069"/>
                  </a:lnTo>
                  <a:lnTo>
                    <a:pt x="685" y="1076"/>
                  </a:lnTo>
                  <a:lnTo>
                    <a:pt x="696" y="1083"/>
                  </a:lnTo>
                  <a:lnTo>
                    <a:pt x="710" y="1090"/>
                  </a:lnTo>
                  <a:lnTo>
                    <a:pt x="716" y="1105"/>
                  </a:lnTo>
                  <a:lnTo>
                    <a:pt x="721" y="1120"/>
                  </a:lnTo>
                  <a:lnTo>
                    <a:pt x="723" y="1134"/>
                  </a:lnTo>
                  <a:lnTo>
                    <a:pt x="728" y="1152"/>
                  </a:lnTo>
                  <a:lnTo>
                    <a:pt x="723" y="1166"/>
                  </a:lnTo>
                  <a:lnTo>
                    <a:pt x="723" y="1181"/>
                  </a:lnTo>
                  <a:lnTo>
                    <a:pt x="721" y="1199"/>
                  </a:lnTo>
                  <a:lnTo>
                    <a:pt x="716" y="1213"/>
                  </a:lnTo>
                  <a:lnTo>
                    <a:pt x="712" y="1229"/>
                  </a:lnTo>
                  <a:lnTo>
                    <a:pt x="710" y="1244"/>
                  </a:lnTo>
                  <a:lnTo>
                    <a:pt x="703" y="1258"/>
                  </a:lnTo>
                  <a:lnTo>
                    <a:pt x="696" y="1272"/>
                  </a:lnTo>
                  <a:lnTo>
                    <a:pt x="687" y="1283"/>
                  </a:lnTo>
                  <a:lnTo>
                    <a:pt x="685" y="1298"/>
                  </a:lnTo>
                  <a:lnTo>
                    <a:pt x="676" y="1312"/>
                  </a:lnTo>
                  <a:lnTo>
                    <a:pt x="669" y="1327"/>
                  </a:lnTo>
                  <a:lnTo>
                    <a:pt x="662" y="1338"/>
                  </a:lnTo>
                  <a:lnTo>
                    <a:pt x="654" y="1352"/>
                  </a:lnTo>
                  <a:lnTo>
                    <a:pt x="647" y="1366"/>
                  </a:lnTo>
                  <a:lnTo>
                    <a:pt x="640" y="1381"/>
                  </a:lnTo>
                  <a:lnTo>
                    <a:pt x="633" y="1396"/>
                  </a:lnTo>
                  <a:lnTo>
                    <a:pt x="626" y="1410"/>
                  </a:lnTo>
                  <a:lnTo>
                    <a:pt x="622" y="1424"/>
                  </a:lnTo>
                  <a:lnTo>
                    <a:pt x="618" y="1439"/>
                  </a:lnTo>
                  <a:lnTo>
                    <a:pt x="611" y="1455"/>
                  </a:lnTo>
                  <a:lnTo>
                    <a:pt x="607" y="1468"/>
                  </a:lnTo>
                  <a:lnTo>
                    <a:pt x="604" y="1482"/>
                  </a:lnTo>
                  <a:lnTo>
                    <a:pt x="600" y="1498"/>
                  </a:lnTo>
                  <a:lnTo>
                    <a:pt x="597" y="1516"/>
                  </a:lnTo>
                  <a:lnTo>
                    <a:pt x="597" y="1529"/>
                  </a:lnTo>
                  <a:lnTo>
                    <a:pt x="593" y="1545"/>
                  </a:lnTo>
                  <a:lnTo>
                    <a:pt x="593" y="1560"/>
                  </a:lnTo>
                  <a:lnTo>
                    <a:pt x="593" y="1574"/>
                  </a:lnTo>
                  <a:lnTo>
                    <a:pt x="593" y="1592"/>
                  </a:lnTo>
                  <a:lnTo>
                    <a:pt x="593" y="1607"/>
                  </a:lnTo>
                  <a:lnTo>
                    <a:pt x="597" y="1621"/>
                  </a:lnTo>
                  <a:lnTo>
                    <a:pt x="597" y="1639"/>
                  </a:lnTo>
                  <a:lnTo>
                    <a:pt x="597" y="1654"/>
                  </a:lnTo>
                  <a:lnTo>
                    <a:pt x="600" y="1668"/>
                  </a:lnTo>
                  <a:lnTo>
                    <a:pt x="604" y="1683"/>
                  </a:lnTo>
                  <a:lnTo>
                    <a:pt x="611" y="1697"/>
                  </a:lnTo>
                  <a:lnTo>
                    <a:pt x="618" y="1708"/>
                  </a:lnTo>
                  <a:lnTo>
                    <a:pt x="629" y="1724"/>
                  </a:lnTo>
                  <a:lnTo>
                    <a:pt x="640" y="1735"/>
                  </a:lnTo>
                  <a:lnTo>
                    <a:pt x="654" y="1742"/>
                  </a:lnTo>
                  <a:lnTo>
                    <a:pt x="669" y="1749"/>
                  </a:lnTo>
                  <a:lnTo>
                    <a:pt x="685" y="1755"/>
                  </a:lnTo>
                  <a:lnTo>
                    <a:pt x="698" y="1760"/>
                  </a:lnTo>
                  <a:lnTo>
                    <a:pt x="716" y="1762"/>
                  </a:lnTo>
                  <a:lnTo>
                    <a:pt x="732" y="1767"/>
                  </a:lnTo>
                  <a:lnTo>
                    <a:pt x="746" y="1771"/>
                  </a:lnTo>
                  <a:lnTo>
                    <a:pt x="757" y="1774"/>
                  </a:lnTo>
                  <a:lnTo>
                    <a:pt x="768" y="1785"/>
                  </a:lnTo>
                  <a:lnTo>
                    <a:pt x="775" y="1793"/>
                  </a:lnTo>
                  <a:lnTo>
                    <a:pt x="783" y="1803"/>
                  </a:lnTo>
                  <a:lnTo>
                    <a:pt x="790" y="1818"/>
                  </a:lnTo>
                  <a:lnTo>
                    <a:pt x="794" y="1832"/>
                  </a:lnTo>
                  <a:lnTo>
                    <a:pt x="797" y="1847"/>
                  </a:lnTo>
                  <a:lnTo>
                    <a:pt x="797" y="1861"/>
                  </a:lnTo>
                  <a:lnTo>
                    <a:pt x="801" y="1879"/>
                  </a:lnTo>
                  <a:lnTo>
                    <a:pt x="801" y="1898"/>
                  </a:lnTo>
                  <a:lnTo>
                    <a:pt x="801" y="1912"/>
                  </a:lnTo>
                  <a:lnTo>
                    <a:pt x="801" y="1930"/>
                  </a:lnTo>
                  <a:lnTo>
                    <a:pt x="801" y="1948"/>
                  </a:lnTo>
                  <a:lnTo>
                    <a:pt x="797" y="1966"/>
                  </a:lnTo>
                  <a:lnTo>
                    <a:pt x="797" y="1984"/>
                  </a:lnTo>
                  <a:lnTo>
                    <a:pt x="794" y="2004"/>
                  </a:lnTo>
                  <a:lnTo>
                    <a:pt x="790" y="2018"/>
                  </a:lnTo>
                  <a:lnTo>
                    <a:pt x="790" y="2036"/>
                  </a:lnTo>
                  <a:lnTo>
                    <a:pt x="786" y="2054"/>
                  </a:lnTo>
                  <a:lnTo>
                    <a:pt x="779" y="2069"/>
                  </a:lnTo>
                  <a:lnTo>
                    <a:pt x="775" y="2083"/>
                  </a:lnTo>
                  <a:lnTo>
                    <a:pt x="772" y="2098"/>
                  </a:lnTo>
                </a:path>
              </a:pathLst>
            </a:custGeom>
            <a:solidFill>
              <a:srgbClr val="BFBFFF"/>
            </a:solidFill>
            <a:ln w="25400" cap="rnd">
              <a:solidFill>
                <a:srgbClr val="BFBFBF"/>
              </a:solidFill>
              <a:round/>
              <a:headEnd/>
              <a:tailEnd/>
            </a:ln>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8208" name="Freeform 15"/>
            <p:cNvSpPr>
              <a:spLocks/>
            </p:cNvSpPr>
            <p:nvPr/>
          </p:nvSpPr>
          <p:spPr bwMode="auto">
            <a:xfrm>
              <a:off x="3160" y="794"/>
              <a:ext cx="805" cy="2099"/>
            </a:xfrm>
            <a:custGeom>
              <a:avLst/>
              <a:gdLst>
                <a:gd name="T0" fmla="*/ 123 w 805"/>
                <a:gd name="T1" fmla="*/ 2087 h 2099"/>
                <a:gd name="T2" fmla="*/ 226 w 805"/>
                <a:gd name="T3" fmla="*/ 2054 h 2099"/>
                <a:gd name="T4" fmla="*/ 320 w 805"/>
                <a:gd name="T5" fmla="*/ 1995 h 2099"/>
                <a:gd name="T6" fmla="*/ 401 w 805"/>
                <a:gd name="T7" fmla="*/ 1923 h 2099"/>
                <a:gd name="T8" fmla="*/ 457 w 805"/>
                <a:gd name="T9" fmla="*/ 1832 h 2099"/>
                <a:gd name="T10" fmla="*/ 495 w 805"/>
                <a:gd name="T11" fmla="*/ 1726 h 2099"/>
                <a:gd name="T12" fmla="*/ 499 w 805"/>
                <a:gd name="T13" fmla="*/ 1618 h 2099"/>
                <a:gd name="T14" fmla="*/ 455 w 805"/>
                <a:gd name="T15" fmla="*/ 1523 h 2099"/>
                <a:gd name="T16" fmla="*/ 448 w 805"/>
                <a:gd name="T17" fmla="*/ 1439 h 2099"/>
                <a:gd name="T18" fmla="*/ 546 w 805"/>
                <a:gd name="T19" fmla="*/ 1486 h 2099"/>
                <a:gd name="T20" fmla="*/ 654 w 805"/>
                <a:gd name="T21" fmla="*/ 1480 h 2099"/>
                <a:gd name="T22" fmla="*/ 753 w 805"/>
                <a:gd name="T23" fmla="*/ 1435 h 2099"/>
                <a:gd name="T24" fmla="*/ 800 w 805"/>
                <a:gd name="T25" fmla="*/ 1338 h 2099"/>
                <a:gd name="T26" fmla="*/ 796 w 805"/>
                <a:gd name="T27" fmla="*/ 1229 h 2099"/>
                <a:gd name="T28" fmla="*/ 760 w 805"/>
                <a:gd name="T29" fmla="*/ 1127 h 2099"/>
                <a:gd name="T30" fmla="*/ 694 w 805"/>
                <a:gd name="T31" fmla="*/ 1043 h 2099"/>
                <a:gd name="T32" fmla="*/ 618 w 805"/>
                <a:gd name="T33" fmla="*/ 960 h 2099"/>
                <a:gd name="T34" fmla="*/ 535 w 805"/>
                <a:gd name="T35" fmla="*/ 908 h 2099"/>
                <a:gd name="T36" fmla="*/ 499 w 805"/>
                <a:gd name="T37" fmla="*/ 872 h 2099"/>
                <a:gd name="T38" fmla="*/ 582 w 805"/>
                <a:gd name="T39" fmla="*/ 810 h 2099"/>
                <a:gd name="T40" fmla="*/ 600 w 805"/>
                <a:gd name="T41" fmla="*/ 704 h 2099"/>
                <a:gd name="T42" fmla="*/ 564 w 805"/>
                <a:gd name="T43" fmla="*/ 603 h 2099"/>
                <a:gd name="T44" fmla="*/ 495 w 805"/>
                <a:gd name="T45" fmla="*/ 516 h 2099"/>
                <a:gd name="T46" fmla="*/ 414 w 805"/>
                <a:gd name="T47" fmla="*/ 447 h 2099"/>
                <a:gd name="T48" fmla="*/ 324 w 805"/>
                <a:gd name="T49" fmla="*/ 381 h 2099"/>
                <a:gd name="T50" fmla="*/ 251 w 805"/>
                <a:gd name="T51" fmla="*/ 305 h 2099"/>
                <a:gd name="T52" fmla="*/ 229 w 805"/>
                <a:gd name="T53" fmla="*/ 200 h 2099"/>
                <a:gd name="T54" fmla="*/ 269 w 805"/>
                <a:gd name="T55" fmla="*/ 97 h 2099"/>
                <a:gd name="T56" fmla="*/ 338 w 805"/>
                <a:gd name="T57" fmla="*/ 39 h 2099"/>
                <a:gd name="T58" fmla="*/ 240 w 805"/>
                <a:gd name="T59" fmla="*/ 3 h 2099"/>
                <a:gd name="T60" fmla="*/ 157 w 805"/>
                <a:gd name="T61" fmla="*/ 69 h 2099"/>
                <a:gd name="T62" fmla="*/ 98 w 805"/>
                <a:gd name="T63" fmla="*/ 159 h 2099"/>
                <a:gd name="T64" fmla="*/ 72 w 805"/>
                <a:gd name="T65" fmla="*/ 265 h 2099"/>
                <a:gd name="T66" fmla="*/ 94 w 805"/>
                <a:gd name="T67" fmla="*/ 370 h 2099"/>
                <a:gd name="T68" fmla="*/ 139 w 805"/>
                <a:gd name="T69" fmla="*/ 469 h 2099"/>
                <a:gd name="T70" fmla="*/ 226 w 805"/>
                <a:gd name="T71" fmla="*/ 534 h 2099"/>
                <a:gd name="T72" fmla="*/ 316 w 805"/>
                <a:gd name="T73" fmla="*/ 596 h 2099"/>
                <a:gd name="T74" fmla="*/ 390 w 805"/>
                <a:gd name="T75" fmla="*/ 673 h 2099"/>
                <a:gd name="T76" fmla="*/ 401 w 805"/>
                <a:gd name="T77" fmla="*/ 774 h 2099"/>
                <a:gd name="T78" fmla="*/ 309 w 805"/>
                <a:gd name="T79" fmla="*/ 745 h 2099"/>
                <a:gd name="T80" fmla="*/ 236 w 805"/>
                <a:gd name="T81" fmla="*/ 668 h 2099"/>
                <a:gd name="T82" fmla="*/ 134 w 805"/>
                <a:gd name="T83" fmla="*/ 643 h 2099"/>
                <a:gd name="T84" fmla="*/ 83 w 805"/>
                <a:gd name="T85" fmla="*/ 727 h 2099"/>
                <a:gd name="T86" fmla="*/ 141 w 805"/>
                <a:gd name="T87" fmla="*/ 818 h 2099"/>
                <a:gd name="T88" fmla="*/ 215 w 805"/>
                <a:gd name="T89" fmla="*/ 899 h 2099"/>
                <a:gd name="T90" fmla="*/ 305 w 805"/>
                <a:gd name="T91" fmla="*/ 960 h 2099"/>
                <a:gd name="T92" fmla="*/ 390 w 805"/>
                <a:gd name="T93" fmla="*/ 1025 h 2099"/>
                <a:gd name="T94" fmla="*/ 466 w 805"/>
                <a:gd name="T95" fmla="*/ 1101 h 2099"/>
                <a:gd name="T96" fmla="*/ 477 w 805"/>
                <a:gd name="T97" fmla="*/ 1202 h 2099"/>
                <a:gd name="T98" fmla="*/ 383 w 805"/>
                <a:gd name="T99" fmla="*/ 1236 h 2099"/>
                <a:gd name="T100" fmla="*/ 302 w 805"/>
                <a:gd name="T101" fmla="*/ 1163 h 2099"/>
                <a:gd name="T102" fmla="*/ 226 w 805"/>
                <a:gd name="T103" fmla="*/ 1087 h 2099"/>
                <a:gd name="T104" fmla="*/ 121 w 805"/>
                <a:gd name="T105" fmla="*/ 1072 h 2099"/>
                <a:gd name="T106" fmla="*/ 80 w 805"/>
                <a:gd name="T107" fmla="*/ 1166 h 2099"/>
                <a:gd name="T108" fmla="*/ 110 w 805"/>
                <a:gd name="T109" fmla="*/ 1272 h 2099"/>
                <a:gd name="T110" fmla="*/ 157 w 805"/>
                <a:gd name="T111" fmla="*/ 1366 h 2099"/>
                <a:gd name="T112" fmla="*/ 197 w 805"/>
                <a:gd name="T113" fmla="*/ 1468 h 2099"/>
                <a:gd name="T114" fmla="*/ 211 w 805"/>
                <a:gd name="T115" fmla="*/ 1574 h 2099"/>
                <a:gd name="T116" fmla="*/ 197 w 805"/>
                <a:gd name="T117" fmla="*/ 1683 h 2099"/>
                <a:gd name="T118" fmla="*/ 116 w 805"/>
                <a:gd name="T119" fmla="*/ 1755 h 2099"/>
                <a:gd name="T120" fmla="*/ 25 w 805"/>
                <a:gd name="T121" fmla="*/ 1793 h 2099"/>
                <a:gd name="T122" fmla="*/ 0 w 805"/>
                <a:gd name="T123" fmla="*/ 1898 h 2099"/>
                <a:gd name="T124" fmla="*/ 11 w 805"/>
                <a:gd name="T125" fmla="*/ 2018 h 209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805"/>
                <a:gd name="T190" fmla="*/ 0 h 2099"/>
                <a:gd name="T191" fmla="*/ 805 w 805"/>
                <a:gd name="T192" fmla="*/ 2099 h 209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805" h="2099">
                  <a:moveTo>
                    <a:pt x="33" y="2098"/>
                  </a:moveTo>
                  <a:lnTo>
                    <a:pt x="47" y="2098"/>
                  </a:lnTo>
                  <a:lnTo>
                    <a:pt x="62" y="2098"/>
                  </a:lnTo>
                  <a:lnTo>
                    <a:pt x="76" y="2094"/>
                  </a:lnTo>
                  <a:lnTo>
                    <a:pt x="91" y="2090"/>
                  </a:lnTo>
                  <a:lnTo>
                    <a:pt x="110" y="2090"/>
                  </a:lnTo>
                  <a:lnTo>
                    <a:pt x="123" y="2087"/>
                  </a:lnTo>
                  <a:lnTo>
                    <a:pt x="139" y="2083"/>
                  </a:lnTo>
                  <a:lnTo>
                    <a:pt x="152" y="2080"/>
                  </a:lnTo>
                  <a:lnTo>
                    <a:pt x="168" y="2076"/>
                  </a:lnTo>
                  <a:lnTo>
                    <a:pt x="182" y="2069"/>
                  </a:lnTo>
                  <a:lnTo>
                    <a:pt x="197" y="2065"/>
                  </a:lnTo>
                  <a:lnTo>
                    <a:pt x="211" y="2058"/>
                  </a:lnTo>
                  <a:lnTo>
                    <a:pt x="226" y="2054"/>
                  </a:lnTo>
                  <a:lnTo>
                    <a:pt x="240" y="2047"/>
                  </a:lnTo>
                  <a:lnTo>
                    <a:pt x="255" y="2040"/>
                  </a:lnTo>
                  <a:lnTo>
                    <a:pt x="269" y="2031"/>
                  </a:lnTo>
                  <a:lnTo>
                    <a:pt x="280" y="2022"/>
                  </a:lnTo>
                  <a:lnTo>
                    <a:pt x="294" y="2015"/>
                  </a:lnTo>
                  <a:lnTo>
                    <a:pt x="305" y="2004"/>
                  </a:lnTo>
                  <a:lnTo>
                    <a:pt x="320" y="1995"/>
                  </a:lnTo>
                  <a:lnTo>
                    <a:pt x="331" y="1984"/>
                  </a:lnTo>
                  <a:lnTo>
                    <a:pt x="345" y="1977"/>
                  </a:lnTo>
                  <a:lnTo>
                    <a:pt x="356" y="1966"/>
                  </a:lnTo>
                  <a:lnTo>
                    <a:pt x="367" y="1957"/>
                  </a:lnTo>
                  <a:lnTo>
                    <a:pt x="378" y="1945"/>
                  </a:lnTo>
                  <a:lnTo>
                    <a:pt x="390" y="1934"/>
                  </a:lnTo>
                  <a:lnTo>
                    <a:pt x="401" y="1923"/>
                  </a:lnTo>
                  <a:lnTo>
                    <a:pt x="410" y="1912"/>
                  </a:lnTo>
                  <a:lnTo>
                    <a:pt x="421" y="1898"/>
                  </a:lnTo>
                  <a:lnTo>
                    <a:pt x="430" y="1887"/>
                  </a:lnTo>
                  <a:lnTo>
                    <a:pt x="441" y="1872"/>
                  </a:lnTo>
                  <a:lnTo>
                    <a:pt x="448" y="1861"/>
                  </a:lnTo>
                  <a:lnTo>
                    <a:pt x="455" y="1847"/>
                  </a:lnTo>
                  <a:lnTo>
                    <a:pt x="457" y="1832"/>
                  </a:lnTo>
                  <a:lnTo>
                    <a:pt x="466" y="1818"/>
                  </a:lnTo>
                  <a:lnTo>
                    <a:pt x="473" y="1803"/>
                  </a:lnTo>
                  <a:lnTo>
                    <a:pt x="477" y="1789"/>
                  </a:lnTo>
                  <a:lnTo>
                    <a:pt x="480" y="1774"/>
                  </a:lnTo>
                  <a:lnTo>
                    <a:pt x="488" y="1760"/>
                  </a:lnTo>
                  <a:lnTo>
                    <a:pt x="491" y="1744"/>
                  </a:lnTo>
                  <a:lnTo>
                    <a:pt x="495" y="1726"/>
                  </a:lnTo>
                  <a:lnTo>
                    <a:pt x="495" y="1713"/>
                  </a:lnTo>
                  <a:lnTo>
                    <a:pt x="499" y="1697"/>
                  </a:lnTo>
                  <a:lnTo>
                    <a:pt x="499" y="1679"/>
                  </a:lnTo>
                  <a:lnTo>
                    <a:pt x="499" y="1665"/>
                  </a:lnTo>
                  <a:lnTo>
                    <a:pt x="499" y="1646"/>
                  </a:lnTo>
                  <a:lnTo>
                    <a:pt x="499" y="1632"/>
                  </a:lnTo>
                  <a:lnTo>
                    <a:pt x="499" y="1618"/>
                  </a:lnTo>
                  <a:lnTo>
                    <a:pt x="495" y="1603"/>
                  </a:lnTo>
                  <a:lnTo>
                    <a:pt x="491" y="1588"/>
                  </a:lnTo>
                  <a:lnTo>
                    <a:pt x="488" y="1574"/>
                  </a:lnTo>
                  <a:lnTo>
                    <a:pt x="480" y="1560"/>
                  </a:lnTo>
                  <a:lnTo>
                    <a:pt x="473" y="1549"/>
                  </a:lnTo>
                  <a:lnTo>
                    <a:pt x="462" y="1534"/>
                  </a:lnTo>
                  <a:lnTo>
                    <a:pt x="455" y="1523"/>
                  </a:lnTo>
                  <a:lnTo>
                    <a:pt x="444" y="1509"/>
                  </a:lnTo>
                  <a:lnTo>
                    <a:pt x="432" y="1498"/>
                  </a:lnTo>
                  <a:lnTo>
                    <a:pt x="426" y="1482"/>
                  </a:lnTo>
                  <a:lnTo>
                    <a:pt x="419" y="1468"/>
                  </a:lnTo>
                  <a:lnTo>
                    <a:pt x="421" y="1455"/>
                  </a:lnTo>
                  <a:lnTo>
                    <a:pt x="432" y="1439"/>
                  </a:lnTo>
                  <a:lnTo>
                    <a:pt x="448" y="1439"/>
                  </a:lnTo>
                  <a:lnTo>
                    <a:pt x="462" y="1444"/>
                  </a:lnTo>
                  <a:lnTo>
                    <a:pt x="477" y="1455"/>
                  </a:lnTo>
                  <a:lnTo>
                    <a:pt x="491" y="1462"/>
                  </a:lnTo>
                  <a:lnTo>
                    <a:pt x="502" y="1468"/>
                  </a:lnTo>
                  <a:lnTo>
                    <a:pt x="516" y="1475"/>
                  </a:lnTo>
                  <a:lnTo>
                    <a:pt x="531" y="1482"/>
                  </a:lnTo>
                  <a:lnTo>
                    <a:pt x="546" y="1486"/>
                  </a:lnTo>
                  <a:lnTo>
                    <a:pt x="560" y="1486"/>
                  </a:lnTo>
                  <a:lnTo>
                    <a:pt x="574" y="1491"/>
                  </a:lnTo>
                  <a:lnTo>
                    <a:pt x="589" y="1486"/>
                  </a:lnTo>
                  <a:lnTo>
                    <a:pt x="607" y="1486"/>
                  </a:lnTo>
                  <a:lnTo>
                    <a:pt x="621" y="1486"/>
                  </a:lnTo>
                  <a:lnTo>
                    <a:pt x="640" y="1482"/>
                  </a:lnTo>
                  <a:lnTo>
                    <a:pt x="654" y="1480"/>
                  </a:lnTo>
                  <a:lnTo>
                    <a:pt x="670" y="1475"/>
                  </a:lnTo>
                  <a:lnTo>
                    <a:pt x="688" y="1473"/>
                  </a:lnTo>
                  <a:lnTo>
                    <a:pt x="701" y="1468"/>
                  </a:lnTo>
                  <a:lnTo>
                    <a:pt x="717" y="1462"/>
                  </a:lnTo>
                  <a:lnTo>
                    <a:pt x="728" y="1455"/>
                  </a:lnTo>
                  <a:lnTo>
                    <a:pt x="742" y="1446"/>
                  </a:lnTo>
                  <a:lnTo>
                    <a:pt x="753" y="1435"/>
                  </a:lnTo>
                  <a:lnTo>
                    <a:pt x="764" y="1424"/>
                  </a:lnTo>
                  <a:lnTo>
                    <a:pt x="771" y="1410"/>
                  </a:lnTo>
                  <a:lnTo>
                    <a:pt x="778" y="1399"/>
                  </a:lnTo>
                  <a:lnTo>
                    <a:pt x="786" y="1385"/>
                  </a:lnTo>
                  <a:lnTo>
                    <a:pt x="793" y="1370"/>
                  </a:lnTo>
                  <a:lnTo>
                    <a:pt x="796" y="1352"/>
                  </a:lnTo>
                  <a:lnTo>
                    <a:pt x="800" y="1338"/>
                  </a:lnTo>
                  <a:lnTo>
                    <a:pt x="804" y="1323"/>
                  </a:lnTo>
                  <a:lnTo>
                    <a:pt x="804" y="1309"/>
                  </a:lnTo>
                  <a:lnTo>
                    <a:pt x="804" y="1291"/>
                  </a:lnTo>
                  <a:lnTo>
                    <a:pt x="804" y="1276"/>
                  </a:lnTo>
                  <a:lnTo>
                    <a:pt x="804" y="1260"/>
                  </a:lnTo>
                  <a:lnTo>
                    <a:pt x="800" y="1247"/>
                  </a:lnTo>
                  <a:lnTo>
                    <a:pt x="796" y="1229"/>
                  </a:lnTo>
                  <a:lnTo>
                    <a:pt x="793" y="1213"/>
                  </a:lnTo>
                  <a:lnTo>
                    <a:pt x="789" y="1199"/>
                  </a:lnTo>
                  <a:lnTo>
                    <a:pt x="786" y="1186"/>
                  </a:lnTo>
                  <a:lnTo>
                    <a:pt x="778" y="1170"/>
                  </a:lnTo>
                  <a:lnTo>
                    <a:pt x="775" y="1155"/>
                  </a:lnTo>
                  <a:lnTo>
                    <a:pt x="768" y="1141"/>
                  </a:lnTo>
                  <a:lnTo>
                    <a:pt x="760" y="1127"/>
                  </a:lnTo>
                  <a:lnTo>
                    <a:pt x="753" y="1116"/>
                  </a:lnTo>
                  <a:lnTo>
                    <a:pt x="742" y="1101"/>
                  </a:lnTo>
                  <a:lnTo>
                    <a:pt x="735" y="1090"/>
                  </a:lnTo>
                  <a:lnTo>
                    <a:pt x="728" y="1076"/>
                  </a:lnTo>
                  <a:lnTo>
                    <a:pt x="717" y="1065"/>
                  </a:lnTo>
                  <a:lnTo>
                    <a:pt x="706" y="1054"/>
                  </a:lnTo>
                  <a:lnTo>
                    <a:pt x="694" y="1043"/>
                  </a:lnTo>
                  <a:lnTo>
                    <a:pt x="688" y="1029"/>
                  </a:lnTo>
                  <a:lnTo>
                    <a:pt x="676" y="1018"/>
                  </a:lnTo>
                  <a:lnTo>
                    <a:pt x="665" y="1007"/>
                  </a:lnTo>
                  <a:lnTo>
                    <a:pt x="654" y="993"/>
                  </a:lnTo>
                  <a:lnTo>
                    <a:pt x="643" y="982"/>
                  </a:lnTo>
                  <a:lnTo>
                    <a:pt x="632" y="971"/>
                  </a:lnTo>
                  <a:lnTo>
                    <a:pt x="618" y="960"/>
                  </a:lnTo>
                  <a:lnTo>
                    <a:pt x="607" y="948"/>
                  </a:lnTo>
                  <a:lnTo>
                    <a:pt x="596" y="937"/>
                  </a:lnTo>
                  <a:lnTo>
                    <a:pt x="585" y="930"/>
                  </a:lnTo>
                  <a:lnTo>
                    <a:pt x="574" y="924"/>
                  </a:lnTo>
                  <a:lnTo>
                    <a:pt x="564" y="919"/>
                  </a:lnTo>
                  <a:lnTo>
                    <a:pt x="549" y="912"/>
                  </a:lnTo>
                  <a:lnTo>
                    <a:pt x="535" y="908"/>
                  </a:lnTo>
                  <a:lnTo>
                    <a:pt x="516" y="901"/>
                  </a:lnTo>
                  <a:lnTo>
                    <a:pt x="495" y="890"/>
                  </a:lnTo>
                  <a:lnTo>
                    <a:pt x="473" y="883"/>
                  </a:lnTo>
                  <a:lnTo>
                    <a:pt x="462" y="872"/>
                  </a:lnTo>
                  <a:lnTo>
                    <a:pt x="466" y="868"/>
                  </a:lnTo>
                  <a:lnTo>
                    <a:pt x="484" y="872"/>
                  </a:lnTo>
                  <a:lnTo>
                    <a:pt x="499" y="872"/>
                  </a:lnTo>
                  <a:lnTo>
                    <a:pt x="513" y="868"/>
                  </a:lnTo>
                  <a:lnTo>
                    <a:pt x="527" y="865"/>
                  </a:lnTo>
                  <a:lnTo>
                    <a:pt x="542" y="857"/>
                  </a:lnTo>
                  <a:lnTo>
                    <a:pt x="553" y="847"/>
                  </a:lnTo>
                  <a:lnTo>
                    <a:pt x="564" y="836"/>
                  </a:lnTo>
                  <a:lnTo>
                    <a:pt x="574" y="821"/>
                  </a:lnTo>
                  <a:lnTo>
                    <a:pt x="582" y="810"/>
                  </a:lnTo>
                  <a:lnTo>
                    <a:pt x="589" y="796"/>
                  </a:lnTo>
                  <a:lnTo>
                    <a:pt x="593" y="782"/>
                  </a:lnTo>
                  <a:lnTo>
                    <a:pt x="596" y="767"/>
                  </a:lnTo>
                  <a:lnTo>
                    <a:pt x="600" y="749"/>
                  </a:lnTo>
                  <a:lnTo>
                    <a:pt x="604" y="735"/>
                  </a:lnTo>
                  <a:lnTo>
                    <a:pt x="604" y="720"/>
                  </a:lnTo>
                  <a:lnTo>
                    <a:pt x="600" y="704"/>
                  </a:lnTo>
                  <a:lnTo>
                    <a:pt x="596" y="686"/>
                  </a:lnTo>
                  <a:lnTo>
                    <a:pt x="593" y="673"/>
                  </a:lnTo>
                  <a:lnTo>
                    <a:pt x="589" y="657"/>
                  </a:lnTo>
                  <a:lnTo>
                    <a:pt x="585" y="643"/>
                  </a:lnTo>
                  <a:lnTo>
                    <a:pt x="578" y="628"/>
                  </a:lnTo>
                  <a:lnTo>
                    <a:pt x="571" y="614"/>
                  </a:lnTo>
                  <a:lnTo>
                    <a:pt x="564" y="603"/>
                  </a:lnTo>
                  <a:lnTo>
                    <a:pt x="556" y="588"/>
                  </a:lnTo>
                  <a:lnTo>
                    <a:pt x="546" y="574"/>
                  </a:lnTo>
                  <a:lnTo>
                    <a:pt x="538" y="563"/>
                  </a:lnTo>
                  <a:lnTo>
                    <a:pt x="527" y="552"/>
                  </a:lnTo>
                  <a:lnTo>
                    <a:pt x="516" y="538"/>
                  </a:lnTo>
                  <a:lnTo>
                    <a:pt x="506" y="527"/>
                  </a:lnTo>
                  <a:lnTo>
                    <a:pt x="495" y="516"/>
                  </a:lnTo>
                  <a:lnTo>
                    <a:pt x="484" y="505"/>
                  </a:lnTo>
                  <a:lnTo>
                    <a:pt x="473" y="494"/>
                  </a:lnTo>
                  <a:lnTo>
                    <a:pt x="462" y="487"/>
                  </a:lnTo>
                  <a:lnTo>
                    <a:pt x="451" y="476"/>
                  </a:lnTo>
                  <a:lnTo>
                    <a:pt x="437" y="465"/>
                  </a:lnTo>
                  <a:lnTo>
                    <a:pt x="426" y="458"/>
                  </a:lnTo>
                  <a:lnTo>
                    <a:pt x="414" y="447"/>
                  </a:lnTo>
                  <a:lnTo>
                    <a:pt x="401" y="435"/>
                  </a:lnTo>
                  <a:lnTo>
                    <a:pt x="390" y="428"/>
                  </a:lnTo>
                  <a:lnTo>
                    <a:pt x="374" y="417"/>
                  </a:lnTo>
                  <a:lnTo>
                    <a:pt x="360" y="410"/>
                  </a:lnTo>
                  <a:lnTo>
                    <a:pt x="349" y="399"/>
                  </a:lnTo>
                  <a:lnTo>
                    <a:pt x="338" y="392"/>
                  </a:lnTo>
                  <a:lnTo>
                    <a:pt x="324" y="381"/>
                  </a:lnTo>
                  <a:lnTo>
                    <a:pt x="313" y="374"/>
                  </a:lnTo>
                  <a:lnTo>
                    <a:pt x="302" y="363"/>
                  </a:lnTo>
                  <a:lnTo>
                    <a:pt x="287" y="352"/>
                  </a:lnTo>
                  <a:lnTo>
                    <a:pt x="277" y="341"/>
                  </a:lnTo>
                  <a:lnTo>
                    <a:pt x="269" y="330"/>
                  </a:lnTo>
                  <a:lnTo>
                    <a:pt x="258" y="316"/>
                  </a:lnTo>
                  <a:lnTo>
                    <a:pt x="251" y="305"/>
                  </a:lnTo>
                  <a:lnTo>
                    <a:pt x="244" y="291"/>
                  </a:lnTo>
                  <a:lnTo>
                    <a:pt x="236" y="276"/>
                  </a:lnTo>
                  <a:lnTo>
                    <a:pt x="233" y="261"/>
                  </a:lnTo>
                  <a:lnTo>
                    <a:pt x="229" y="247"/>
                  </a:lnTo>
                  <a:lnTo>
                    <a:pt x="226" y="233"/>
                  </a:lnTo>
                  <a:lnTo>
                    <a:pt x="226" y="214"/>
                  </a:lnTo>
                  <a:lnTo>
                    <a:pt x="229" y="200"/>
                  </a:lnTo>
                  <a:lnTo>
                    <a:pt x="229" y="184"/>
                  </a:lnTo>
                  <a:lnTo>
                    <a:pt x="233" y="171"/>
                  </a:lnTo>
                  <a:lnTo>
                    <a:pt x="240" y="153"/>
                  </a:lnTo>
                  <a:lnTo>
                    <a:pt x="244" y="137"/>
                  </a:lnTo>
                  <a:lnTo>
                    <a:pt x="251" y="123"/>
                  </a:lnTo>
                  <a:lnTo>
                    <a:pt x="258" y="108"/>
                  </a:lnTo>
                  <a:lnTo>
                    <a:pt x="269" y="97"/>
                  </a:lnTo>
                  <a:lnTo>
                    <a:pt x="280" y="90"/>
                  </a:lnTo>
                  <a:lnTo>
                    <a:pt x="294" y="86"/>
                  </a:lnTo>
                  <a:lnTo>
                    <a:pt x="313" y="83"/>
                  </a:lnTo>
                  <a:lnTo>
                    <a:pt x="327" y="76"/>
                  </a:lnTo>
                  <a:lnTo>
                    <a:pt x="338" y="69"/>
                  </a:lnTo>
                  <a:lnTo>
                    <a:pt x="342" y="54"/>
                  </a:lnTo>
                  <a:lnTo>
                    <a:pt x="338" y="39"/>
                  </a:lnTo>
                  <a:lnTo>
                    <a:pt x="324" y="29"/>
                  </a:lnTo>
                  <a:lnTo>
                    <a:pt x="313" y="21"/>
                  </a:lnTo>
                  <a:lnTo>
                    <a:pt x="302" y="11"/>
                  </a:lnTo>
                  <a:lnTo>
                    <a:pt x="287" y="3"/>
                  </a:lnTo>
                  <a:lnTo>
                    <a:pt x="273" y="0"/>
                  </a:lnTo>
                  <a:lnTo>
                    <a:pt x="255" y="0"/>
                  </a:lnTo>
                  <a:lnTo>
                    <a:pt x="240" y="3"/>
                  </a:lnTo>
                  <a:lnTo>
                    <a:pt x="226" y="11"/>
                  </a:lnTo>
                  <a:lnTo>
                    <a:pt x="215" y="18"/>
                  </a:lnTo>
                  <a:lnTo>
                    <a:pt x="200" y="29"/>
                  </a:lnTo>
                  <a:lnTo>
                    <a:pt x="189" y="36"/>
                  </a:lnTo>
                  <a:lnTo>
                    <a:pt x="179" y="47"/>
                  </a:lnTo>
                  <a:lnTo>
                    <a:pt x="168" y="58"/>
                  </a:lnTo>
                  <a:lnTo>
                    <a:pt x="157" y="69"/>
                  </a:lnTo>
                  <a:lnTo>
                    <a:pt x="146" y="79"/>
                  </a:lnTo>
                  <a:lnTo>
                    <a:pt x="134" y="90"/>
                  </a:lnTo>
                  <a:lnTo>
                    <a:pt x="128" y="105"/>
                  </a:lnTo>
                  <a:lnTo>
                    <a:pt x="121" y="119"/>
                  </a:lnTo>
                  <a:lnTo>
                    <a:pt x="114" y="135"/>
                  </a:lnTo>
                  <a:lnTo>
                    <a:pt x="105" y="144"/>
                  </a:lnTo>
                  <a:lnTo>
                    <a:pt x="98" y="159"/>
                  </a:lnTo>
                  <a:lnTo>
                    <a:pt x="94" y="175"/>
                  </a:lnTo>
                  <a:lnTo>
                    <a:pt x="87" y="189"/>
                  </a:lnTo>
                  <a:lnTo>
                    <a:pt x="83" y="202"/>
                  </a:lnTo>
                  <a:lnTo>
                    <a:pt x="76" y="218"/>
                  </a:lnTo>
                  <a:lnTo>
                    <a:pt x="76" y="233"/>
                  </a:lnTo>
                  <a:lnTo>
                    <a:pt x="72" y="251"/>
                  </a:lnTo>
                  <a:lnTo>
                    <a:pt x="72" y="265"/>
                  </a:lnTo>
                  <a:lnTo>
                    <a:pt x="72" y="280"/>
                  </a:lnTo>
                  <a:lnTo>
                    <a:pt x="76" y="298"/>
                  </a:lnTo>
                  <a:lnTo>
                    <a:pt x="80" y="312"/>
                  </a:lnTo>
                  <a:lnTo>
                    <a:pt x="83" y="327"/>
                  </a:lnTo>
                  <a:lnTo>
                    <a:pt x="87" y="341"/>
                  </a:lnTo>
                  <a:lnTo>
                    <a:pt x="91" y="356"/>
                  </a:lnTo>
                  <a:lnTo>
                    <a:pt x="94" y="370"/>
                  </a:lnTo>
                  <a:lnTo>
                    <a:pt x="98" y="385"/>
                  </a:lnTo>
                  <a:lnTo>
                    <a:pt x="98" y="404"/>
                  </a:lnTo>
                  <a:lnTo>
                    <a:pt x="105" y="417"/>
                  </a:lnTo>
                  <a:lnTo>
                    <a:pt x="110" y="428"/>
                  </a:lnTo>
                  <a:lnTo>
                    <a:pt x="116" y="444"/>
                  </a:lnTo>
                  <a:lnTo>
                    <a:pt x="128" y="455"/>
                  </a:lnTo>
                  <a:lnTo>
                    <a:pt x="139" y="469"/>
                  </a:lnTo>
                  <a:lnTo>
                    <a:pt x="150" y="480"/>
                  </a:lnTo>
                  <a:lnTo>
                    <a:pt x="161" y="491"/>
                  </a:lnTo>
                  <a:lnTo>
                    <a:pt x="175" y="498"/>
                  </a:lnTo>
                  <a:lnTo>
                    <a:pt x="186" y="509"/>
                  </a:lnTo>
                  <a:lnTo>
                    <a:pt x="200" y="520"/>
                  </a:lnTo>
                  <a:lnTo>
                    <a:pt x="211" y="527"/>
                  </a:lnTo>
                  <a:lnTo>
                    <a:pt x="226" y="534"/>
                  </a:lnTo>
                  <a:lnTo>
                    <a:pt x="240" y="545"/>
                  </a:lnTo>
                  <a:lnTo>
                    <a:pt x="251" y="552"/>
                  </a:lnTo>
                  <a:lnTo>
                    <a:pt x="266" y="563"/>
                  </a:lnTo>
                  <a:lnTo>
                    <a:pt x="277" y="570"/>
                  </a:lnTo>
                  <a:lnTo>
                    <a:pt x="291" y="578"/>
                  </a:lnTo>
                  <a:lnTo>
                    <a:pt x="302" y="588"/>
                  </a:lnTo>
                  <a:lnTo>
                    <a:pt x="316" y="596"/>
                  </a:lnTo>
                  <a:lnTo>
                    <a:pt x="327" y="607"/>
                  </a:lnTo>
                  <a:lnTo>
                    <a:pt x="338" y="614"/>
                  </a:lnTo>
                  <a:lnTo>
                    <a:pt x="349" y="625"/>
                  </a:lnTo>
                  <a:lnTo>
                    <a:pt x="360" y="636"/>
                  </a:lnTo>
                  <a:lnTo>
                    <a:pt x="372" y="650"/>
                  </a:lnTo>
                  <a:lnTo>
                    <a:pt x="383" y="661"/>
                  </a:lnTo>
                  <a:lnTo>
                    <a:pt x="390" y="673"/>
                  </a:lnTo>
                  <a:lnTo>
                    <a:pt x="401" y="686"/>
                  </a:lnTo>
                  <a:lnTo>
                    <a:pt x="408" y="702"/>
                  </a:lnTo>
                  <a:lnTo>
                    <a:pt x="410" y="716"/>
                  </a:lnTo>
                  <a:lnTo>
                    <a:pt x="414" y="731"/>
                  </a:lnTo>
                  <a:lnTo>
                    <a:pt x="410" y="745"/>
                  </a:lnTo>
                  <a:lnTo>
                    <a:pt x="408" y="760"/>
                  </a:lnTo>
                  <a:lnTo>
                    <a:pt x="401" y="774"/>
                  </a:lnTo>
                  <a:lnTo>
                    <a:pt x="385" y="782"/>
                  </a:lnTo>
                  <a:lnTo>
                    <a:pt x="372" y="789"/>
                  </a:lnTo>
                  <a:lnTo>
                    <a:pt x="356" y="785"/>
                  </a:lnTo>
                  <a:lnTo>
                    <a:pt x="342" y="778"/>
                  </a:lnTo>
                  <a:lnTo>
                    <a:pt x="331" y="771"/>
                  </a:lnTo>
                  <a:lnTo>
                    <a:pt x="320" y="756"/>
                  </a:lnTo>
                  <a:lnTo>
                    <a:pt x="309" y="745"/>
                  </a:lnTo>
                  <a:lnTo>
                    <a:pt x="298" y="731"/>
                  </a:lnTo>
                  <a:lnTo>
                    <a:pt x="291" y="720"/>
                  </a:lnTo>
                  <a:lnTo>
                    <a:pt x="280" y="709"/>
                  </a:lnTo>
                  <a:lnTo>
                    <a:pt x="273" y="697"/>
                  </a:lnTo>
                  <a:lnTo>
                    <a:pt x="262" y="686"/>
                  </a:lnTo>
                  <a:lnTo>
                    <a:pt x="247" y="677"/>
                  </a:lnTo>
                  <a:lnTo>
                    <a:pt x="236" y="668"/>
                  </a:lnTo>
                  <a:lnTo>
                    <a:pt x="222" y="661"/>
                  </a:lnTo>
                  <a:lnTo>
                    <a:pt x="208" y="650"/>
                  </a:lnTo>
                  <a:lnTo>
                    <a:pt x="193" y="643"/>
                  </a:lnTo>
                  <a:lnTo>
                    <a:pt x="179" y="636"/>
                  </a:lnTo>
                  <a:lnTo>
                    <a:pt x="164" y="636"/>
                  </a:lnTo>
                  <a:lnTo>
                    <a:pt x="150" y="636"/>
                  </a:lnTo>
                  <a:lnTo>
                    <a:pt x="134" y="643"/>
                  </a:lnTo>
                  <a:lnTo>
                    <a:pt x="121" y="650"/>
                  </a:lnTo>
                  <a:lnTo>
                    <a:pt x="105" y="657"/>
                  </a:lnTo>
                  <a:lnTo>
                    <a:pt x="94" y="668"/>
                  </a:lnTo>
                  <a:lnTo>
                    <a:pt x="83" y="679"/>
                  </a:lnTo>
                  <a:lnTo>
                    <a:pt x="80" y="693"/>
                  </a:lnTo>
                  <a:lnTo>
                    <a:pt x="80" y="709"/>
                  </a:lnTo>
                  <a:lnTo>
                    <a:pt x="83" y="727"/>
                  </a:lnTo>
                  <a:lnTo>
                    <a:pt x="91" y="742"/>
                  </a:lnTo>
                  <a:lnTo>
                    <a:pt x="98" y="752"/>
                  </a:lnTo>
                  <a:lnTo>
                    <a:pt x="105" y="767"/>
                  </a:lnTo>
                  <a:lnTo>
                    <a:pt x="114" y="782"/>
                  </a:lnTo>
                  <a:lnTo>
                    <a:pt x="123" y="792"/>
                  </a:lnTo>
                  <a:lnTo>
                    <a:pt x="130" y="803"/>
                  </a:lnTo>
                  <a:lnTo>
                    <a:pt x="141" y="818"/>
                  </a:lnTo>
                  <a:lnTo>
                    <a:pt x="152" y="829"/>
                  </a:lnTo>
                  <a:lnTo>
                    <a:pt x="161" y="843"/>
                  </a:lnTo>
                  <a:lnTo>
                    <a:pt x="171" y="854"/>
                  </a:lnTo>
                  <a:lnTo>
                    <a:pt x="182" y="865"/>
                  </a:lnTo>
                  <a:lnTo>
                    <a:pt x="193" y="876"/>
                  </a:lnTo>
                  <a:lnTo>
                    <a:pt x="204" y="887"/>
                  </a:lnTo>
                  <a:lnTo>
                    <a:pt x="215" y="899"/>
                  </a:lnTo>
                  <a:lnTo>
                    <a:pt x="229" y="905"/>
                  </a:lnTo>
                  <a:lnTo>
                    <a:pt x="240" y="915"/>
                  </a:lnTo>
                  <a:lnTo>
                    <a:pt x="251" y="924"/>
                  </a:lnTo>
                  <a:lnTo>
                    <a:pt x="266" y="935"/>
                  </a:lnTo>
                  <a:lnTo>
                    <a:pt x="277" y="942"/>
                  </a:lnTo>
                  <a:lnTo>
                    <a:pt x="291" y="948"/>
                  </a:lnTo>
                  <a:lnTo>
                    <a:pt x="305" y="960"/>
                  </a:lnTo>
                  <a:lnTo>
                    <a:pt x="316" y="966"/>
                  </a:lnTo>
                  <a:lnTo>
                    <a:pt x="331" y="978"/>
                  </a:lnTo>
                  <a:lnTo>
                    <a:pt x="342" y="985"/>
                  </a:lnTo>
                  <a:lnTo>
                    <a:pt x="352" y="996"/>
                  </a:lnTo>
                  <a:lnTo>
                    <a:pt x="367" y="1007"/>
                  </a:lnTo>
                  <a:lnTo>
                    <a:pt x="378" y="1014"/>
                  </a:lnTo>
                  <a:lnTo>
                    <a:pt x="390" y="1025"/>
                  </a:lnTo>
                  <a:lnTo>
                    <a:pt x="401" y="1036"/>
                  </a:lnTo>
                  <a:lnTo>
                    <a:pt x="414" y="1047"/>
                  </a:lnTo>
                  <a:lnTo>
                    <a:pt x="426" y="1058"/>
                  </a:lnTo>
                  <a:lnTo>
                    <a:pt x="437" y="1069"/>
                  </a:lnTo>
                  <a:lnTo>
                    <a:pt x="448" y="1079"/>
                  </a:lnTo>
                  <a:lnTo>
                    <a:pt x="455" y="1090"/>
                  </a:lnTo>
                  <a:lnTo>
                    <a:pt x="466" y="1101"/>
                  </a:lnTo>
                  <a:lnTo>
                    <a:pt x="473" y="1116"/>
                  </a:lnTo>
                  <a:lnTo>
                    <a:pt x="480" y="1130"/>
                  </a:lnTo>
                  <a:lnTo>
                    <a:pt x="488" y="1144"/>
                  </a:lnTo>
                  <a:lnTo>
                    <a:pt x="488" y="1159"/>
                  </a:lnTo>
                  <a:lnTo>
                    <a:pt x="488" y="1174"/>
                  </a:lnTo>
                  <a:lnTo>
                    <a:pt x="484" y="1188"/>
                  </a:lnTo>
                  <a:lnTo>
                    <a:pt x="477" y="1202"/>
                  </a:lnTo>
                  <a:lnTo>
                    <a:pt x="469" y="1217"/>
                  </a:lnTo>
                  <a:lnTo>
                    <a:pt x="457" y="1229"/>
                  </a:lnTo>
                  <a:lnTo>
                    <a:pt x="444" y="1240"/>
                  </a:lnTo>
                  <a:lnTo>
                    <a:pt x="430" y="1244"/>
                  </a:lnTo>
                  <a:lnTo>
                    <a:pt x="414" y="1244"/>
                  </a:lnTo>
                  <a:lnTo>
                    <a:pt x="401" y="1240"/>
                  </a:lnTo>
                  <a:lnTo>
                    <a:pt x="383" y="1236"/>
                  </a:lnTo>
                  <a:lnTo>
                    <a:pt x="372" y="1229"/>
                  </a:lnTo>
                  <a:lnTo>
                    <a:pt x="356" y="1217"/>
                  </a:lnTo>
                  <a:lnTo>
                    <a:pt x="345" y="1211"/>
                  </a:lnTo>
                  <a:lnTo>
                    <a:pt x="334" y="1199"/>
                  </a:lnTo>
                  <a:lnTo>
                    <a:pt x="324" y="1188"/>
                  </a:lnTo>
                  <a:lnTo>
                    <a:pt x="313" y="1174"/>
                  </a:lnTo>
                  <a:lnTo>
                    <a:pt x="302" y="1163"/>
                  </a:lnTo>
                  <a:lnTo>
                    <a:pt x="291" y="1152"/>
                  </a:lnTo>
                  <a:lnTo>
                    <a:pt x="284" y="1137"/>
                  </a:lnTo>
                  <a:lnTo>
                    <a:pt x="273" y="1127"/>
                  </a:lnTo>
                  <a:lnTo>
                    <a:pt x="262" y="1116"/>
                  </a:lnTo>
                  <a:lnTo>
                    <a:pt x="251" y="1105"/>
                  </a:lnTo>
                  <a:lnTo>
                    <a:pt x="240" y="1098"/>
                  </a:lnTo>
                  <a:lnTo>
                    <a:pt x="226" y="1087"/>
                  </a:lnTo>
                  <a:lnTo>
                    <a:pt x="211" y="1079"/>
                  </a:lnTo>
                  <a:lnTo>
                    <a:pt x="197" y="1072"/>
                  </a:lnTo>
                  <a:lnTo>
                    <a:pt x="182" y="1069"/>
                  </a:lnTo>
                  <a:lnTo>
                    <a:pt x="168" y="1065"/>
                  </a:lnTo>
                  <a:lnTo>
                    <a:pt x="152" y="1065"/>
                  </a:lnTo>
                  <a:lnTo>
                    <a:pt x="134" y="1069"/>
                  </a:lnTo>
                  <a:lnTo>
                    <a:pt x="121" y="1072"/>
                  </a:lnTo>
                  <a:lnTo>
                    <a:pt x="110" y="1083"/>
                  </a:lnTo>
                  <a:lnTo>
                    <a:pt x="94" y="1090"/>
                  </a:lnTo>
                  <a:lnTo>
                    <a:pt x="87" y="1105"/>
                  </a:lnTo>
                  <a:lnTo>
                    <a:pt x="83" y="1120"/>
                  </a:lnTo>
                  <a:lnTo>
                    <a:pt x="80" y="1134"/>
                  </a:lnTo>
                  <a:lnTo>
                    <a:pt x="76" y="1152"/>
                  </a:lnTo>
                  <a:lnTo>
                    <a:pt x="80" y="1166"/>
                  </a:lnTo>
                  <a:lnTo>
                    <a:pt x="80" y="1181"/>
                  </a:lnTo>
                  <a:lnTo>
                    <a:pt x="83" y="1195"/>
                  </a:lnTo>
                  <a:lnTo>
                    <a:pt x="87" y="1213"/>
                  </a:lnTo>
                  <a:lnTo>
                    <a:pt x="91" y="1229"/>
                  </a:lnTo>
                  <a:lnTo>
                    <a:pt x="94" y="1244"/>
                  </a:lnTo>
                  <a:lnTo>
                    <a:pt x="103" y="1258"/>
                  </a:lnTo>
                  <a:lnTo>
                    <a:pt x="110" y="1272"/>
                  </a:lnTo>
                  <a:lnTo>
                    <a:pt x="116" y="1283"/>
                  </a:lnTo>
                  <a:lnTo>
                    <a:pt x="121" y="1298"/>
                  </a:lnTo>
                  <a:lnTo>
                    <a:pt x="128" y="1312"/>
                  </a:lnTo>
                  <a:lnTo>
                    <a:pt x="134" y="1327"/>
                  </a:lnTo>
                  <a:lnTo>
                    <a:pt x="146" y="1338"/>
                  </a:lnTo>
                  <a:lnTo>
                    <a:pt x="152" y="1352"/>
                  </a:lnTo>
                  <a:lnTo>
                    <a:pt x="157" y="1366"/>
                  </a:lnTo>
                  <a:lnTo>
                    <a:pt x="164" y="1381"/>
                  </a:lnTo>
                  <a:lnTo>
                    <a:pt x="171" y="1396"/>
                  </a:lnTo>
                  <a:lnTo>
                    <a:pt x="179" y="1410"/>
                  </a:lnTo>
                  <a:lnTo>
                    <a:pt x="182" y="1424"/>
                  </a:lnTo>
                  <a:lnTo>
                    <a:pt x="186" y="1439"/>
                  </a:lnTo>
                  <a:lnTo>
                    <a:pt x="193" y="1455"/>
                  </a:lnTo>
                  <a:lnTo>
                    <a:pt x="197" y="1468"/>
                  </a:lnTo>
                  <a:lnTo>
                    <a:pt x="200" y="1482"/>
                  </a:lnTo>
                  <a:lnTo>
                    <a:pt x="204" y="1498"/>
                  </a:lnTo>
                  <a:lnTo>
                    <a:pt x="204" y="1516"/>
                  </a:lnTo>
                  <a:lnTo>
                    <a:pt x="208" y="1529"/>
                  </a:lnTo>
                  <a:lnTo>
                    <a:pt x="211" y="1545"/>
                  </a:lnTo>
                  <a:lnTo>
                    <a:pt x="211" y="1560"/>
                  </a:lnTo>
                  <a:lnTo>
                    <a:pt x="211" y="1574"/>
                  </a:lnTo>
                  <a:lnTo>
                    <a:pt x="211" y="1592"/>
                  </a:lnTo>
                  <a:lnTo>
                    <a:pt x="211" y="1607"/>
                  </a:lnTo>
                  <a:lnTo>
                    <a:pt x="208" y="1621"/>
                  </a:lnTo>
                  <a:lnTo>
                    <a:pt x="208" y="1639"/>
                  </a:lnTo>
                  <a:lnTo>
                    <a:pt x="204" y="1654"/>
                  </a:lnTo>
                  <a:lnTo>
                    <a:pt x="200" y="1668"/>
                  </a:lnTo>
                  <a:lnTo>
                    <a:pt x="197" y="1683"/>
                  </a:lnTo>
                  <a:lnTo>
                    <a:pt x="189" y="1697"/>
                  </a:lnTo>
                  <a:lnTo>
                    <a:pt x="182" y="1708"/>
                  </a:lnTo>
                  <a:lnTo>
                    <a:pt x="171" y="1724"/>
                  </a:lnTo>
                  <a:lnTo>
                    <a:pt x="161" y="1735"/>
                  </a:lnTo>
                  <a:lnTo>
                    <a:pt x="146" y="1742"/>
                  </a:lnTo>
                  <a:lnTo>
                    <a:pt x="130" y="1749"/>
                  </a:lnTo>
                  <a:lnTo>
                    <a:pt x="116" y="1755"/>
                  </a:lnTo>
                  <a:lnTo>
                    <a:pt x="103" y="1760"/>
                  </a:lnTo>
                  <a:lnTo>
                    <a:pt x="83" y="1762"/>
                  </a:lnTo>
                  <a:lnTo>
                    <a:pt x="69" y="1767"/>
                  </a:lnTo>
                  <a:lnTo>
                    <a:pt x="55" y="1771"/>
                  </a:lnTo>
                  <a:lnTo>
                    <a:pt x="44" y="1774"/>
                  </a:lnTo>
                  <a:lnTo>
                    <a:pt x="33" y="1785"/>
                  </a:lnTo>
                  <a:lnTo>
                    <a:pt x="25" y="1793"/>
                  </a:lnTo>
                  <a:lnTo>
                    <a:pt x="18" y="1803"/>
                  </a:lnTo>
                  <a:lnTo>
                    <a:pt x="11" y="1818"/>
                  </a:lnTo>
                  <a:lnTo>
                    <a:pt x="7" y="1832"/>
                  </a:lnTo>
                  <a:lnTo>
                    <a:pt x="4" y="1847"/>
                  </a:lnTo>
                  <a:lnTo>
                    <a:pt x="4" y="1861"/>
                  </a:lnTo>
                  <a:lnTo>
                    <a:pt x="0" y="1879"/>
                  </a:lnTo>
                  <a:lnTo>
                    <a:pt x="0" y="1898"/>
                  </a:lnTo>
                  <a:lnTo>
                    <a:pt x="0" y="1912"/>
                  </a:lnTo>
                  <a:lnTo>
                    <a:pt x="0" y="1930"/>
                  </a:lnTo>
                  <a:lnTo>
                    <a:pt x="0" y="1948"/>
                  </a:lnTo>
                  <a:lnTo>
                    <a:pt x="4" y="1966"/>
                  </a:lnTo>
                  <a:lnTo>
                    <a:pt x="4" y="1984"/>
                  </a:lnTo>
                  <a:lnTo>
                    <a:pt x="7" y="2004"/>
                  </a:lnTo>
                  <a:lnTo>
                    <a:pt x="11" y="2018"/>
                  </a:lnTo>
                  <a:lnTo>
                    <a:pt x="11" y="2036"/>
                  </a:lnTo>
                  <a:lnTo>
                    <a:pt x="14" y="2054"/>
                  </a:lnTo>
                  <a:lnTo>
                    <a:pt x="22" y="2069"/>
                  </a:lnTo>
                  <a:lnTo>
                    <a:pt x="25" y="2083"/>
                  </a:lnTo>
                  <a:lnTo>
                    <a:pt x="33" y="2098"/>
                  </a:lnTo>
                </a:path>
              </a:pathLst>
            </a:custGeom>
            <a:solidFill>
              <a:srgbClr val="BFBFFF"/>
            </a:solidFill>
            <a:ln w="25400" cap="rnd">
              <a:solidFill>
                <a:srgbClr val="BFBFBF"/>
              </a:solidFill>
              <a:round/>
              <a:headEnd/>
              <a:tailEnd/>
            </a:ln>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8209" name="Rectangle 16"/>
            <p:cNvSpPr>
              <a:spLocks noChangeArrowheads="1"/>
            </p:cNvSpPr>
            <p:nvPr/>
          </p:nvSpPr>
          <p:spPr bwMode="auto">
            <a:xfrm>
              <a:off x="2978" y="484"/>
              <a:ext cx="435"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101600" tIns="50800" rIns="101600" bIns="50800">
              <a:spAutoFit/>
            </a:bodyPr>
            <a:lstStyle>
              <a:lvl1pPr defTabSz="1111250" eaLnBrk="0" hangingPunct="0">
                <a:defRPr>
                  <a:solidFill>
                    <a:schemeClr val="tx1"/>
                  </a:solidFill>
                  <a:latin typeface=".VnTime" panose="020B7200000000000000" pitchFamily="34" charset="0"/>
                </a:defRPr>
              </a:lvl1pPr>
              <a:lvl2pPr marL="742950" indent="-285750" defTabSz="1111250" eaLnBrk="0" hangingPunct="0">
                <a:defRPr>
                  <a:solidFill>
                    <a:schemeClr val="tx1"/>
                  </a:solidFill>
                  <a:latin typeface=".VnTime" panose="020B7200000000000000" pitchFamily="34" charset="0"/>
                </a:defRPr>
              </a:lvl2pPr>
              <a:lvl3pPr marL="1143000" indent="-228600" defTabSz="1111250" eaLnBrk="0" hangingPunct="0">
                <a:defRPr>
                  <a:solidFill>
                    <a:schemeClr val="tx1"/>
                  </a:solidFill>
                  <a:latin typeface=".VnTime" panose="020B7200000000000000" pitchFamily="34" charset="0"/>
                </a:defRPr>
              </a:lvl3pPr>
              <a:lvl4pPr marL="1600200" indent="-228600" defTabSz="1111250" eaLnBrk="0" hangingPunct="0">
                <a:defRPr>
                  <a:solidFill>
                    <a:schemeClr val="tx1"/>
                  </a:solidFill>
                  <a:latin typeface=".VnTime" panose="020B7200000000000000" pitchFamily="34" charset="0"/>
                </a:defRPr>
              </a:lvl4pPr>
              <a:lvl5pPr marL="2057400" indent="-228600" defTabSz="1111250" eaLnBrk="0" hangingPunct="0">
                <a:defRPr>
                  <a:solidFill>
                    <a:schemeClr val="tx1"/>
                  </a:solidFill>
                  <a:latin typeface=".VnTime" panose="020B7200000000000000" pitchFamily="34" charset="0"/>
                </a:defRPr>
              </a:lvl5pPr>
              <a:lvl6pPr marL="2514600" indent="-228600" defTabSz="1111250" eaLnBrk="0" fontAlgn="base" hangingPunct="0">
                <a:spcBef>
                  <a:spcPct val="0"/>
                </a:spcBef>
                <a:spcAft>
                  <a:spcPct val="0"/>
                </a:spcAft>
                <a:defRPr>
                  <a:solidFill>
                    <a:schemeClr val="tx1"/>
                  </a:solidFill>
                  <a:latin typeface=".VnTime" panose="020B7200000000000000" pitchFamily="34" charset="0"/>
                </a:defRPr>
              </a:lvl6pPr>
              <a:lvl7pPr marL="2971800" indent="-228600" defTabSz="1111250" eaLnBrk="0" fontAlgn="base" hangingPunct="0">
                <a:spcBef>
                  <a:spcPct val="0"/>
                </a:spcBef>
                <a:spcAft>
                  <a:spcPct val="0"/>
                </a:spcAft>
                <a:defRPr>
                  <a:solidFill>
                    <a:schemeClr val="tx1"/>
                  </a:solidFill>
                  <a:latin typeface=".VnTime" panose="020B7200000000000000" pitchFamily="34" charset="0"/>
                </a:defRPr>
              </a:lvl7pPr>
              <a:lvl8pPr marL="3429000" indent="-228600" defTabSz="1111250" eaLnBrk="0" fontAlgn="base" hangingPunct="0">
                <a:spcBef>
                  <a:spcPct val="0"/>
                </a:spcBef>
                <a:spcAft>
                  <a:spcPct val="0"/>
                </a:spcAft>
                <a:defRPr>
                  <a:solidFill>
                    <a:schemeClr val="tx1"/>
                  </a:solidFill>
                  <a:latin typeface=".VnTime" panose="020B7200000000000000" pitchFamily="34" charset="0"/>
                </a:defRPr>
              </a:lvl8pPr>
              <a:lvl9pPr marL="3886200" indent="-228600" defTabSz="1111250" eaLnBrk="0" fontAlgn="base" hangingPunct="0">
                <a:spcBef>
                  <a:spcPct val="0"/>
                </a:spcBef>
                <a:spcAft>
                  <a:spcPct val="0"/>
                </a:spcAft>
                <a:defRPr>
                  <a:solidFill>
                    <a:schemeClr val="tx1"/>
                  </a:solidFill>
                  <a:latin typeface=".VnTime" panose="020B7200000000000000" pitchFamily="34" charset="0"/>
                </a:defRPr>
              </a:lvl9pPr>
            </a:lstStyle>
            <a:p>
              <a:pPr eaLnBrk="1" hangingPunct="1"/>
              <a:r>
                <a:rPr lang="en-GB" sz="2200" b="1">
                  <a:solidFill>
                    <a:schemeClr val="tx2"/>
                  </a:solidFill>
                  <a:latin typeface="Arial" panose="020B0604020202020204" pitchFamily="34" charset="0"/>
                </a:rPr>
                <a:t>HCI</a:t>
              </a:r>
            </a:p>
          </p:txBody>
        </p:sp>
        <p:sp>
          <p:nvSpPr>
            <p:cNvPr id="8210" name="Freeform 17"/>
            <p:cNvSpPr>
              <a:spLocks/>
            </p:cNvSpPr>
            <p:nvPr/>
          </p:nvSpPr>
          <p:spPr bwMode="auto">
            <a:xfrm>
              <a:off x="2952" y="3638"/>
              <a:ext cx="488" cy="176"/>
            </a:xfrm>
            <a:custGeom>
              <a:avLst/>
              <a:gdLst>
                <a:gd name="T0" fmla="*/ 0 w 488"/>
                <a:gd name="T1" fmla="*/ 84 h 176"/>
                <a:gd name="T2" fmla="*/ 0 w 488"/>
                <a:gd name="T3" fmla="*/ 175 h 176"/>
                <a:gd name="T4" fmla="*/ 487 w 488"/>
                <a:gd name="T5" fmla="*/ 175 h 176"/>
                <a:gd name="T6" fmla="*/ 487 w 488"/>
                <a:gd name="T7" fmla="*/ 84 h 176"/>
                <a:gd name="T8" fmla="*/ 312 w 488"/>
                <a:gd name="T9" fmla="*/ 84 h 176"/>
                <a:gd name="T10" fmla="*/ 254 w 488"/>
                <a:gd name="T11" fmla="*/ 0 h 176"/>
                <a:gd name="T12" fmla="*/ 196 w 488"/>
                <a:gd name="T13" fmla="*/ 84 h 176"/>
                <a:gd name="T14" fmla="*/ 0 w 488"/>
                <a:gd name="T15" fmla="*/ 84 h 176"/>
                <a:gd name="T16" fmla="*/ 0 60000 65536"/>
                <a:gd name="T17" fmla="*/ 0 60000 65536"/>
                <a:gd name="T18" fmla="*/ 0 60000 65536"/>
                <a:gd name="T19" fmla="*/ 0 60000 65536"/>
                <a:gd name="T20" fmla="*/ 0 60000 65536"/>
                <a:gd name="T21" fmla="*/ 0 60000 65536"/>
                <a:gd name="T22" fmla="*/ 0 60000 65536"/>
                <a:gd name="T23" fmla="*/ 0 60000 65536"/>
                <a:gd name="T24" fmla="*/ 0 w 488"/>
                <a:gd name="T25" fmla="*/ 0 h 176"/>
                <a:gd name="T26" fmla="*/ 488 w 488"/>
                <a:gd name="T27" fmla="*/ 176 h 17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8" h="176">
                  <a:moveTo>
                    <a:pt x="0" y="84"/>
                  </a:moveTo>
                  <a:lnTo>
                    <a:pt x="0" y="175"/>
                  </a:lnTo>
                  <a:lnTo>
                    <a:pt x="487" y="175"/>
                  </a:lnTo>
                  <a:lnTo>
                    <a:pt x="487" y="84"/>
                  </a:lnTo>
                  <a:lnTo>
                    <a:pt x="312" y="84"/>
                  </a:lnTo>
                  <a:lnTo>
                    <a:pt x="254" y="0"/>
                  </a:lnTo>
                  <a:lnTo>
                    <a:pt x="196" y="84"/>
                  </a:lnTo>
                  <a:lnTo>
                    <a:pt x="0" y="84"/>
                  </a:lnTo>
                </a:path>
              </a:pathLst>
            </a:custGeom>
            <a:solidFill>
              <a:srgbClr val="C95DFF"/>
            </a:solidFill>
            <a:ln w="25400" cap="rnd">
              <a:solidFill>
                <a:srgbClr val="BFBFBF"/>
              </a:solidFill>
              <a:round/>
              <a:headEnd/>
              <a:tailEnd/>
            </a:ln>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8211" name="Freeform 18"/>
            <p:cNvSpPr>
              <a:spLocks/>
            </p:cNvSpPr>
            <p:nvPr/>
          </p:nvSpPr>
          <p:spPr bwMode="auto">
            <a:xfrm>
              <a:off x="3723" y="3541"/>
              <a:ext cx="518" cy="234"/>
            </a:xfrm>
            <a:custGeom>
              <a:avLst/>
              <a:gdLst>
                <a:gd name="T0" fmla="*/ 491 w 518"/>
                <a:gd name="T1" fmla="*/ 8 h 234"/>
                <a:gd name="T2" fmla="*/ 517 w 518"/>
                <a:gd name="T3" fmla="*/ 96 h 234"/>
                <a:gd name="T4" fmla="*/ 22 w 518"/>
                <a:gd name="T5" fmla="*/ 233 h 234"/>
                <a:gd name="T6" fmla="*/ 0 w 518"/>
                <a:gd name="T7" fmla="*/ 146 h 234"/>
                <a:gd name="T8" fmla="*/ 195 w 518"/>
                <a:gd name="T9" fmla="*/ 93 h 234"/>
                <a:gd name="T10" fmla="*/ 178 w 518"/>
                <a:gd name="T11" fmla="*/ 32 h 234"/>
                <a:gd name="T12" fmla="*/ 286 w 518"/>
                <a:gd name="T13" fmla="*/ 0 h 234"/>
                <a:gd name="T14" fmla="*/ 307 w 518"/>
                <a:gd name="T15" fmla="*/ 61 h 234"/>
                <a:gd name="T16" fmla="*/ 489 w 518"/>
                <a:gd name="T17" fmla="*/ 8 h 2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18"/>
                <a:gd name="T28" fmla="*/ 0 h 234"/>
                <a:gd name="T29" fmla="*/ 518 w 518"/>
                <a:gd name="T30" fmla="*/ 234 h 23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18" h="234">
                  <a:moveTo>
                    <a:pt x="491" y="8"/>
                  </a:moveTo>
                  <a:lnTo>
                    <a:pt x="517" y="96"/>
                  </a:lnTo>
                  <a:lnTo>
                    <a:pt x="22" y="233"/>
                  </a:lnTo>
                  <a:lnTo>
                    <a:pt x="0" y="146"/>
                  </a:lnTo>
                  <a:lnTo>
                    <a:pt x="195" y="93"/>
                  </a:lnTo>
                  <a:lnTo>
                    <a:pt x="178" y="32"/>
                  </a:lnTo>
                  <a:lnTo>
                    <a:pt x="286" y="0"/>
                  </a:lnTo>
                  <a:lnTo>
                    <a:pt x="307" y="61"/>
                  </a:lnTo>
                  <a:lnTo>
                    <a:pt x="489" y="8"/>
                  </a:lnTo>
                </a:path>
              </a:pathLst>
            </a:custGeom>
            <a:solidFill>
              <a:srgbClr val="C95DFF"/>
            </a:solidFill>
            <a:ln w="25400" cap="rnd">
              <a:solidFill>
                <a:srgbClr val="BFBFBF"/>
              </a:solidFill>
              <a:round/>
              <a:headEnd/>
              <a:tailEnd/>
            </a:ln>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8212" name="Freeform 19"/>
            <p:cNvSpPr>
              <a:spLocks/>
            </p:cNvSpPr>
            <p:nvPr/>
          </p:nvSpPr>
          <p:spPr bwMode="auto">
            <a:xfrm>
              <a:off x="2154" y="3497"/>
              <a:ext cx="448" cy="252"/>
            </a:xfrm>
            <a:custGeom>
              <a:avLst/>
              <a:gdLst>
                <a:gd name="T0" fmla="*/ 447 w 448"/>
                <a:gd name="T1" fmla="*/ 164 h 252"/>
                <a:gd name="T2" fmla="*/ 412 w 448"/>
                <a:gd name="T3" fmla="*/ 251 h 252"/>
                <a:gd name="T4" fmla="*/ 0 w 448"/>
                <a:gd name="T5" fmla="*/ 89 h 252"/>
                <a:gd name="T6" fmla="*/ 35 w 448"/>
                <a:gd name="T7" fmla="*/ 0 h 252"/>
                <a:gd name="T8" fmla="*/ 161 w 448"/>
                <a:gd name="T9" fmla="*/ 51 h 252"/>
                <a:gd name="T10" fmla="*/ 180 w 448"/>
                <a:gd name="T11" fmla="*/ 32 h 252"/>
                <a:gd name="T12" fmla="*/ 199 w 448"/>
                <a:gd name="T13" fmla="*/ 22 h 252"/>
                <a:gd name="T14" fmla="*/ 215 w 448"/>
                <a:gd name="T15" fmla="*/ 19 h 252"/>
                <a:gd name="T16" fmla="*/ 237 w 448"/>
                <a:gd name="T17" fmla="*/ 19 h 252"/>
                <a:gd name="T18" fmla="*/ 262 w 448"/>
                <a:gd name="T19" fmla="*/ 25 h 252"/>
                <a:gd name="T20" fmla="*/ 287 w 448"/>
                <a:gd name="T21" fmla="*/ 39 h 252"/>
                <a:gd name="T22" fmla="*/ 303 w 448"/>
                <a:gd name="T23" fmla="*/ 54 h 252"/>
                <a:gd name="T24" fmla="*/ 314 w 448"/>
                <a:gd name="T25" fmla="*/ 75 h 252"/>
                <a:gd name="T26" fmla="*/ 317 w 448"/>
                <a:gd name="T27" fmla="*/ 92 h 252"/>
                <a:gd name="T28" fmla="*/ 315 w 448"/>
                <a:gd name="T29" fmla="*/ 112 h 252"/>
                <a:gd name="T30" fmla="*/ 447 w 448"/>
                <a:gd name="T31" fmla="*/ 164 h 25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48"/>
                <a:gd name="T49" fmla="*/ 0 h 252"/>
                <a:gd name="T50" fmla="*/ 448 w 448"/>
                <a:gd name="T51" fmla="*/ 252 h 25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48" h="252">
                  <a:moveTo>
                    <a:pt x="447" y="164"/>
                  </a:moveTo>
                  <a:lnTo>
                    <a:pt x="412" y="251"/>
                  </a:lnTo>
                  <a:lnTo>
                    <a:pt x="0" y="89"/>
                  </a:lnTo>
                  <a:lnTo>
                    <a:pt x="35" y="0"/>
                  </a:lnTo>
                  <a:lnTo>
                    <a:pt x="161" y="51"/>
                  </a:lnTo>
                  <a:lnTo>
                    <a:pt x="180" y="32"/>
                  </a:lnTo>
                  <a:lnTo>
                    <a:pt x="199" y="22"/>
                  </a:lnTo>
                  <a:lnTo>
                    <a:pt x="215" y="19"/>
                  </a:lnTo>
                  <a:lnTo>
                    <a:pt x="237" y="19"/>
                  </a:lnTo>
                  <a:lnTo>
                    <a:pt x="262" y="25"/>
                  </a:lnTo>
                  <a:lnTo>
                    <a:pt x="287" y="39"/>
                  </a:lnTo>
                  <a:lnTo>
                    <a:pt x="303" y="54"/>
                  </a:lnTo>
                  <a:lnTo>
                    <a:pt x="314" y="75"/>
                  </a:lnTo>
                  <a:lnTo>
                    <a:pt x="317" y="92"/>
                  </a:lnTo>
                  <a:lnTo>
                    <a:pt x="315" y="112"/>
                  </a:lnTo>
                  <a:lnTo>
                    <a:pt x="447" y="164"/>
                  </a:lnTo>
                </a:path>
              </a:pathLst>
            </a:custGeom>
            <a:solidFill>
              <a:srgbClr val="C95DFF"/>
            </a:solidFill>
            <a:ln w="25400" cap="rnd">
              <a:solidFill>
                <a:srgbClr val="BFBFBF"/>
              </a:solidFill>
              <a:round/>
              <a:headEnd/>
              <a:tailEnd/>
            </a:ln>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365588" name="Rectangle 20"/>
            <p:cNvSpPr>
              <a:spLocks noChangeArrowheads="1"/>
            </p:cNvSpPr>
            <p:nvPr/>
          </p:nvSpPr>
          <p:spPr bwMode="auto">
            <a:xfrm>
              <a:off x="1724" y="2332"/>
              <a:ext cx="948" cy="172"/>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algn="ctr">
                <a:lnSpc>
                  <a:spcPct val="85000"/>
                </a:lnSpc>
                <a:defRPr/>
              </a:pPr>
              <a:r>
                <a:rPr lang="en-GB" sz="1400" b="1">
                  <a:latin typeface="Arial" charset="0"/>
                </a:rPr>
                <a:t>Protein kinases</a:t>
              </a:r>
            </a:p>
          </p:txBody>
        </p:sp>
        <p:sp>
          <p:nvSpPr>
            <p:cNvPr id="365589" name="Rectangle 21"/>
            <p:cNvSpPr>
              <a:spLocks noChangeArrowheads="1"/>
            </p:cNvSpPr>
            <p:nvPr/>
          </p:nvSpPr>
          <p:spPr bwMode="auto">
            <a:xfrm>
              <a:off x="4164" y="2203"/>
              <a:ext cx="528" cy="287"/>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algn="ctr">
                <a:lnSpc>
                  <a:spcPct val="85000"/>
                </a:lnSpc>
                <a:defRPr/>
              </a:pPr>
              <a:r>
                <a:rPr lang="en-GB" sz="1400" b="1">
                  <a:latin typeface="Arial" charset="0"/>
                </a:rPr>
                <a:t>Protein</a:t>
              </a:r>
              <a:br>
                <a:rPr lang="en-GB" sz="1400" b="1">
                  <a:latin typeface="Arial" charset="0"/>
                </a:rPr>
              </a:br>
              <a:r>
                <a:rPr lang="en-GB" sz="1400" b="1">
                  <a:latin typeface="Arial" charset="0"/>
                </a:rPr>
                <a:t>kinases</a:t>
              </a:r>
            </a:p>
          </p:txBody>
        </p:sp>
        <p:sp>
          <p:nvSpPr>
            <p:cNvPr id="365590" name="Rectangle 22"/>
            <p:cNvSpPr>
              <a:spLocks noChangeArrowheads="1"/>
            </p:cNvSpPr>
            <p:nvPr/>
          </p:nvSpPr>
          <p:spPr bwMode="auto">
            <a:xfrm>
              <a:off x="4198" y="2522"/>
              <a:ext cx="346" cy="172"/>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algn="ctr">
                <a:lnSpc>
                  <a:spcPct val="85000"/>
                </a:lnSpc>
                <a:defRPr/>
              </a:pPr>
              <a:r>
                <a:rPr lang="en-GB" sz="1400" b="1">
                  <a:latin typeface="Arial" charset="0"/>
                </a:rPr>
                <a:t>Ca</a:t>
              </a:r>
              <a:r>
                <a:rPr lang="en-GB" sz="1400" b="1" baseline="30000">
                  <a:latin typeface="Arial" charset="0"/>
                </a:rPr>
                <a:t>2+</a:t>
              </a:r>
            </a:p>
          </p:txBody>
        </p:sp>
        <p:sp>
          <p:nvSpPr>
            <p:cNvPr id="365591" name="Rectangle 23"/>
            <p:cNvSpPr>
              <a:spLocks noChangeArrowheads="1"/>
            </p:cNvSpPr>
            <p:nvPr/>
          </p:nvSpPr>
          <p:spPr bwMode="auto">
            <a:xfrm>
              <a:off x="3729" y="2729"/>
              <a:ext cx="911" cy="518"/>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algn="r">
                <a:lnSpc>
                  <a:spcPct val="85000"/>
                </a:lnSpc>
                <a:defRPr/>
              </a:pPr>
              <a:r>
                <a:rPr lang="en-GB" sz="1400" b="1">
                  <a:latin typeface="Arial" charset="0"/>
                </a:rPr>
                <a:t>Release of</a:t>
              </a:r>
              <a:br>
                <a:rPr lang="en-GB" sz="1400" b="1">
                  <a:latin typeface="Arial" charset="0"/>
                </a:rPr>
              </a:br>
              <a:r>
                <a:rPr lang="en-GB" sz="1400" b="1">
                  <a:latin typeface="Arial" charset="0"/>
                </a:rPr>
                <a:t> Ca</a:t>
              </a:r>
              <a:r>
                <a:rPr lang="en-GB" sz="1400" b="1" baseline="30000">
                  <a:latin typeface="Arial" charset="0"/>
                </a:rPr>
                <a:t>2+</a:t>
              </a:r>
              <a:r>
                <a:rPr lang="en-GB" sz="1400" b="1">
                  <a:latin typeface="Arial" charset="0"/>
                </a:rPr>
                <a:t> from   </a:t>
              </a:r>
              <a:br>
                <a:rPr lang="en-GB" sz="1400" b="1">
                  <a:latin typeface="Arial" charset="0"/>
                </a:rPr>
              </a:br>
              <a:r>
                <a:rPr lang="en-GB" sz="1400" b="1">
                  <a:latin typeface="Arial" charset="0"/>
                </a:rPr>
                <a:t>intracellular     </a:t>
              </a:r>
              <a:br>
                <a:rPr lang="en-GB" sz="1400" b="1">
                  <a:latin typeface="Arial" charset="0"/>
                </a:rPr>
              </a:br>
              <a:r>
                <a:rPr lang="en-GB" sz="1400" b="1">
                  <a:latin typeface="Arial" charset="0"/>
                </a:rPr>
                <a:t>stores            </a:t>
              </a:r>
            </a:p>
          </p:txBody>
        </p:sp>
        <p:sp>
          <p:nvSpPr>
            <p:cNvPr id="365592" name="Rectangle 24"/>
            <p:cNvSpPr>
              <a:spLocks noChangeArrowheads="1"/>
            </p:cNvSpPr>
            <p:nvPr/>
          </p:nvSpPr>
          <p:spPr bwMode="auto">
            <a:xfrm>
              <a:off x="2984" y="3247"/>
              <a:ext cx="429" cy="192"/>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algn="ctr">
                <a:defRPr/>
              </a:pPr>
              <a:r>
                <a:rPr lang="en-GB" sz="1400" b="1">
                  <a:latin typeface="Arial" charset="0"/>
                </a:rPr>
                <a:t>cAMP</a:t>
              </a:r>
            </a:p>
          </p:txBody>
        </p:sp>
        <p:sp>
          <p:nvSpPr>
            <p:cNvPr id="365593" name="Rectangle 25"/>
            <p:cNvSpPr>
              <a:spLocks noChangeArrowheads="1"/>
            </p:cNvSpPr>
            <p:nvPr/>
          </p:nvSpPr>
          <p:spPr bwMode="auto">
            <a:xfrm>
              <a:off x="2934" y="2924"/>
              <a:ext cx="528" cy="328"/>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algn="ctr">
                <a:defRPr/>
              </a:pPr>
              <a:r>
                <a:rPr lang="en-GB" sz="1400" b="1">
                  <a:latin typeface="Arial" charset="0"/>
                </a:rPr>
                <a:t>Protein</a:t>
              </a:r>
              <a:br>
                <a:rPr lang="en-GB" sz="1400" b="1">
                  <a:latin typeface="Arial" charset="0"/>
                </a:rPr>
              </a:br>
              <a:r>
                <a:rPr lang="en-GB" sz="1400" b="1">
                  <a:latin typeface="Arial" charset="0"/>
                </a:rPr>
                <a:t>kinases</a:t>
              </a:r>
            </a:p>
          </p:txBody>
        </p:sp>
        <p:sp>
          <p:nvSpPr>
            <p:cNvPr id="8219" name="Freeform 26"/>
            <p:cNvSpPr>
              <a:spLocks/>
            </p:cNvSpPr>
            <p:nvPr/>
          </p:nvSpPr>
          <p:spPr bwMode="auto">
            <a:xfrm>
              <a:off x="3123" y="2783"/>
              <a:ext cx="132" cy="102"/>
            </a:xfrm>
            <a:custGeom>
              <a:avLst/>
              <a:gdLst>
                <a:gd name="T0" fmla="*/ 42 w 132"/>
                <a:gd name="T1" fmla="*/ 101 h 102"/>
                <a:gd name="T2" fmla="*/ 74 w 132"/>
                <a:gd name="T3" fmla="*/ 101 h 102"/>
                <a:gd name="T4" fmla="*/ 106 w 132"/>
                <a:gd name="T5" fmla="*/ 99 h 102"/>
                <a:gd name="T6" fmla="*/ 131 w 132"/>
                <a:gd name="T7" fmla="*/ 85 h 102"/>
                <a:gd name="T8" fmla="*/ 34 w 132"/>
                <a:gd name="T9" fmla="*/ 0 h 102"/>
                <a:gd name="T10" fmla="*/ 0 w 132"/>
                <a:gd name="T11" fmla="*/ 49 h 102"/>
                <a:gd name="T12" fmla="*/ 26 w 132"/>
                <a:gd name="T13" fmla="*/ 91 h 102"/>
                <a:gd name="T14" fmla="*/ 42 w 132"/>
                <a:gd name="T15" fmla="*/ 101 h 102"/>
                <a:gd name="T16" fmla="*/ 0 60000 65536"/>
                <a:gd name="T17" fmla="*/ 0 60000 65536"/>
                <a:gd name="T18" fmla="*/ 0 60000 65536"/>
                <a:gd name="T19" fmla="*/ 0 60000 65536"/>
                <a:gd name="T20" fmla="*/ 0 60000 65536"/>
                <a:gd name="T21" fmla="*/ 0 60000 65536"/>
                <a:gd name="T22" fmla="*/ 0 60000 65536"/>
                <a:gd name="T23" fmla="*/ 0 60000 65536"/>
                <a:gd name="T24" fmla="*/ 0 w 132"/>
                <a:gd name="T25" fmla="*/ 0 h 102"/>
                <a:gd name="T26" fmla="*/ 132 w 132"/>
                <a:gd name="T27" fmla="*/ 102 h 10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2" h="102">
                  <a:moveTo>
                    <a:pt x="42" y="101"/>
                  </a:moveTo>
                  <a:lnTo>
                    <a:pt x="74" y="101"/>
                  </a:lnTo>
                  <a:lnTo>
                    <a:pt x="106" y="99"/>
                  </a:lnTo>
                  <a:lnTo>
                    <a:pt x="131" y="85"/>
                  </a:lnTo>
                  <a:lnTo>
                    <a:pt x="34" y="0"/>
                  </a:lnTo>
                  <a:lnTo>
                    <a:pt x="0" y="49"/>
                  </a:lnTo>
                  <a:lnTo>
                    <a:pt x="26" y="91"/>
                  </a:lnTo>
                  <a:lnTo>
                    <a:pt x="42" y="101"/>
                  </a:lnTo>
                </a:path>
              </a:pathLst>
            </a:custGeom>
            <a:solidFill>
              <a:srgbClr val="BFBFFF"/>
            </a:solidFill>
            <a:ln>
              <a:noFill/>
            </a:ln>
            <a:extLst>
              <a:ext uri="{91240B29-F687-4F45-9708-019B960494DF}">
                <a14:hiddenLine xmlns:a14="http://schemas.microsoft.com/office/drawing/2010/main" w="25400" cap="rnd">
                  <a:solidFill>
                    <a:srgbClr val="000000"/>
                  </a:solidFill>
                  <a:round/>
                  <a:headEnd/>
                  <a:tailEnd/>
                </a14:hiddenLine>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365595" name="Rectangle 27"/>
            <p:cNvSpPr>
              <a:spLocks noChangeArrowheads="1"/>
            </p:cNvSpPr>
            <p:nvPr/>
          </p:nvSpPr>
          <p:spPr bwMode="auto">
            <a:xfrm>
              <a:off x="1986" y="2713"/>
              <a:ext cx="880" cy="518"/>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a:lnSpc>
                  <a:spcPct val="85000"/>
                </a:lnSpc>
                <a:defRPr/>
              </a:pPr>
              <a:r>
                <a:rPr lang="en-GB" sz="1400" b="1">
                  <a:latin typeface="Arial" charset="0"/>
                </a:rPr>
                <a:t>Release of</a:t>
              </a:r>
              <a:br>
                <a:rPr lang="en-GB" sz="1400" b="1">
                  <a:latin typeface="Arial" charset="0"/>
                </a:rPr>
              </a:br>
              <a:r>
                <a:rPr lang="en-GB" sz="1400" b="1">
                  <a:latin typeface="Arial" charset="0"/>
                </a:rPr>
                <a:t>  Ca</a:t>
              </a:r>
              <a:r>
                <a:rPr lang="en-GB" sz="1400" b="1" baseline="30000">
                  <a:latin typeface="Arial" charset="0"/>
                </a:rPr>
                <a:t>2+</a:t>
              </a:r>
              <a:r>
                <a:rPr lang="en-GB" sz="1400" b="1">
                  <a:latin typeface="Arial" charset="0"/>
                </a:rPr>
                <a:t> from</a:t>
              </a:r>
              <a:br>
                <a:rPr lang="en-GB" sz="1400" b="1">
                  <a:latin typeface="Arial" charset="0"/>
                </a:rPr>
              </a:br>
              <a:r>
                <a:rPr lang="en-GB" sz="1400" b="1">
                  <a:latin typeface="Arial" charset="0"/>
                </a:rPr>
                <a:t>    intracellular</a:t>
              </a:r>
              <a:br>
                <a:rPr lang="en-GB" sz="1400" b="1">
                  <a:latin typeface="Arial" charset="0"/>
                </a:rPr>
              </a:br>
              <a:r>
                <a:rPr lang="en-GB" sz="1400" b="1">
                  <a:latin typeface="Arial" charset="0"/>
                </a:rPr>
                <a:t>       stores</a:t>
              </a:r>
            </a:p>
          </p:txBody>
        </p:sp>
        <p:sp>
          <p:nvSpPr>
            <p:cNvPr id="365596" name="Rectangle 28"/>
            <p:cNvSpPr>
              <a:spLocks noChangeArrowheads="1"/>
            </p:cNvSpPr>
            <p:nvPr/>
          </p:nvSpPr>
          <p:spPr bwMode="auto">
            <a:xfrm>
              <a:off x="4272" y="3375"/>
              <a:ext cx="640" cy="210"/>
            </a:xfrm>
            <a:prstGeom prst="rect">
              <a:avLst/>
            </a:prstGeom>
            <a:noFill/>
            <a:ln w="12700">
              <a:noFill/>
              <a:miter lim="800000"/>
              <a:headEnd/>
              <a:tailEnd/>
            </a:ln>
            <a:effectLst/>
          </p:spPr>
          <p:txBody>
            <a:bodyPr wrap="none" lIns="90488" tIns="44450" rIns="90488" bIns="44450">
              <a:spAutoFit/>
            </a:bodyPr>
            <a:lstStyle/>
            <a:p>
              <a:pPr algn="ctr">
                <a:defRPr/>
              </a:pPr>
              <a:r>
                <a:rPr lang="en-GB" sz="1600">
                  <a:solidFill>
                    <a:schemeClr val="tx2"/>
                  </a:solidFill>
                  <a:effectLst>
                    <a:outerShdw blurRad="38100" dist="38100" dir="2700000" algn="tl">
                      <a:srgbClr val="000000"/>
                    </a:outerShdw>
                  </a:effectLst>
                  <a:latin typeface="Arial" charset="0"/>
                </a:rPr>
                <a:t>ACh (M</a:t>
              </a:r>
              <a:r>
                <a:rPr lang="en-GB" sz="1600" baseline="-25000">
                  <a:solidFill>
                    <a:schemeClr val="tx2"/>
                  </a:solidFill>
                  <a:effectLst>
                    <a:outerShdw blurRad="38100" dist="38100" dir="2700000" algn="tl">
                      <a:srgbClr val="000000"/>
                    </a:outerShdw>
                  </a:effectLst>
                  <a:latin typeface="Arial" charset="0"/>
                </a:rPr>
                <a:t>3</a:t>
              </a:r>
              <a:r>
                <a:rPr lang="en-GB" sz="1600">
                  <a:solidFill>
                    <a:schemeClr val="tx2"/>
                  </a:solidFill>
                  <a:effectLst>
                    <a:outerShdw blurRad="38100" dist="38100" dir="2700000" algn="tl">
                      <a:srgbClr val="000000"/>
                    </a:outerShdw>
                  </a:effectLst>
                  <a:latin typeface="Arial" charset="0"/>
                </a:rPr>
                <a:t>)</a:t>
              </a:r>
            </a:p>
          </p:txBody>
        </p:sp>
        <p:sp>
          <p:nvSpPr>
            <p:cNvPr id="365597" name="Rectangle 29"/>
            <p:cNvSpPr>
              <a:spLocks noChangeArrowheads="1"/>
            </p:cNvSpPr>
            <p:nvPr/>
          </p:nvSpPr>
          <p:spPr bwMode="auto">
            <a:xfrm>
              <a:off x="1996" y="2514"/>
              <a:ext cx="346" cy="192"/>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algn="ctr">
                <a:defRPr/>
              </a:pPr>
              <a:r>
                <a:rPr lang="en-GB" sz="1400" b="1">
                  <a:latin typeface="Arial" charset="0"/>
                </a:rPr>
                <a:t>Ca</a:t>
              </a:r>
              <a:r>
                <a:rPr lang="en-GB" sz="1400" b="1" baseline="30000">
                  <a:latin typeface="Arial" charset="0"/>
                </a:rPr>
                <a:t>2+</a:t>
              </a:r>
            </a:p>
          </p:txBody>
        </p:sp>
        <p:sp>
          <p:nvSpPr>
            <p:cNvPr id="365598" name="Freeform 30"/>
            <p:cNvSpPr>
              <a:spLocks/>
            </p:cNvSpPr>
            <p:nvPr/>
          </p:nvSpPr>
          <p:spPr bwMode="auto">
            <a:xfrm>
              <a:off x="2070" y="2469"/>
              <a:ext cx="49" cy="44"/>
            </a:xfrm>
            <a:custGeom>
              <a:avLst/>
              <a:gdLst/>
              <a:ahLst/>
              <a:cxnLst>
                <a:cxn ang="0">
                  <a:pos x="0" y="0"/>
                </a:cxn>
                <a:cxn ang="0">
                  <a:pos x="0" y="43"/>
                </a:cxn>
                <a:cxn ang="0">
                  <a:pos x="48" y="11"/>
                </a:cxn>
                <a:cxn ang="0">
                  <a:pos x="0" y="0"/>
                </a:cxn>
              </a:cxnLst>
              <a:rect l="0" t="0" r="r" b="b"/>
              <a:pathLst>
                <a:path w="49" h="44">
                  <a:moveTo>
                    <a:pt x="0" y="0"/>
                  </a:moveTo>
                  <a:lnTo>
                    <a:pt x="0" y="43"/>
                  </a:lnTo>
                  <a:lnTo>
                    <a:pt x="48" y="11"/>
                  </a:lnTo>
                  <a:lnTo>
                    <a:pt x="0" y="0"/>
                  </a:lnTo>
                </a:path>
              </a:pathLst>
            </a:custGeom>
            <a:solidFill>
              <a:srgbClr val="80FFFF"/>
            </a:solidFill>
            <a:ln w="12700" cap="rnd" cmpd="sng">
              <a:noFill/>
              <a:prstDash val="solid"/>
              <a:round/>
              <a:headEnd type="none" w="med" len="med"/>
              <a:tailEnd type="none" w="med" len="med"/>
            </a:ln>
            <a:effectLst>
              <a:outerShdw dist="17961" dir="2700000" algn="ctr" rotWithShape="0">
                <a:schemeClr val="bg2"/>
              </a:outerShdw>
            </a:effectLst>
          </p:spPr>
          <p:txBody>
            <a:bodyPr/>
            <a:lstStyle/>
            <a:p>
              <a:pPr>
                <a:defRPr/>
              </a:pPr>
              <a:endParaRPr lang="en-US"/>
            </a:p>
          </p:txBody>
        </p:sp>
        <p:sp>
          <p:nvSpPr>
            <p:cNvPr id="365599" name="Freeform 31"/>
            <p:cNvSpPr>
              <a:spLocks/>
            </p:cNvSpPr>
            <p:nvPr/>
          </p:nvSpPr>
          <p:spPr bwMode="auto">
            <a:xfrm>
              <a:off x="2212" y="2648"/>
              <a:ext cx="49" cy="44"/>
            </a:xfrm>
            <a:custGeom>
              <a:avLst/>
              <a:gdLst/>
              <a:ahLst/>
              <a:cxnLst>
                <a:cxn ang="0">
                  <a:pos x="0" y="0"/>
                </a:cxn>
                <a:cxn ang="0">
                  <a:pos x="0" y="43"/>
                </a:cxn>
                <a:cxn ang="0">
                  <a:pos x="48" y="11"/>
                </a:cxn>
                <a:cxn ang="0">
                  <a:pos x="0" y="0"/>
                </a:cxn>
              </a:cxnLst>
              <a:rect l="0" t="0" r="r" b="b"/>
              <a:pathLst>
                <a:path w="49" h="44">
                  <a:moveTo>
                    <a:pt x="0" y="0"/>
                  </a:moveTo>
                  <a:lnTo>
                    <a:pt x="0" y="43"/>
                  </a:lnTo>
                  <a:lnTo>
                    <a:pt x="48" y="11"/>
                  </a:lnTo>
                  <a:lnTo>
                    <a:pt x="0" y="0"/>
                  </a:lnTo>
                </a:path>
              </a:pathLst>
            </a:custGeom>
            <a:solidFill>
              <a:srgbClr val="80FFFF"/>
            </a:solidFill>
            <a:ln w="12700" cap="rnd" cmpd="sng">
              <a:noFill/>
              <a:prstDash val="solid"/>
              <a:round/>
              <a:headEnd type="none" w="med" len="med"/>
              <a:tailEnd type="none" w="med" len="med"/>
            </a:ln>
            <a:effectLst>
              <a:outerShdw dist="17961" dir="2700000" algn="ctr" rotWithShape="0">
                <a:schemeClr val="bg2"/>
              </a:outerShdw>
            </a:effectLst>
          </p:spPr>
          <p:txBody>
            <a:bodyPr/>
            <a:lstStyle/>
            <a:p>
              <a:pPr>
                <a:defRPr/>
              </a:pPr>
              <a:endParaRPr lang="en-US"/>
            </a:p>
          </p:txBody>
        </p:sp>
        <p:sp>
          <p:nvSpPr>
            <p:cNvPr id="365600" name="Freeform 32"/>
            <p:cNvSpPr>
              <a:spLocks/>
            </p:cNvSpPr>
            <p:nvPr/>
          </p:nvSpPr>
          <p:spPr bwMode="auto">
            <a:xfrm>
              <a:off x="2434" y="3196"/>
              <a:ext cx="59" cy="52"/>
            </a:xfrm>
            <a:custGeom>
              <a:avLst/>
              <a:gdLst/>
              <a:ahLst/>
              <a:cxnLst>
                <a:cxn ang="0">
                  <a:pos x="30" y="0"/>
                </a:cxn>
                <a:cxn ang="0">
                  <a:pos x="0" y="38"/>
                </a:cxn>
                <a:cxn ang="0">
                  <a:pos x="58" y="51"/>
                </a:cxn>
                <a:cxn ang="0">
                  <a:pos x="30" y="0"/>
                </a:cxn>
              </a:cxnLst>
              <a:rect l="0" t="0" r="r" b="b"/>
              <a:pathLst>
                <a:path w="59" h="52">
                  <a:moveTo>
                    <a:pt x="30" y="0"/>
                  </a:moveTo>
                  <a:lnTo>
                    <a:pt x="0" y="38"/>
                  </a:lnTo>
                  <a:lnTo>
                    <a:pt x="58" y="51"/>
                  </a:lnTo>
                  <a:lnTo>
                    <a:pt x="30" y="0"/>
                  </a:lnTo>
                </a:path>
              </a:pathLst>
            </a:custGeom>
            <a:solidFill>
              <a:srgbClr val="80FFFF"/>
            </a:solidFill>
            <a:ln w="12700" cap="rnd" cmpd="sng">
              <a:noFill/>
              <a:prstDash val="solid"/>
              <a:round/>
              <a:headEnd type="none" w="med" len="med"/>
              <a:tailEnd type="none" w="med" len="med"/>
            </a:ln>
            <a:effectLst>
              <a:outerShdw dist="17961" dir="2700000" algn="ctr" rotWithShape="0">
                <a:schemeClr val="bg2"/>
              </a:outerShdw>
            </a:effectLst>
          </p:spPr>
          <p:txBody>
            <a:bodyPr/>
            <a:lstStyle/>
            <a:p>
              <a:pPr>
                <a:defRPr/>
              </a:pPr>
              <a:endParaRPr lang="en-US"/>
            </a:p>
          </p:txBody>
        </p:sp>
        <p:sp>
          <p:nvSpPr>
            <p:cNvPr id="365601" name="Line 33"/>
            <p:cNvSpPr>
              <a:spLocks noChangeShapeType="1"/>
            </p:cNvSpPr>
            <p:nvPr/>
          </p:nvSpPr>
          <p:spPr bwMode="auto">
            <a:xfrm flipH="1" flipV="1">
              <a:off x="2637" y="3187"/>
              <a:ext cx="559" cy="280"/>
            </a:xfrm>
            <a:prstGeom prst="line">
              <a:avLst/>
            </a:prstGeom>
            <a:noFill/>
            <a:ln w="12700">
              <a:solidFill>
                <a:srgbClr val="80FFFF"/>
              </a:solidFill>
              <a:round/>
              <a:headEnd/>
              <a:tailEnd/>
            </a:ln>
            <a:effectLst>
              <a:outerShdw dist="17961" dir="8100000" algn="ctr" rotWithShape="0">
                <a:schemeClr val="bg2"/>
              </a:outerShdw>
            </a:effectLst>
          </p:spPr>
          <p:txBody>
            <a:bodyPr wrap="none" anchor="ctr"/>
            <a:lstStyle/>
            <a:p>
              <a:pPr>
                <a:defRPr/>
              </a:pPr>
              <a:endParaRPr lang="en-US"/>
            </a:p>
          </p:txBody>
        </p:sp>
        <p:sp>
          <p:nvSpPr>
            <p:cNvPr id="365602" name="Freeform 34"/>
            <p:cNvSpPr>
              <a:spLocks/>
            </p:cNvSpPr>
            <p:nvPr/>
          </p:nvSpPr>
          <p:spPr bwMode="auto">
            <a:xfrm>
              <a:off x="2614" y="3168"/>
              <a:ext cx="48" cy="53"/>
            </a:xfrm>
            <a:custGeom>
              <a:avLst/>
              <a:gdLst/>
              <a:ahLst/>
              <a:cxnLst>
                <a:cxn ang="0">
                  <a:pos x="0" y="15"/>
                </a:cxn>
                <a:cxn ang="0">
                  <a:pos x="21" y="52"/>
                </a:cxn>
                <a:cxn ang="0">
                  <a:pos x="47" y="0"/>
                </a:cxn>
                <a:cxn ang="0">
                  <a:pos x="0" y="15"/>
                </a:cxn>
              </a:cxnLst>
              <a:rect l="0" t="0" r="r" b="b"/>
              <a:pathLst>
                <a:path w="48" h="53">
                  <a:moveTo>
                    <a:pt x="0" y="15"/>
                  </a:moveTo>
                  <a:lnTo>
                    <a:pt x="21" y="52"/>
                  </a:lnTo>
                  <a:lnTo>
                    <a:pt x="47" y="0"/>
                  </a:lnTo>
                  <a:lnTo>
                    <a:pt x="0" y="15"/>
                  </a:lnTo>
                </a:path>
              </a:pathLst>
            </a:custGeom>
            <a:solidFill>
              <a:srgbClr val="80FFFF"/>
            </a:solidFill>
            <a:ln w="12700" cap="rnd" cmpd="sng">
              <a:noFill/>
              <a:prstDash val="solid"/>
              <a:round/>
              <a:headEnd type="none" w="med" len="med"/>
              <a:tailEnd type="none" w="med" len="med"/>
            </a:ln>
            <a:effectLst>
              <a:outerShdw dist="17961" dir="8100000" algn="ctr" rotWithShape="0">
                <a:schemeClr val="bg2"/>
              </a:outerShdw>
            </a:effectLst>
          </p:spPr>
          <p:txBody>
            <a:bodyPr/>
            <a:lstStyle/>
            <a:p>
              <a:pPr>
                <a:defRPr/>
              </a:pPr>
              <a:endParaRPr lang="en-US"/>
            </a:p>
          </p:txBody>
        </p:sp>
        <p:sp>
          <p:nvSpPr>
            <p:cNvPr id="8228" name="Oval 35"/>
            <p:cNvSpPr>
              <a:spLocks noChangeArrowheads="1"/>
            </p:cNvSpPr>
            <p:nvPr/>
          </p:nvSpPr>
          <p:spPr bwMode="auto">
            <a:xfrm>
              <a:off x="3022" y="1933"/>
              <a:ext cx="1059" cy="1057"/>
            </a:xfrm>
            <a:prstGeom prst="ellipse">
              <a:avLst/>
            </a:prstGeom>
            <a:solidFill>
              <a:srgbClr val="FF808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8229" name="Freeform 36"/>
            <p:cNvSpPr>
              <a:spLocks/>
            </p:cNvSpPr>
            <p:nvPr/>
          </p:nvSpPr>
          <p:spPr bwMode="auto">
            <a:xfrm>
              <a:off x="3028" y="2468"/>
              <a:ext cx="1051" cy="522"/>
            </a:xfrm>
            <a:custGeom>
              <a:avLst/>
              <a:gdLst>
                <a:gd name="T0" fmla="*/ 0 w 1051"/>
                <a:gd name="T1" fmla="*/ 2 h 522"/>
                <a:gd name="T2" fmla="*/ 10 w 1051"/>
                <a:gd name="T3" fmla="*/ 7 h 522"/>
                <a:gd name="T4" fmla="*/ 41 w 1051"/>
                <a:gd name="T5" fmla="*/ 15 h 522"/>
                <a:gd name="T6" fmla="*/ 76 w 1051"/>
                <a:gd name="T7" fmla="*/ 20 h 522"/>
                <a:gd name="T8" fmla="*/ 158 w 1051"/>
                <a:gd name="T9" fmla="*/ 28 h 522"/>
                <a:gd name="T10" fmla="*/ 241 w 1051"/>
                <a:gd name="T11" fmla="*/ 33 h 522"/>
                <a:gd name="T12" fmla="*/ 362 w 1051"/>
                <a:gd name="T13" fmla="*/ 35 h 522"/>
                <a:gd name="T14" fmla="*/ 480 w 1051"/>
                <a:gd name="T15" fmla="*/ 41 h 522"/>
                <a:gd name="T16" fmla="*/ 593 w 1051"/>
                <a:gd name="T17" fmla="*/ 41 h 522"/>
                <a:gd name="T18" fmla="*/ 674 w 1051"/>
                <a:gd name="T19" fmla="*/ 39 h 522"/>
                <a:gd name="T20" fmla="*/ 819 w 1051"/>
                <a:gd name="T21" fmla="*/ 33 h 522"/>
                <a:gd name="T22" fmla="*/ 934 w 1051"/>
                <a:gd name="T23" fmla="*/ 22 h 522"/>
                <a:gd name="T24" fmla="*/ 980 w 1051"/>
                <a:gd name="T25" fmla="*/ 15 h 522"/>
                <a:gd name="T26" fmla="*/ 1024 w 1051"/>
                <a:gd name="T27" fmla="*/ 10 h 522"/>
                <a:gd name="T28" fmla="*/ 1050 w 1051"/>
                <a:gd name="T29" fmla="*/ 0 h 522"/>
                <a:gd name="T30" fmla="*/ 1047 w 1051"/>
                <a:gd name="T31" fmla="*/ 0 h 522"/>
                <a:gd name="T32" fmla="*/ 1049 w 1051"/>
                <a:gd name="T33" fmla="*/ 43 h 522"/>
                <a:gd name="T34" fmla="*/ 1043 w 1051"/>
                <a:gd name="T35" fmla="*/ 92 h 522"/>
                <a:gd name="T36" fmla="*/ 1030 w 1051"/>
                <a:gd name="T37" fmla="*/ 145 h 522"/>
                <a:gd name="T38" fmla="*/ 1009 w 1051"/>
                <a:gd name="T39" fmla="*/ 208 h 522"/>
                <a:gd name="T40" fmla="*/ 980 w 1051"/>
                <a:gd name="T41" fmla="*/ 256 h 522"/>
                <a:gd name="T42" fmla="*/ 952 w 1051"/>
                <a:gd name="T43" fmla="*/ 302 h 522"/>
                <a:gd name="T44" fmla="*/ 929 w 1051"/>
                <a:gd name="T45" fmla="*/ 332 h 522"/>
                <a:gd name="T46" fmla="*/ 900 w 1051"/>
                <a:gd name="T47" fmla="*/ 364 h 522"/>
                <a:gd name="T48" fmla="*/ 874 w 1051"/>
                <a:gd name="T49" fmla="*/ 392 h 522"/>
                <a:gd name="T50" fmla="*/ 842 w 1051"/>
                <a:gd name="T51" fmla="*/ 414 h 522"/>
                <a:gd name="T52" fmla="*/ 811 w 1051"/>
                <a:gd name="T53" fmla="*/ 429 h 522"/>
                <a:gd name="T54" fmla="*/ 777 w 1051"/>
                <a:gd name="T55" fmla="*/ 449 h 522"/>
                <a:gd name="T56" fmla="*/ 743 w 1051"/>
                <a:gd name="T57" fmla="*/ 469 h 522"/>
                <a:gd name="T58" fmla="*/ 704 w 1051"/>
                <a:gd name="T59" fmla="*/ 482 h 522"/>
                <a:gd name="T60" fmla="*/ 664 w 1051"/>
                <a:gd name="T61" fmla="*/ 497 h 522"/>
                <a:gd name="T62" fmla="*/ 627 w 1051"/>
                <a:gd name="T63" fmla="*/ 510 h 522"/>
                <a:gd name="T64" fmla="*/ 587 w 1051"/>
                <a:gd name="T65" fmla="*/ 517 h 522"/>
                <a:gd name="T66" fmla="*/ 536 w 1051"/>
                <a:gd name="T67" fmla="*/ 521 h 522"/>
                <a:gd name="T68" fmla="*/ 494 w 1051"/>
                <a:gd name="T69" fmla="*/ 521 h 522"/>
                <a:gd name="T70" fmla="*/ 445 w 1051"/>
                <a:gd name="T71" fmla="*/ 508 h 522"/>
                <a:gd name="T72" fmla="*/ 404 w 1051"/>
                <a:gd name="T73" fmla="*/ 502 h 522"/>
                <a:gd name="T74" fmla="*/ 371 w 1051"/>
                <a:gd name="T75" fmla="*/ 491 h 522"/>
                <a:gd name="T76" fmla="*/ 326 w 1051"/>
                <a:gd name="T77" fmla="*/ 476 h 522"/>
                <a:gd name="T78" fmla="*/ 273 w 1051"/>
                <a:gd name="T79" fmla="*/ 449 h 522"/>
                <a:gd name="T80" fmla="*/ 227 w 1051"/>
                <a:gd name="T81" fmla="*/ 423 h 522"/>
                <a:gd name="T82" fmla="*/ 189 w 1051"/>
                <a:gd name="T83" fmla="*/ 392 h 522"/>
                <a:gd name="T84" fmla="*/ 158 w 1051"/>
                <a:gd name="T85" fmla="*/ 376 h 522"/>
                <a:gd name="T86" fmla="*/ 124 w 1051"/>
                <a:gd name="T87" fmla="*/ 342 h 522"/>
                <a:gd name="T88" fmla="*/ 100 w 1051"/>
                <a:gd name="T89" fmla="*/ 297 h 522"/>
                <a:gd name="T90" fmla="*/ 83 w 1051"/>
                <a:gd name="T91" fmla="*/ 273 h 522"/>
                <a:gd name="T92" fmla="*/ 66 w 1051"/>
                <a:gd name="T93" fmla="*/ 243 h 522"/>
                <a:gd name="T94" fmla="*/ 50 w 1051"/>
                <a:gd name="T95" fmla="*/ 212 h 522"/>
                <a:gd name="T96" fmla="*/ 29 w 1051"/>
                <a:gd name="T97" fmla="*/ 160 h 522"/>
                <a:gd name="T98" fmla="*/ 10 w 1051"/>
                <a:gd name="T99" fmla="*/ 108 h 522"/>
                <a:gd name="T100" fmla="*/ 2 w 1051"/>
                <a:gd name="T101" fmla="*/ 65 h 522"/>
                <a:gd name="T102" fmla="*/ 3 w 1051"/>
                <a:gd name="T103" fmla="*/ 20 h 522"/>
                <a:gd name="T104" fmla="*/ 0 w 1051"/>
                <a:gd name="T105" fmla="*/ 2 h 52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051"/>
                <a:gd name="T160" fmla="*/ 0 h 522"/>
                <a:gd name="T161" fmla="*/ 1051 w 1051"/>
                <a:gd name="T162" fmla="*/ 522 h 52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051" h="522">
                  <a:moveTo>
                    <a:pt x="0" y="2"/>
                  </a:moveTo>
                  <a:lnTo>
                    <a:pt x="10" y="7"/>
                  </a:lnTo>
                  <a:lnTo>
                    <a:pt x="41" y="15"/>
                  </a:lnTo>
                  <a:lnTo>
                    <a:pt x="76" y="20"/>
                  </a:lnTo>
                  <a:lnTo>
                    <a:pt x="158" y="28"/>
                  </a:lnTo>
                  <a:lnTo>
                    <a:pt x="241" y="33"/>
                  </a:lnTo>
                  <a:lnTo>
                    <a:pt x="362" y="35"/>
                  </a:lnTo>
                  <a:lnTo>
                    <a:pt x="480" y="41"/>
                  </a:lnTo>
                  <a:lnTo>
                    <a:pt x="593" y="41"/>
                  </a:lnTo>
                  <a:lnTo>
                    <a:pt x="674" y="39"/>
                  </a:lnTo>
                  <a:lnTo>
                    <a:pt x="819" y="33"/>
                  </a:lnTo>
                  <a:lnTo>
                    <a:pt x="934" y="22"/>
                  </a:lnTo>
                  <a:lnTo>
                    <a:pt x="980" y="15"/>
                  </a:lnTo>
                  <a:lnTo>
                    <a:pt x="1024" y="10"/>
                  </a:lnTo>
                  <a:lnTo>
                    <a:pt x="1050" y="0"/>
                  </a:lnTo>
                  <a:lnTo>
                    <a:pt x="1047" y="0"/>
                  </a:lnTo>
                  <a:lnTo>
                    <a:pt x="1049" y="43"/>
                  </a:lnTo>
                  <a:lnTo>
                    <a:pt x="1043" y="92"/>
                  </a:lnTo>
                  <a:lnTo>
                    <a:pt x="1030" y="145"/>
                  </a:lnTo>
                  <a:lnTo>
                    <a:pt x="1009" y="208"/>
                  </a:lnTo>
                  <a:lnTo>
                    <a:pt x="980" y="256"/>
                  </a:lnTo>
                  <a:lnTo>
                    <a:pt x="952" y="302"/>
                  </a:lnTo>
                  <a:lnTo>
                    <a:pt x="929" y="332"/>
                  </a:lnTo>
                  <a:lnTo>
                    <a:pt x="900" y="364"/>
                  </a:lnTo>
                  <a:lnTo>
                    <a:pt x="874" y="392"/>
                  </a:lnTo>
                  <a:lnTo>
                    <a:pt x="842" y="414"/>
                  </a:lnTo>
                  <a:lnTo>
                    <a:pt x="811" y="429"/>
                  </a:lnTo>
                  <a:lnTo>
                    <a:pt x="777" y="449"/>
                  </a:lnTo>
                  <a:lnTo>
                    <a:pt x="743" y="469"/>
                  </a:lnTo>
                  <a:lnTo>
                    <a:pt x="704" y="482"/>
                  </a:lnTo>
                  <a:lnTo>
                    <a:pt x="664" y="497"/>
                  </a:lnTo>
                  <a:lnTo>
                    <a:pt x="627" y="510"/>
                  </a:lnTo>
                  <a:lnTo>
                    <a:pt x="587" y="517"/>
                  </a:lnTo>
                  <a:lnTo>
                    <a:pt x="536" y="521"/>
                  </a:lnTo>
                  <a:lnTo>
                    <a:pt x="494" y="521"/>
                  </a:lnTo>
                  <a:lnTo>
                    <a:pt x="445" y="508"/>
                  </a:lnTo>
                  <a:lnTo>
                    <a:pt x="404" y="502"/>
                  </a:lnTo>
                  <a:lnTo>
                    <a:pt x="371" y="491"/>
                  </a:lnTo>
                  <a:lnTo>
                    <a:pt x="326" y="476"/>
                  </a:lnTo>
                  <a:lnTo>
                    <a:pt x="273" y="449"/>
                  </a:lnTo>
                  <a:lnTo>
                    <a:pt x="227" y="423"/>
                  </a:lnTo>
                  <a:lnTo>
                    <a:pt x="189" y="392"/>
                  </a:lnTo>
                  <a:lnTo>
                    <a:pt x="158" y="376"/>
                  </a:lnTo>
                  <a:lnTo>
                    <a:pt x="124" y="342"/>
                  </a:lnTo>
                  <a:lnTo>
                    <a:pt x="100" y="297"/>
                  </a:lnTo>
                  <a:lnTo>
                    <a:pt x="83" y="273"/>
                  </a:lnTo>
                  <a:lnTo>
                    <a:pt x="66" y="243"/>
                  </a:lnTo>
                  <a:lnTo>
                    <a:pt x="50" y="212"/>
                  </a:lnTo>
                  <a:lnTo>
                    <a:pt x="29" y="160"/>
                  </a:lnTo>
                  <a:lnTo>
                    <a:pt x="10" y="108"/>
                  </a:lnTo>
                  <a:lnTo>
                    <a:pt x="2" y="65"/>
                  </a:lnTo>
                  <a:lnTo>
                    <a:pt x="3" y="20"/>
                  </a:lnTo>
                  <a:lnTo>
                    <a:pt x="0" y="2"/>
                  </a:lnTo>
                </a:path>
              </a:pathLst>
            </a:custGeom>
            <a:solidFill>
              <a:srgbClr val="BFBFB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8230" name="Rectangle 37"/>
            <p:cNvSpPr>
              <a:spLocks noChangeArrowheads="1"/>
            </p:cNvSpPr>
            <p:nvPr/>
          </p:nvSpPr>
          <p:spPr bwMode="auto">
            <a:xfrm>
              <a:off x="3075" y="2143"/>
              <a:ext cx="268" cy="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101600" tIns="50800" rIns="101600" bIns="50800">
              <a:spAutoFit/>
            </a:bodyPr>
            <a:lstStyle>
              <a:lvl1pPr defTabSz="1111250" eaLnBrk="0" hangingPunct="0">
                <a:defRPr>
                  <a:solidFill>
                    <a:schemeClr val="tx1"/>
                  </a:solidFill>
                  <a:latin typeface=".VnTime" panose="020B7200000000000000" pitchFamily="34" charset="0"/>
                </a:defRPr>
              </a:lvl1pPr>
              <a:lvl2pPr marL="742950" indent="-285750" defTabSz="1111250" eaLnBrk="0" hangingPunct="0">
                <a:defRPr>
                  <a:solidFill>
                    <a:schemeClr val="tx1"/>
                  </a:solidFill>
                  <a:latin typeface=".VnTime" panose="020B7200000000000000" pitchFamily="34" charset="0"/>
                </a:defRPr>
              </a:lvl2pPr>
              <a:lvl3pPr marL="1143000" indent="-228600" defTabSz="1111250" eaLnBrk="0" hangingPunct="0">
                <a:defRPr>
                  <a:solidFill>
                    <a:schemeClr val="tx1"/>
                  </a:solidFill>
                  <a:latin typeface=".VnTime" panose="020B7200000000000000" pitchFamily="34" charset="0"/>
                </a:defRPr>
              </a:lvl3pPr>
              <a:lvl4pPr marL="1600200" indent="-228600" defTabSz="1111250" eaLnBrk="0" hangingPunct="0">
                <a:defRPr>
                  <a:solidFill>
                    <a:schemeClr val="tx1"/>
                  </a:solidFill>
                  <a:latin typeface=".VnTime" panose="020B7200000000000000" pitchFamily="34" charset="0"/>
                </a:defRPr>
              </a:lvl4pPr>
              <a:lvl5pPr marL="2057400" indent="-228600" defTabSz="1111250" eaLnBrk="0" hangingPunct="0">
                <a:defRPr>
                  <a:solidFill>
                    <a:schemeClr val="tx1"/>
                  </a:solidFill>
                  <a:latin typeface=".VnTime" panose="020B7200000000000000" pitchFamily="34" charset="0"/>
                </a:defRPr>
              </a:lvl5pPr>
              <a:lvl6pPr marL="2514600" indent="-228600" defTabSz="1111250" eaLnBrk="0" fontAlgn="base" hangingPunct="0">
                <a:spcBef>
                  <a:spcPct val="0"/>
                </a:spcBef>
                <a:spcAft>
                  <a:spcPct val="0"/>
                </a:spcAft>
                <a:defRPr>
                  <a:solidFill>
                    <a:schemeClr val="tx1"/>
                  </a:solidFill>
                  <a:latin typeface=".VnTime" panose="020B7200000000000000" pitchFamily="34" charset="0"/>
                </a:defRPr>
              </a:lvl6pPr>
              <a:lvl7pPr marL="2971800" indent="-228600" defTabSz="1111250" eaLnBrk="0" fontAlgn="base" hangingPunct="0">
                <a:spcBef>
                  <a:spcPct val="0"/>
                </a:spcBef>
                <a:spcAft>
                  <a:spcPct val="0"/>
                </a:spcAft>
                <a:defRPr>
                  <a:solidFill>
                    <a:schemeClr val="tx1"/>
                  </a:solidFill>
                  <a:latin typeface=".VnTime" panose="020B7200000000000000" pitchFamily="34" charset="0"/>
                </a:defRPr>
              </a:lvl7pPr>
              <a:lvl8pPr marL="3429000" indent="-228600" defTabSz="1111250" eaLnBrk="0" fontAlgn="base" hangingPunct="0">
                <a:spcBef>
                  <a:spcPct val="0"/>
                </a:spcBef>
                <a:spcAft>
                  <a:spcPct val="0"/>
                </a:spcAft>
                <a:defRPr>
                  <a:solidFill>
                    <a:schemeClr val="tx1"/>
                  </a:solidFill>
                  <a:latin typeface=".VnTime" panose="020B7200000000000000" pitchFamily="34" charset="0"/>
                </a:defRPr>
              </a:lvl8pPr>
              <a:lvl9pPr marL="3886200" indent="-228600" defTabSz="1111250" eaLnBrk="0" fontAlgn="base" hangingPunct="0">
                <a:spcBef>
                  <a:spcPct val="0"/>
                </a:spcBef>
                <a:spcAft>
                  <a:spcPct val="0"/>
                </a:spcAft>
                <a:defRPr>
                  <a:solidFill>
                    <a:schemeClr val="tx1"/>
                  </a:solidFill>
                  <a:latin typeface=".VnTime" panose="020B7200000000000000" pitchFamily="34" charset="0"/>
                </a:defRPr>
              </a:lvl9pPr>
            </a:lstStyle>
            <a:p>
              <a:pPr algn="ctr" eaLnBrk="1" hangingPunct="1"/>
              <a:r>
                <a:rPr lang="en-GB" sz="1600" b="1">
                  <a:solidFill>
                    <a:schemeClr val="bg2"/>
                  </a:solidFill>
                  <a:latin typeface="Arial" panose="020B0604020202020204" pitchFamily="34" charset="0"/>
                </a:rPr>
                <a:t>H</a:t>
              </a:r>
              <a:r>
                <a:rPr lang="en-GB" sz="1600" b="1" baseline="30000">
                  <a:solidFill>
                    <a:schemeClr val="bg2"/>
                  </a:solidFill>
                  <a:latin typeface="Symbol" panose="05050102010706020507" pitchFamily="18" charset="2"/>
                </a:rPr>
                <a:t>+</a:t>
              </a:r>
              <a:endParaRPr lang="en-GB" sz="1600" b="1" baseline="30000">
                <a:solidFill>
                  <a:schemeClr val="bg2"/>
                </a:solidFill>
                <a:latin typeface="Arial" panose="020B0604020202020204" pitchFamily="34" charset="0"/>
              </a:endParaRPr>
            </a:p>
          </p:txBody>
        </p:sp>
        <p:sp>
          <p:nvSpPr>
            <p:cNvPr id="8231" name="Rectangle 38"/>
            <p:cNvSpPr>
              <a:spLocks noChangeArrowheads="1"/>
            </p:cNvSpPr>
            <p:nvPr/>
          </p:nvSpPr>
          <p:spPr bwMode="auto">
            <a:xfrm>
              <a:off x="3458" y="2265"/>
              <a:ext cx="268" cy="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101600" tIns="50800" rIns="101600" bIns="50800">
              <a:spAutoFit/>
            </a:bodyPr>
            <a:lstStyle>
              <a:lvl1pPr defTabSz="1111250" eaLnBrk="0" hangingPunct="0">
                <a:defRPr>
                  <a:solidFill>
                    <a:schemeClr val="tx1"/>
                  </a:solidFill>
                  <a:latin typeface=".VnTime" panose="020B7200000000000000" pitchFamily="34" charset="0"/>
                </a:defRPr>
              </a:lvl1pPr>
              <a:lvl2pPr marL="742950" indent="-285750" defTabSz="1111250" eaLnBrk="0" hangingPunct="0">
                <a:defRPr>
                  <a:solidFill>
                    <a:schemeClr val="tx1"/>
                  </a:solidFill>
                  <a:latin typeface=".VnTime" panose="020B7200000000000000" pitchFamily="34" charset="0"/>
                </a:defRPr>
              </a:lvl2pPr>
              <a:lvl3pPr marL="1143000" indent="-228600" defTabSz="1111250" eaLnBrk="0" hangingPunct="0">
                <a:defRPr>
                  <a:solidFill>
                    <a:schemeClr val="tx1"/>
                  </a:solidFill>
                  <a:latin typeface=".VnTime" panose="020B7200000000000000" pitchFamily="34" charset="0"/>
                </a:defRPr>
              </a:lvl3pPr>
              <a:lvl4pPr marL="1600200" indent="-228600" defTabSz="1111250" eaLnBrk="0" hangingPunct="0">
                <a:defRPr>
                  <a:solidFill>
                    <a:schemeClr val="tx1"/>
                  </a:solidFill>
                  <a:latin typeface=".VnTime" panose="020B7200000000000000" pitchFamily="34" charset="0"/>
                </a:defRPr>
              </a:lvl4pPr>
              <a:lvl5pPr marL="2057400" indent="-228600" defTabSz="1111250" eaLnBrk="0" hangingPunct="0">
                <a:defRPr>
                  <a:solidFill>
                    <a:schemeClr val="tx1"/>
                  </a:solidFill>
                  <a:latin typeface=".VnTime" panose="020B7200000000000000" pitchFamily="34" charset="0"/>
                </a:defRPr>
              </a:lvl5pPr>
              <a:lvl6pPr marL="2514600" indent="-228600" defTabSz="1111250" eaLnBrk="0" fontAlgn="base" hangingPunct="0">
                <a:spcBef>
                  <a:spcPct val="0"/>
                </a:spcBef>
                <a:spcAft>
                  <a:spcPct val="0"/>
                </a:spcAft>
                <a:defRPr>
                  <a:solidFill>
                    <a:schemeClr val="tx1"/>
                  </a:solidFill>
                  <a:latin typeface=".VnTime" panose="020B7200000000000000" pitchFamily="34" charset="0"/>
                </a:defRPr>
              </a:lvl6pPr>
              <a:lvl7pPr marL="2971800" indent="-228600" defTabSz="1111250" eaLnBrk="0" fontAlgn="base" hangingPunct="0">
                <a:spcBef>
                  <a:spcPct val="0"/>
                </a:spcBef>
                <a:spcAft>
                  <a:spcPct val="0"/>
                </a:spcAft>
                <a:defRPr>
                  <a:solidFill>
                    <a:schemeClr val="tx1"/>
                  </a:solidFill>
                  <a:latin typeface=".VnTime" panose="020B7200000000000000" pitchFamily="34" charset="0"/>
                </a:defRPr>
              </a:lvl7pPr>
              <a:lvl8pPr marL="3429000" indent="-228600" defTabSz="1111250" eaLnBrk="0" fontAlgn="base" hangingPunct="0">
                <a:spcBef>
                  <a:spcPct val="0"/>
                </a:spcBef>
                <a:spcAft>
                  <a:spcPct val="0"/>
                </a:spcAft>
                <a:defRPr>
                  <a:solidFill>
                    <a:schemeClr val="tx1"/>
                  </a:solidFill>
                  <a:latin typeface=".VnTime" panose="020B7200000000000000" pitchFamily="34" charset="0"/>
                </a:defRPr>
              </a:lvl8pPr>
              <a:lvl9pPr marL="3886200" indent="-228600" defTabSz="1111250" eaLnBrk="0" fontAlgn="base" hangingPunct="0">
                <a:spcBef>
                  <a:spcPct val="0"/>
                </a:spcBef>
                <a:spcAft>
                  <a:spcPct val="0"/>
                </a:spcAft>
                <a:defRPr>
                  <a:solidFill>
                    <a:schemeClr val="tx1"/>
                  </a:solidFill>
                  <a:latin typeface=".VnTime" panose="020B7200000000000000" pitchFamily="34" charset="0"/>
                </a:defRPr>
              </a:lvl9pPr>
            </a:lstStyle>
            <a:p>
              <a:pPr algn="ctr" eaLnBrk="1" hangingPunct="1"/>
              <a:r>
                <a:rPr lang="en-GB" sz="1600" b="1">
                  <a:solidFill>
                    <a:schemeClr val="bg2"/>
                  </a:solidFill>
                  <a:latin typeface="Arial" panose="020B0604020202020204" pitchFamily="34" charset="0"/>
                </a:rPr>
                <a:t>K</a:t>
              </a:r>
              <a:r>
                <a:rPr lang="en-GB" sz="1600" b="1" baseline="30000">
                  <a:solidFill>
                    <a:schemeClr val="bg2"/>
                  </a:solidFill>
                  <a:latin typeface="Symbol" panose="05050102010706020507" pitchFamily="18" charset="2"/>
                </a:rPr>
                <a:t>+</a:t>
              </a:r>
              <a:endParaRPr lang="en-GB" sz="1600" b="1" baseline="30000">
                <a:solidFill>
                  <a:schemeClr val="bg2"/>
                </a:solidFill>
                <a:latin typeface="Arial" panose="020B0604020202020204" pitchFamily="34" charset="0"/>
              </a:endParaRPr>
            </a:p>
          </p:txBody>
        </p:sp>
        <p:sp>
          <p:nvSpPr>
            <p:cNvPr id="8232" name="Rectangle 39"/>
            <p:cNvSpPr>
              <a:spLocks noChangeArrowheads="1"/>
            </p:cNvSpPr>
            <p:nvPr/>
          </p:nvSpPr>
          <p:spPr bwMode="auto">
            <a:xfrm>
              <a:off x="3253" y="2722"/>
              <a:ext cx="268" cy="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101600" tIns="50800" rIns="101600" bIns="50800">
              <a:spAutoFit/>
            </a:bodyPr>
            <a:lstStyle>
              <a:lvl1pPr defTabSz="1111250" eaLnBrk="0" hangingPunct="0">
                <a:defRPr>
                  <a:solidFill>
                    <a:schemeClr val="tx1"/>
                  </a:solidFill>
                  <a:latin typeface=".VnTime" panose="020B7200000000000000" pitchFamily="34" charset="0"/>
                </a:defRPr>
              </a:lvl1pPr>
              <a:lvl2pPr marL="742950" indent="-285750" defTabSz="1111250" eaLnBrk="0" hangingPunct="0">
                <a:defRPr>
                  <a:solidFill>
                    <a:schemeClr val="tx1"/>
                  </a:solidFill>
                  <a:latin typeface=".VnTime" panose="020B7200000000000000" pitchFamily="34" charset="0"/>
                </a:defRPr>
              </a:lvl2pPr>
              <a:lvl3pPr marL="1143000" indent="-228600" defTabSz="1111250" eaLnBrk="0" hangingPunct="0">
                <a:defRPr>
                  <a:solidFill>
                    <a:schemeClr val="tx1"/>
                  </a:solidFill>
                  <a:latin typeface=".VnTime" panose="020B7200000000000000" pitchFamily="34" charset="0"/>
                </a:defRPr>
              </a:lvl3pPr>
              <a:lvl4pPr marL="1600200" indent="-228600" defTabSz="1111250" eaLnBrk="0" hangingPunct="0">
                <a:defRPr>
                  <a:solidFill>
                    <a:schemeClr val="tx1"/>
                  </a:solidFill>
                  <a:latin typeface=".VnTime" panose="020B7200000000000000" pitchFamily="34" charset="0"/>
                </a:defRPr>
              </a:lvl4pPr>
              <a:lvl5pPr marL="2057400" indent="-228600" defTabSz="1111250" eaLnBrk="0" hangingPunct="0">
                <a:defRPr>
                  <a:solidFill>
                    <a:schemeClr val="tx1"/>
                  </a:solidFill>
                  <a:latin typeface=".VnTime" panose="020B7200000000000000" pitchFamily="34" charset="0"/>
                </a:defRPr>
              </a:lvl5pPr>
              <a:lvl6pPr marL="2514600" indent="-228600" defTabSz="1111250" eaLnBrk="0" fontAlgn="base" hangingPunct="0">
                <a:spcBef>
                  <a:spcPct val="0"/>
                </a:spcBef>
                <a:spcAft>
                  <a:spcPct val="0"/>
                </a:spcAft>
                <a:defRPr>
                  <a:solidFill>
                    <a:schemeClr val="tx1"/>
                  </a:solidFill>
                  <a:latin typeface=".VnTime" panose="020B7200000000000000" pitchFamily="34" charset="0"/>
                </a:defRPr>
              </a:lvl6pPr>
              <a:lvl7pPr marL="2971800" indent="-228600" defTabSz="1111250" eaLnBrk="0" fontAlgn="base" hangingPunct="0">
                <a:spcBef>
                  <a:spcPct val="0"/>
                </a:spcBef>
                <a:spcAft>
                  <a:spcPct val="0"/>
                </a:spcAft>
                <a:defRPr>
                  <a:solidFill>
                    <a:schemeClr val="tx1"/>
                  </a:solidFill>
                  <a:latin typeface=".VnTime" panose="020B7200000000000000" pitchFamily="34" charset="0"/>
                </a:defRPr>
              </a:lvl7pPr>
              <a:lvl8pPr marL="3429000" indent="-228600" defTabSz="1111250" eaLnBrk="0" fontAlgn="base" hangingPunct="0">
                <a:spcBef>
                  <a:spcPct val="0"/>
                </a:spcBef>
                <a:spcAft>
                  <a:spcPct val="0"/>
                </a:spcAft>
                <a:defRPr>
                  <a:solidFill>
                    <a:schemeClr val="tx1"/>
                  </a:solidFill>
                  <a:latin typeface=".VnTime" panose="020B7200000000000000" pitchFamily="34" charset="0"/>
                </a:defRPr>
              </a:lvl8pPr>
              <a:lvl9pPr marL="3886200" indent="-228600" defTabSz="1111250" eaLnBrk="0" fontAlgn="base" hangingPunct="0">
                <a:spcBef>
                  <a:spcPct val="0"/>
                </a:spcBef>
                <a:spcAft>
                  <a:spcPct val="0"/>
                </a:spcAft>
                <a:defRPr>
                  <a:solidFill>
                    <a:schemeClr val="tx1"/>
                  </a:solidFill>
                  <a:latin typeface=".VnTime" panose="020B7200000000000000" pitchFamily="34" charset="0"/>
                </a:defRPr>
              </a:lvl9pPr>
            </a:lstStyle>
            <a:p>
              <a:pPr algn="ctr" eaLnBrk="1" hangingPunct="1"/>
              <a:r>
                <a:rPr lang="en-GB" sz="1600" b="1">
                  <a:solidFill>
                    <a:schemeClr val="bg2"/>
                  </a:solidFill>
                  <a:latin typeface="Arial" panose="020B0604020202020204" pitchFamily="34" charset="0"/>
                </a:rPr>
                <a:t>K</a:t>
              </a:r>
              <a:r>
                <a:rPr lang="en-GB" sz="1600" b="1" baseline="30000">
                  <a:solidFill>
                    <a:schemeClr val="bg2"/>
                  </a:solidFill>
                  <a:latin typeface="Symbol" panose="05050102010706020507" pitchFamily="18" charset="2"/>
                </a:rPr>
                <a:t>+</a:t>
              </a:r>
              <a:endParaRPr lang="en-GB" sz="1600" b="1" baseline="30000">
                <a:solidFill>
                  <a:schemeClr val="bg2"/>
                </a:solidFill>
                <a:latin typeface="Arial" panose="020B0604020202020204" pitchFamily="34" charset="0"/>
              </a:endParaRPr>
            </a:p>
          </p:txBody>
        </p:sp>
        <p:sp>
          <p:nvSpPr>
            <p:cNvPr id="8233" name="Rectangle 40"/>
            <p:cNvSpPr>
              <a:spLocks noChangeArrowheads="1"/>
            </p:cNvSpPr>
            <p:nvPr/>
          </p:nvSpPr>
          <p:spPr bwMode="auto">
            <a:xfrm>
              <a:off x="3708" y="2570"/>
              <a:ext cx="304" cy="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101600" tIns="50800" rIns="101600" bIns="50800">
              <a:spAutoFit/>
            </a:bodyPr>
            <a:lstStyle>
              <a:lvl1pPr defTabSz="1111250" eaLnBrk="0" hangingPunct="0">
                <a:defRPr>
                  <a:solidFill>
                    <a:schemeClr val="tx1"/>
                  </a:solidFill>
                  <a:latin typeface=".VnTime" panose="020B7200000000000000" pitchFamily="34" charset="0"/>
                </a:defRPr>
              </a:lvl1pPr>
              <a:lvl2pPr marL="742950" indent="-285750" defTabSz="1111250" eaLnBrk="0" hangingPunct="0">
                <a:defRPr>
                  <a:solidFill>
                    <a:schemeClr val="tx1"/>
                  </a:solidFill>
                  <a:latin typeface=".VnTime" panose="020B7200000000000000" pitchFamily="34" charset="0"/>
                </a:defRPr>
              </a:lvl2pPr>
              <a:lvl3pPr marL="1143000" indent="-228600" defTabSz="1111250" eaLnBrk="0" hangingPunct="0">
                <a:defRPr>
                  <a:solidFill>
                    <a:schemeClr val="tx1"/>
                  </a:solidFill>
                  <a:latin typeface=".VnTime" panose="020B7200000000000000" pitchFamily="34" charset="0"/>
                </a:defRPr>
              </a:lvl3pPr>
              <a:lvl4pPr marL="1600200" indent="-228600" defTabSz="1111250" eaLnBrk="0" hangingPunct="0">
                <a:defRPr>
                  <a:solidFill>
                    <a:schemeClr val="tx1"/>
                  </a:solidFill>
                  <a:latin typeface=".VnTime" panose="020B7200000000000000" pitchFamily="34" charset="0"/>
                </a:defRPr>
              </a:lvl4pPr>
              <a:lvl5pPr marL="2057400" indent="-228600" defTabSz="1111250" eaLnBrk="0" hangingPunct="0">
                <a:defRPr>
                  <a:solidFill>
                    <a:schemeClr val="tx1"/>
                  </a:solidFill>
                  <a:latin typeface=".VnTime" panose="020B7200000000000000" pitchFamily="34" charset="0"/>
                </a:defRPr>
              </a:lvl5pPr>
              <a:lvl6pPr marL="2514600" indent="-228600" defTabSz="1111250" eaLnBrk="0" fontAlgn="base" hangingPunct="0">
                <a:spcBef>
                  <a:spcPct val="0"/>
                </a:spcBef>
                <a:spcAft>
                  <a:spcPct val="0"/>
                </a:spcAft>
                <a:defRPr>
                  <a:solidFill>
                    <a:schemeClr val="tx1"/>
                  </a:solidFill>
                  <a:latin typeface=".VnTime" panose="020B7200000000000000" pitchFamily="34" charset="0"/>
                </a:defRPr>
              </a:lvl6pPr>
              <a:lvl7pPr marL="2971800" indent="-228600" defTabSz="1111250" eaLnBrk="0" fontAlgn="base" hangingPunct="0">
                <a:spcBef>
                  <a:spcPct val="0"/>
                </a:spcBef>
                <a:spcAft>
                  <a:spcPct val="0"/>
                </a:spcAft>
                <a:defRPr>
                  <a:solidFill>
                    <a:schemeClr val="tx1"/>
                  </a:solidFill>
                  <a:latin typeface=".VnTime" panose="020B7200000000000000" pitchFamily="34" charset="0"/>
                </a:defRPr>
              </a:lvl7pPr>
              <a:lvl8pPr marL="3429000" indent="-228600" defTabSz="1111250" eaLnBrk="0" fontAlgn="base" hangingPunct="0">
                <a:spcBef>
                  <a:spcPct val="0"/>
                </a:spcBef>
                <a:spcAft>
                  <a:spcPct val="0"/>
                </a:spcAft>
                <a:defRPr>
                  <a:solidFill>
                    <a:schemeClr val="tx1"/>
                  </a:solidFill>
                  <a:latin typeface=".VnTime" panose="020B7200000000000000" pitchFamily="34" charset="0"/>
                </a:defRPr>
              </a:lvl8pPr>
              <a:lvl9pPr marL="3886200" indent="-228600" defTabSz="1111250" eaLnBrk="0" fontAlgn="base" hangingPunct="0">
                <a:spcBef>
                  <a:spcPct val="0"/>
                </a:spcBef>
                <a:spcAft>
                  <a:spcPct val="0"/>
                </a:spcAft>
                <a:defRPr>
                  <a:solidFill>
                    <a:schemeClr val="tx1"/>
                  </a:solidFill>
                  <a:latin typeface=".VnTime" panose="020B7200000000000000" pitchFamily="34" charset="0"/>
                </a:defRPr>
              </a:lvl9pPr>
            </a:lstStyle>
            <a:p>
              <a:pPr algn="ctr" eaLnBrk="1" hangingPunct="1"/>
              <a:r>
                <a:rPr lang="en-GB" sz="1600" b="1">
                  <a:solidFill>
                    <a:schemeClr val="bg2"/>
                  </a:solidFill>
                  <a:latin typeface="Arial" panose="020B0604020202020204" pitchFamily="34" charset="0"/>
                </a:rPr>
                <a:t>Cl</a:t>
              </a:r>
              <a:r>
                <a:rPr lang="en-GB" sz="1600" b="1" baseline="30000">
                  <a:solidFill>
                    <a:schemeClr val="bg2"/>
                  </a:solidFill>
                  <a:latin typeface="Symbol" panose="05050102010706020507" pitchFamily="18" charset="2"/>
                </a:rPr>
                <a:t>-</a:t>
              </a:r>
              <a:endParaRPr lang="en-GB" sz="1600" b="1" baseline="30000">
                <a:solidFill>
                  <a:schemeClr val="bg2"/>
                </a:solidFill>
                <a:latin typeface="Arial" panose="020B0604020202020204" pitchFamily="34" charset="0"/>
              </a:endParaRPr>
            </a:p>
          </p:txBody>
        </p:sp>
        <p:sp>
          <p:nvSpPr>
            <p:cNvPr id="8234" name="Rectangle 41"/>
            <p:cNvSpPr>
              <a:spLocks noChangeArrowheads="1"/>
            </p:cNvSpPr>
            <p:nvPr/>
          </p:nvSpPr>
          <p:spPr bwMode="auto">
            <a:xfrm>
              <a:off x="3683" y="2084"/>
              <a:ext cx="304" cy="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101600" tIns="50800" rIns="101600" bIns="50800">
              <a:spAutoFit/>
            </a:bodyPr>
            <a:lstStyle>
              <a:lvl1pPr defTabSz="1111250" eaLnBrk="0" hangingPunct="0">
                <a:defRPr>
                  <a:solidFill>
                    <a:schemeClr val="tx1"/>
                  </a:solidFill>
                  <a:latin typeface=".VnTime" panose="020B7200000000000000" pitchFamily="34" charset="0"/>
                </a:defRPr>
              </a:lvl1pPr>
              <a:lvl2pPr marL="742950" indent="-285750" defTabSz="1111250" eaLnBrk="0" hangingPunct="0">
                <a:defRPr>
                  <a:solidFill>
                    <a:schemeClr val="tx1"/>
                  </a:solidFill>
                  <a:latin typeface=".VnTime" panose="020B7200000000000000" pitchFamily="34" charset="0"/>
                </a:defRPr>
              </a:lvl2pPr>
              <a:lvl3pPr marL="1143000" indent="-228600" defTabSz="1111250" eaLnBrk="0" hangingPunct="0">
                <a:defRPr>
                  <a:solidFill>
                    <a:schemeClr val="tx1"/>
                  </a:solidFill>
                  <a:latin typeface=".VnTime" panose="020B7200000000000000" pitchFamily="34" charset="0"/>
                </a:defRPr>
              </a:lvl3pPr>
              <a:lvl4pPr marL="1600200" indent="-228600" defTabSz="1111250" eaLnBrk="0" hangingPunct="0">
                <a:defRPr>
                  <a:solidFill>
                    <a:schemeClr val="tx1"/>
                  </a:solidFill>
                  <a:latin typeface=".VnTime" panose="020B7200000000000000" pitchFamily="34" charset="0"/>
                </a:defRPr>
              </a:lvl4pPr>
              <a:lvl5pPr marL="2057400" indent="-228600" defTabSz="1111250" eaLnBrk="0" hangingPunct="0">
                <a:defRPr>
                  <a:solidFill>
                    <a:schemeClr val="tx1"/>
                  </a:solidFill>
                  <a:latin typeface=".VnTime" panose="020B7200000000000000" pitchFamily="34" charset="0"/>
                </a:defRPr>
              </a:lvl5pPr>
              <a:lvl6pPr marL="2514600" indent="-228600" defTabSz="1111250" eaLnBrk="0" fontAlgn="base" hangingPunct="0">
                <a:spcBef>
                  <a:spcPct val="0"/>
                </a:spcBef>
                <a:spcAft>
                  <a:spcPct val="0"/>
                </a:spcAft>
                <a:defRPr>
                  <a:solidFill>
                    <a:schemeClr val="tx1"/>
                  </a:solidFill>
                  <a:latin typeface=".VnTime" panose="020B7200000000000000" pitchFamily="34" charset="0"/>
                </a:defRPr>
              </a:lvl6pPr>
              <a:lvl7pPr marL="2971800" indent="-228600" defTabSz="1111250" eaLnBrk="0" fontAlgn="base" hangingPunct="0">
                <a:spcBef>
                  <a:spcPct val="0"/>
                </a:spcBef>
                <a:spcAft>
                  <a:spcPct val="0"/>
                </a:spcAft>
                <a:defRPr>
                  <a:solidFill>
                    <a:schemeClr val="tx1"/>
                  </a:solidFill>
                  <a:latin typeface=".VnTime" panose="020B7200000000000000" pitchFamily="34" charset="0"/>
                </a:defRPr>
              </a:lvl7pPr>
              <a:lvl8pPr marL="3429000" indent="-228600" defTabSz="1111250" eaLnBrk="0" fontAlgn="base" hangingPunct="0">
                <a:spcBef>
                  <a:spcPct val="0"/>
                </a:spcBef>
                <a:spcAft>
                  <a:spcPct val="0"/>
                </a:spcAft>
                <a:defRPr>
                  <a:solidFill>
                    <a:schemeClr val="tx1"/>
                  </a:solidFill>
                  <a:latin typeface=".VnTime" panose="020B7200000000000000" pitchFamily="34" charset="0"/>
                </a:defRPr>
              </a:lvl8pPr>
              <a:lvl9pPr marL="3886200" indent="-228600" defTabSz="1111250" eaLnBrk="0" fontAlgn="base" hangingPunct="0">
                <a:spcBef>
                  <a:spcPct val="0"/>
                </a:spcBef>
                <a:spcAft>
                  <a:spcPct val="0"/>
                </a:spcAft>
                <a:defRPr>
                  <a:solidFill>
                    <a:schemeClr val="tx1"/>
                  </a:solidFill>
                  <a:latin typeface=".VnTime" panose="020B7200000000000000" pitchFamily="34" charset="0"/>
                </a:defRPr>
              </a:lvl9pPr>
            </a:lstStyle>
            <a:p>
              <a:pPr algn="ctr" eaLnBrk="1" hangingPunct="1"/>
              <a:r>
                <a:rPr lang="en-GB" sz="1600" b="1">
                  <a:solidFill>
                    <a:schemeClr val="bg2"/>
                  </a:solidFill>
                  <a:latin typeface="Arial" panose="020B0604020202020204" pitchFamily="34" charset="0"/>
                </a:rPr>
                <a:t>Cl</a:t>
              </a:r>
              <a:r>
                <a:rPr lang="en-GB" sz="1600" b="1" baseline="30000">
                  <a:solidFill>
                    <a:schemeClr val="bg2"/>
                  </a:solidFill>
                  <a:latin typeface="Symbol" panose="05050102010706020507" pitchFamily="18" charset="2"/>
                </a:rPr>
                <a:t>-</a:t>
              </a:r>
              <a:endParaRPr lang="en-GB" sz="1600" b="1" baseline="30000">
                <a:solidFill>
                  <a:schemeClr val="bg2"/>
                </a:solidFill>
                <a:latin typeface="Arial" panose="020B0604020202020204" pitchFamily="34" charset="0"/>
              </a:endParaRPr>
            </a:p>
          </p:txBody>
        </p:sp>
        <p:sp>
          <p:nvSpPr>
            <p:cNvPr id="8235" name="Rectangle 42"/>
            <p:cNvSpPr>
              <a:spLocks noChangeArrowheads="1"/>
            </p:cNvSpPr>
            <p:nvPr/>
          </p:nvSpPr>
          <p:spPr bwMode="auto">
            <a:xfrm>
              <a:off x="3306" y="1941"/>
              <a:ext cx="348" cy="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101600" tIns="50800" rIns="101600" bIns="50800">
              <a:spAutoFit/>
            </a:bodyPr>
            <a:lstStyle>
              <a:lvl1pPr defTabSz="1111250" eaLnBrk="0" hangingPunct="0">
                <a:defRPr>
                  <a:solidFill>
                    <a:schemeClr val="tx1"/>
                  </a:solidFill>
                  <a:latin typeface=".VnTime" panose="020B7200000000000000" pitchFamily="34" charset="0"/>
                </a:defRPr>
              </a:lvl1pPr>
              <a:lvl2pPr marL="742950" indent="-285750" defTabSz="1111250" eaLnBrk="0" hangingPunct="0">
                <a:defRPr>
                  <a:solidFill>
                    <a:schemeClr val="tx1"/>
                  </a:solidFill>
                  <a:latin typeface=".VnTime" panose="020B7200000000000000" pitchFamily="34" charset="0"/>
                </a:defRPr>
              </a:lvl2pPr>
              <a:lvl3pPr marL="1143000" indent="-228600" defTabSz="1111250" eaLnBrk="0" hangingPunct="0">
                <a:defRPr>
                  <a:solidFill>
                    <a:schemeClr val="tx1"/>
                  </a:solidFill>
                  <a:latin typeface=".VnTime" panose="020B7200000000000000" pitchFamily="34" charset="0"/>
                </a:defRPr>
              </a:lvl3pPr>
              <a:lvl4pPr marL="1600200" indent="-228600" defTabSz="1111250" eaLnBrk="0" hangingPunct="0">
                <a:defRPr>
                  <a:solidFill>
                    <a:schemeClr val="tx1"/>
                  </a:solidFill>
                  <a:latin typeface=".VnTime" panose="020B7200000000000000" pitchFamily="34" charset="0"/>
                </a:defRPr>
              </a:lvl4pPr>
              <a:lvl5pPr marL="2057400" indent="-228600" defTabSz="1111250" eaLnBrk="0" hangingPunct="0">
                <a:defRPr>
                  <a:solidFill>
                    <a:schemeClr val="tx1"/>
                  </a:solidFill>
                  <a:latin typeface=".VnTime" panose="020B7200000000000000" pitchFamily="34" charset="0"/>
                </a:defRPr>
              </a:lvl5pPr>
              <a:lvl6pPr marL="2514600" indent="-228600" defTabSz="1111250" eaLnBrk="0" fontAlgn="base" hangingPunct="0">
                <a:spcBef>
                  <a:spcPct val="0"/>
                </a:spcBef>
                <a:spcAft>
                  <a:spcPct val="0"/>
                </a:spcAft>
                <a:defRPr>
                  <a:solidFill>
                    <a:schemeClr val="tx1"/>
                  </a:solidFill>
                  <a:latin typeface=".VnTime" panose="020B7200000000000000" pitchFamily="34" charset="0"/>
                </a:defRPr>
              </a:lvl6pPr>
              <a:lvl7pPr marL="2971800" indent="-228600" defTabSz="1111250" eaLnBrk="0" fontAlgn="base" hangingPunct="0">
                <a:spcBef>
                  <a:spcPct val="0"/>
                </a:spcBef>
                <a:spcAft>
                  <a:spcPct val="0"/>
                </a:spcAft>
                <a:defRPr>
                  <a:solidFill>
                    <a:schemeClr val="tx1"/>
                  </a:solidFill>
                  <a:latin typeface=".VnTime" panose="020B7200000000000000" pitchFamily="34" charset="0"/>
                </a:defRPr>
              </a:lvl7pPr>
              <a:lvl8pPr marL="3429000" indent="-228600" defTabSz="1111250" eaLnBrk="0" fontAlgn="base" hangingPunct="0">
                <a:spcBef>
                  <a:spcPct val="0"/>
                </a:spcBef>
                <a:spcAft>
                  <a:spcPct val="0"/>
                </a:spcAft>
                <a:defRPr>
                  <a:solidFill>
                    <a:schemeClr val="tx1"/>
                  </a:solidFill>
                  <a:latin typeface=".VnTime" panose="020B7200000000000000" pitchFamily="34" charset="0"/>
                </a:defRPr>
              </a:lvl8pPr>
              <a:lvl9pPr marL="3886200" indent="-228600" defTabSz="1111250" eaLnBrk="0" fontAlgn="base" hangingPunct="0">
                <a:spcBef>
                  <a:spcPct val="0"/>
                </a:spcBef>
                <a:spcAft>
                  <a:spcPct val="0"/>
                </a:spcAft>
                <a:defRPr>
                  <a:solidFill>
                    <a:schemeClr val="tx1"/>
                  </a:solidFill>
                  <a:latin typeface=".VnTime" panose="020B7200000000000000" pitchFamily="34" charset="0"/>
                </a:defRPr>
              </a:lvl9pPr>
            </a:lstStyle>
            <a:p>
              <a:pPr algn="ctr" eaLnBrk="1" hangingPunct="1"/>
              <a:r>
                <a:rPr lang="en-GB" sz="1600" b="1">
                  <a:solidFill>
                    <a:schemeClr val="bg2"/>
                  </a:solidFill>
                  <a:latin typeface="Arial" panose="020B0604020202020204" pitchFamily="34" charset="0"/>
                </a:rPr>
                <a:t>HCl</a:t>
              </a:r>
            </a:p>
          </p:txBody>
        </p:sp>
        <p:sp>
          <p:nvSpPr>
            <p:cNvPr id="8236" name="Freeform 43"/>
            <p:cNvSpPr>
              <a:spLocks/>
            </p:cNvSpPr>
            <p:nvPr/>
          </p:nvSpPr>
          <p:spPr bwMode="auto">
            <a:xfrm>
              <a:off x="3364" y="2261"/>
              <a:ext cx="209" cy="86"/>
            </a:xfrm>
            <a:custGeom>
              <a:avLst/>
              <a:gdLst>
                <a:gd name="T0" fmla="*/ 208 w 209"/>
                <a:gd name="T1" fmla="*/ 32 h 86"/>
                <a:gd name="T2" fmla="*/ 172 w 209"/>
                <a:gd name="T3" fmla="*/ 12 h 86"/>
                <a:gd name="T4" fmla="*/ 133 w 209"/>
                <a:gd name="T5" fmla="*/ 0 h 86"/>
                <a:gd name="T6" fmla="*/ 96 w 209"/>
                <a:gd name="T7" fmla="*/ 4 h 86"/>
                <a:gd name="T8" fmla="*/ 74 w 209"/>
                <a:gd name="T9" fmla="*/ 10 h 86"/>
                <a:gd name="T10" fmla="*/ 50 w 209"/>
                <a:gd name="T11" fmla="*/ 23 h 86"/>
                <a:gd name="T12" fmla="*/ 32 w 209"/>
                <a:gd name="T13" fmla="*/ 40 h 86"/>
                <a:gd name="T14" fmla="*/ 14 w 209"/>
                <a:gd name="T15" fmla="*/ 61 h 86"/>
                <a:gd name="T16" fmla="*/ 0 w 209"/>
                <a:gd name="T17" fmla="*/ 85 h 8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9"/>
                <a:gd name="T28" fmla="*/ 0 h 86"/>
                <a:gd name="T29" fmla="*/ 209 w 209"/>
                <a:gd name="T30" fmla="*/ 86 h 8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9" h="86">
                  <a:moveTo>
                    <a:pt x="208" y="32"/>
                  </a:moveTo>
                  <a:lnTo>
                    <a:pt x="172" y="12"/>
                  </a:lnTo>
                  <a:lnTo>
                    <a:pt x="133" y="0"/>
                  </a:lnTo>
                  <a:lnTo>
                    <a:pt x="96" y="4"/>
                  </a:lnTo>
                  <a:lnTo>
                    <a:pt x="74" y="10"/>
                  </a:lnTo>
                  <a:lnTo>
                    <a:pt x="50" y="23"/>
                  </a:lnTo>
                  <a:lnTo>
                    <a:pt x="32" y="40"/>
                  </a:lnTo>
                  <a:lnTo>
                    <a:pt x="14" y="61"/>
                  </a:lnTo>
                  <a:lnTo>
                    <a:pt x="0" y="85"/>
                  </a:lnTo>
                </a:path>
              </a:pathLst>
            </a:custGeom>
            <a:noFill/>
            <a:ln w="25400" cap="rnd">
              <a:solidFill>
                <a:srgbClr val="676767"/>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8237" name="Freeform 44"/>
            <p:cNvSpPr>
              <a:spLocks/>
            </p:cNvSpPr>
            <p:nvPr/>
          </p:nvSpPr>
          <p:spPr bwMode="auto">
            <a:xfrm>
              <a:off x="3842" y="2254"/>
              <a:ext cx="88" cy="96"/>
            </a:xfrm>
            <a:custGeom>
              <a:avLst/>
              <a:gdLst>
                <a:gd name="T0" fmla="*/ 0 w 88"/>
                <a:gd name="T1" fmla="*/ 95 h 96"/>
                <a:gd name="T2" fmla="*/ 1 w 88"/>
                <a:gd name="T3" fmla="*/ 0 h 96"/>
                <a:gd name="T4" fmla="*/ 87 w 88"/>
                <a:gd name="T5" fmla="*/ 60 h 96"/>
                <a:gd name="T6" fmla="*/ 0 w 88"/>
                <a:gd name="T7" fmla="*/ 95 h 96"/>
                <a:gd name="T8" fmla="*/ 0 60000 65536"/>
                <a:gd name="T9" fmla="*/ 0 60000 65536"/>
                <a:gd name="T10" fmla="*/ 0 60000 65536"/>
                <a:gd name="T11" fmla="*/ 0 60000 65536"/>
                <a:gd name="T12" fmla="*/ 0 w 88"/>
                <a:gd name="T13" fmla="*/ 0 h 96"/>
                <a:gd name="T14" fmla="*/ 88 w 88"/>
                <a:gd name="T15" fmla="*/ 96 h 96"/>
              </a:gdLst>
              <a:ahLst/>
              <a:cxnLst>
                <a:cxn ang="T8">
                  <a:pos x="T0" y="T1"/>
                </a:cxn>
                <a:cxn ang="T9">
                  <a:pos x="T2" y="T3"/>
                </a:cxn>
                <a:cxn ang="T10">
                  <a:pos x="T4" y="T5"/>
                </a:cxn>
                <a:cxn ang="T11">
                  <a:pos x="T6" y="T7"/>
                </a:cxn>
              </a:cxnLst>
              <a:rect l="T12" t="T13" r="T14" b="T15"/>
              <a:pathLst>
                <a:path w="88" h="96">
                  <a:moveTo>
                    <a:pt x="0" y="95"/>
                  </a:moveTo>
                  <a:lnTo>
                    <a:pt x="1" y="0"/>
                  </a:lnTo>
                  <a:lnTo>
                    <a:pt x="87" y="60"/>
                  </a:lnTo>
                  <a:lnTo>
                    <a:pt x="0" y="95"/>
                  </a:lnTo>
                </a:path>
              </a:pathLst>
            </a:custGeom>
            <a:solidFill>
              <a:srgbClr val="676767"/>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8238" name="Freeform 45"/>
            <p:cNvSpPr>
              <a:spLocks/>
            </p:cNvSpPr>
            <p:nvPr/>
          </p:nvSpPr>
          <p:spPr bwMode="auto">
            <a:xfrm>
              <a:off x="3602" y="2005"/>
              <a:ext cx="98" cy="89"/>
            </a:xfrm>
            <a:custGeom>
              <a:avLst/>
              <a:gdLst>
                <a:gd name="T0" fmla="*/ 79 w 98"/>
                <a:gd name="T1" fmla="*/ 88 h 89"/>
                <a:gd name="T2" fmla="*/ 0 w 98"/>
                <a:gd name="T3" fmla="*/ 35 h 89"/>
                <a:gd name="T4" fmla="*/ 97 w 98"/>
                <a:gd name="T5" fmla="*/ 0 h 89"/>
                <a:gd name="T6" fmla="*/ 79 w 98"/>
                <a:gd name="T7" fmla="*/ 88 h 89"/>
                <a:gd name="T8" fmla="*/ 0 60000 65536"/>
                <a:gd name="T9" fmla="*/ 0 60000 65536"/>
                <a:gd name="T10" fmla="*/ 0 60000 65536"/>
                <a:gd name="T11" fmla="*/ 0 60000 65536"/>
                <a:gd name="T12" fmla="*/ 0 w 98"/>
                <a:gd name="T13" fmla="*/ 0 h 89"/>
                <a:gd name="T14" fmla="*/ 98 w 98"/>
                <a:gd name="T15" fmla="*/ 89 h 89"/>
              </a:gdLst>
              <a:ahLst/>
              <a:cxnLst>
                <a:cxn ang="T8">
                  <a:pos x="T0" y="T1"/>
                </a:cxn>
                <a:cxn ang="T9">
                  <a:pos x="T2" y="T3"/>
                </a:cxn>
                <a:cxn ang="T10">
                  <a:pos x="T4" y="T5"/>
                </a:cxn>
                <a:cxn ang="T11">
                  <a:pos x="T6" y="T7"/>
                </a:cxn>
              </a:cxnLst>
              <a:rect l="T12" t="T13" r="T14" b="T15"/>
              <a:pathLst>
                <a:path w="98" h="89">
                  <a:moveTo>
                    <a:pt x="79" y="88"/>
                  </a:moveTo>
                  <a:lnTo>
                    <a:pt x="0" y="35"/>
                  </a:lnTo>
                  <a:lnTo>
                    <a:pt x="97" y="0"/>
                  </a:lnTo>
                  <a:lnTo>
                    <a:pt x="79" y="88"/>
                  </a:lnTo>
                </a:path>
              </a:pathLst>
            </a:custGeom>
            <a:solidFill>
              <a:srgbClr val="FF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8239" name="Freeform 46"/>
            <p:cNvSpPr>
              <a:spLocks/>
            </p:cNvSpPr>
            <p:nvPr/>
          </p:nvSpPr>
          <p:spPr bwMode="auto">
            <a:xfrm>
              <a:off x="3657" y="2045"/>
              <a:ext cx="142" cy="55"/>
            </a:xfrm>
            <a:custGeom>
              <a:avLst/>
              <a:gdLst>
                <a:gd name="T0" fmla="*/ 0 w 142"/>
                <a:gd name="T1" fmla="*/ 0 h 55"/>
                <a:gd name="T2" fmla="*/ 78 w 142"/>
                <a:gd name="T3" fmla="*/ 21 h 55"/>
                <a:gd name="T4" fmla="*/ 141 w 142"/>
                <a:gd name="T5" fmla="*/ 54 h 55"/>
                <a:gd name="T6" fmla="*/ 0 60000 65536"/>
                <a:gd name="T7" fmla="*/ 0 60000 65536"/>
                <a:gd name="T8" fmla="*/ 0 60000 65536"/>
                <a:gd name="T9" fmla="*/ 0 w 142"/>
                <a:gd name="T10" fmla="*/ 0 h 55"/>
                <a:gd name="T11" fmla="*/ 142 w 142"/>
                <a:gd name="T12" fmla="*/ 55 h 55"/>
              </a:gdLst>
              <a:ahLst/>
              <a:cxnLst>
                <a:cxn ang="T6">
                  <a:pos x="T0" y="T1"/>
                </a:cxn>
                <a:cxn ang="T7">
                  <a:pos x="T2" y="T3"/>
                </a:cxn>
                <a:cxn ang="T8">
                  <a:pos x="T4" y="T5"/>
                </a:cxn>
              </a:cxnLst>
              <a:rect l="T9" t="T10" r="T11" b="T12"/>
              <a:pathLst>
                <a:path w="142" h="55">
                  <a:moveTo>
                    <a:pt x="0" y="0"/>
                  </a:moveTo>
                  <a:lnTo>
                    <a:pt x="78" y="21"/>
                  </a:lnTo>
                  <a:lnTo>
                    <a:pt x="141" y="54"/>
                  </a:lnTo>
                </a:path>
              </a:pathLst>
            </a:custGeom>
            <a:noFill/>
            <a:ln w="25400" cap="rnd">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8240" name="Freeform 47"/>
            <p:cNvSpPr>
              <a:spLocks/>
            </p:cNvSpPr>
            <p:nvPr/>
          </p:nvSpPr>
          <p:spPr bwMode="auto">
            <a:xfrm>
              <a:off x="3253" y="2048"/>
              <a:ext cx="104" cy="87"/>
            </a:xfrm>
            <a:custGeom>
              <a:avLst/>
              <a:gdLst>
                <a:gd name="T0" fmla="*/ 58 w 104"/>
                <a:gd name="T1" fmla="*/ 86 h 87"/>
                <a:gd name="T2" fmla="*/ 103 w 104"/>
                <a:gd name="T3" fmla="*/ 0 h 87"/>
                <a:gd name="T4" fmla="*/ 0 w 104"/>
                <a:gd name="T5" fmla="*/ 17 h 87"/>
                <a:gd name="T6" fmla="*/ 58 w 104"/>
                <a:gd name="T7" fmla="*/ 86 h 87"/>
                <a:gd name="T8" fmla="*/ 0 60000 65536"/>
                <a:gd name="T9" fmla="*/ 0 60000 65536"/>
                <a:gd name="T10" fmla="*/ 0 60000 65536"/>
                <a:gd name="T11" fmla="*/ 0 60000 65536"/>
                <a:gd name="T12" fmla="*/ 0 w 104"/>
                <a:gd name="T13" fmla="*/ 0 h 87"/>
                <a:gd name="T14" fmla="*/ 104 w 104"/>
                <a:gd name="T15" fmla="*/ 87 h 87"/>
              </a:gdLst>
              <a:ahLst/>
              <a:cxnLst>
                <a:cxn ang="T8">
                  <a:pos x="T0" y="T1"/>
                </a:cxn>
                <a:cxn ang="T9">
                  <a:pos x="T2" y="T3"/>
                </a:cxn>
                <a:cxn ang="T10">
                  <a:pos x="T4" y="T5"/>
                </a:cxn>
                <a:cxn ang="T11">
                  <a:pos x="T6" y="T7"/>
                </a:cxn>
              </a:cxnLst>
              <a:rect l="T12" t="T13" r="T14" b="T15"/>
              <a:pathLst>
                <a:path w="104" h="87">
                  <a:moveTo>
                    <a:pt x="58" y="86"/>
                  </a:moveTo>
                  <a:lnTo>
                    <a:pt x="103" y="0"/>
                  </a:lnTo>
                  <a:lnTo>
                    <a:pt x="0" y="17"/>
                  </a:lnTo>
                  <a:lnTo>
                    <a:pt x="58" y="86"/>
                  </a:lnTo>
                </a:path>
              </a:pathLst>
            </a:custGeom>
            <a:solidFill>
              <a:srgbClr val="FF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8241" name="Freeform 48"/>
            <p:cNvSpPr>
              <a:spLocks/>
            </p:cNvSpPr>
            <p:nvPr/>
          </p:nvSpPr>
          <p:spPr bwMode="auto">
            <a:xfrm>
              <a:off x="3197" y="2096"/>
              <a:ext cx="90" cy="77"/>
            </a:xfrm>
            <a:custGeom>
              <a:avLst/>
              <a:gdLst>
                <a:gd name="T0" fmla="*/ 89 w 90"/>
                <a:gd name="T1" fmla="*/ 0 h 77"/>
                <a:gd name="T2" fmla="*/ 45 w 90"/>
                <a:gd name="T3" fmla="*/ 31 h 77"/>
                <a:gd name="T4" fmla="*/ 0 w 90"/>
                <a:gd name="T5" fmla="*/ 76 h 77"/>
                <a:gd name="T6" fmla="*/ 0 60000 65536"/>
                <a:gd name="T7" fmla="*/ 0 60000 65536"/>
                <a:gd name="T8" fmla="*/ 0 60000 65536"/>
                <a:gd name="T9" fmla="*/ 0 w 90"/>
                <a:gd name="T10" fmla="*/ 0 h 77"/>
                <a:gd name="T11" fmla="*/ 90 w 90"/>
                <a:gd name="T12" fmla="*/ 77 h 77"/>
              </a:gdLst>
              <a:ahLst/>
              <a:cxnLst>
                <a:cxn ang="T6">
                  <a:pos x="T0" y="T1"/>
                </a:cxn>
                <a:cxn ang="T7">
                  <a:pos x="T2" y="T3"/>
                </a:cxn>
                <a:cxn ang="T8">
                  <a:pos x="T4" y="T5"/>
                </a:cxn>
              </a:cxnLst>
              <a:rect l="T9" t="T10" r="T11" b="T12"/>
              <a:pathLst>
                <a:path w="90" h="77">
                  <a:moveTo>
                    <a:pt x="89" y="0"/>
                  </a:moveTo>
                  <a:lnTo>
                    <a:pt x="45" y="31"/>
                  </a:lnTo>
                  <a:lnTo>
                    <a:pt x="0" y="76"/>
                  </a:lnTo>
                </a:path>
              </a:pathLst>
            </a:custGeom>
            <a:noFill/>
            <a:ln w="25400" cap="rnd">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8242" name="Freeform 49"/>
            <p:cNvSpPr>
              <a:spLocks/>
            </p:cNvSpPr>
            <p:nvPr/>
          </p:nvSpPr>
          <p:spPr bwMode="auto">
            <a:xfrm>
              <a:off x="3336" y="2281"/>
              <a:ext cx="82" cy="105"/>
            </a:xfrm>
            <a:custGeom>
              <a:avLst/>
              <a:gdLst>
                <a:gd name="T0" fmla="*/ 81 w 82"/>
                <a:gd name="T1" fmla="*/ 59 h 105"/>
                <a:gd name="T2" fmla="*/ 0 w 82"/>
                <a:gd name="T3" fmla="*/ 104 h 105"/>
                <a:gd name="T4" fmla="*/ 9 w 82"/>
                <a:gd name="T5" fmla="*/ 0 h 105"/>
                <a:gd name="T6" fmla="*/ 81 w 82"/>
                <a:gd name="T7" fmla="*/ 59 h 105"/>
                <a:gd name="T8" fmla="*/ 0 60000 65536"/>
                <a:gd name="T9" fmla="*/ 0 60000 65536"/>
                <a:gd name="T10" fmla="*/ 0 60000 65536"/>
                <a:gd name="T11" fmla="*/ 0 60000 65536"/>
                <a:gd name="T12" fmla="*/ 0 w 82"/>
                <a:gd name="T13" fmla="*/ 0 h 105"/>
                <a:gd name="T14" fmla="*/ 82 w 82"/>
                <a:gd name="T15" fmla="*/ 105 h 105"/>
              </a:gdLst>
              <a:ahLst/>
              <a:cxnLst>
                <a:cxn ang="T8">
                  <a:pos x="T0" y="T1"/>
                </a:cxn>
                <a:cxn ang="T9">
                  <a:pos x="T2" y="T3"/>
                </a:cxn>
                <a:cxn ang="T10">
                  <a:pos x="T4" y="T5"/>
                </a:cxn>
                <a:cxn ang="T11">
                  <a:pos x="T6" y="T7"/>
                </a:cxn>
              </a:cxnLst>
              <a:rect l="T12" t="T13" r="T14" b="T15"/>
              <a:pathLst>
                <a:path w="82" h="105">
                  <a:moveTo>
                    <a:pt x="81" y="59"/>
                  </a:moveTo>
                  <a:lnTo>
                    <a:pt x="0" y="104"/>
                  </a:lnTo>
                  <a:lnTo>
                    <a:pt x="9" y="0"/>
                  </a:lnTo>
                  <a:lnTo>
                    <a:pt x="81" y="59"/>
                  </a:lnTo>
                </a:path>
              </a:pathLst>
            </a:custGeom>
            <a:solidFill>
              <a:srgbClr val="676767"/>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8243" name="Freeform 50"/>
            <p:cNvSpPr>
              <a:spLocks/>
            </p:cNvSpPr>
            <p:nvPr/>
          </p:nvSpPr>
          <p:spPr bwMode="auto">
            <a:xfrm>
              <a:off x="3027" y="2470"/>
              <a:ext cx="1049" cy="37"/>
            </a:xfrm>
            <a:custGeom>
              <a:avLst/>
              <a:gdLst>
                <a:gd name="T0" fmla="*/ 0 w 1049"/>
                <a:gd name="T1" fmla="*/ 1 h 37"/>
                <a:gd name="T2" fmla="*/ 36 w 1049"/>
                <a:gd name="T3" fmla="*/ 10 h 37"/>
                <a:gd name="T4" fmla="*/ 70 w 1049"/>
                <a:gd name="T5" fmla="*/ 16 h 37"/>
                <a:gd name="T6" fmla="*/ 127 w 1049"/>
                <a:gd name="T7" fmla="*/ 23 h 37"/>
                <a:gd name="T8" fmla="*/ 373 w 1049"/>
                <a:gd name="T9" fmla="*/ 34 h 37"/>
                <a:gd name="T10" fmla="*/ 485 w 1049"/>
                <a:gd name="T11" fmla="*/ 36 h 37"/>
                <a:gd name="T12" fmla="*/ 628 w 1049"/>
                <a:gd name="T13" fmla="*/ 36 h 37"/>
                <a:gd name="T14" fmla="*/ 729 w 1049"/>
                <a:gd name="T15" fmla="*/ 32 h 37"/>
                <a:gd name="T16" fmla="*/ 825 w 1049"/>
                <a:gd name="T17" fmla="*/ 29 h 37"/>
                <a:gd name="T18" fmla="*/ 891 w 1049"/>
                <a:gd name="T19" fmla="*/ 23 h 37"/>
                <a:gd name="T20" fmla="*/ 962 w 1049"/>
                <a:gd name="T21" fmla="*/ 16 h 37"/>
                <a:gd name="T22" fmla="*/ 1021 w 1049"/>
                <a:gd name="T23" fmla="*/ 6 h 37"/>
                <a:gd name="T24" fmla="*/ 1048 w 1049"/>
                <a:gd name="T25" fmla="*/ 0 h 3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49"/>
                <a:gd name="T40" fmla="*/ 0 h 37"/>
                <a:gd name="T41" fmla="*/ 1049 w 1049"/>
                <a:gd name="T42" fmla="*/ 37 h 3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49" h="37">
                  <a:moveTo>
                    <a:pt x="0" y="1"/>
                  </a:moveTo>
                  <a:lnTo>
                    <a:pt x="36" y="10"/>
                  </a:lnTo>
                  <a:lnTo>
                    <a:pt x="70" y="16"/>
                  </a:lnTo>
                  <a:lnTo>
                    <a:pt x="127" y="23"/>
                  </a:lnTo>
                  <a:lnTo>
                    <a:pt x="373" y="34"/>
                  </a:lnTo>
                  <a:lnTo>
                    <a:pt x="485" y="36"/>
                  </a:lnTo>
                  <a:lnTo>
                    <a:pt x="628" y="36"/>
                  </a:lnTo>
                  <a:lnTo>
                    <a:pt x="729" y="32"/>
                  </a:lnTo>
                  <a:lnTo>
                    <a:pt x="825" y="29"/>
                  </a:lnTo>
                  <a:lnTo>
                    <a:pt x="891" y="23"/>
                  </a:lnTo>
                  <a:lnTo>
                    <a:pt x="962" y="16"/>
                  </a:lnTo>
                  <a:lnTo>
                    <a:pt x="1021" y="6"/>
                  </a:lnTo>
                  <a:lnTo>
                    <a:pt x="1048" y="0"/>
                  </a:lnTo>
                </a:path>
              </a:pathLst>
            </a:custGeom>
            <a:noFill/>
            <a:ln w="12700"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8244" name="Oval 51"/>
            <p:cNvSpPr>
              <a:spLocks noChangeArrowheads="1"/>
            </p:cNvSpPr>
            <p:nvPr/>
          </p:nvSpPr>
          <p:spPr bwMode="auto">
            <a:xfrm>
              <a:off x="3027" y="1941"/>
              <a:ext cx="1046" cy="1041"/>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grpSp>
          <p:nvGrpSpPr>
            <p:cNvPr id="8245" name="Group 52"/>
            <p:cNvGrpSpPr>
              <a:grpSpLocks/>
            </p:cNvGrpSpPr>
            <p:nvPr/>
          </p:nvGrpSpPr>
          <p:grpSpPr bwMode="auto">
            <a:xfrm>
              <a:off x="3099" y="2317"/>
              <a:ext cx="337" cy="423"/>
              <a:chOff x="3099" y="2317"/>
              <a:chExt cx="337" cy="423"/>
            </a:xfrm>
          </p:grpSpPr>
          <p:sp>
            <p:nvSpPr>
              <p:cNvPr id="8282" name="Freeform 53"/>
              <p:cNvSpPr>
                <a:spLocks/>
              </p:cNvSpPr>
              <p:nvPr/>
            </p:nvSpPr>
            <p:spPr bwMode="auto">
              <a:xfrm>
                <a:off x="3099" y="2317"/>
                <a:ext cx="337" cy="423"/>
              </a:xfrm>
              <a:custGeom>
                <a:avLst/>
                <a:gdLst>
                  <a:gd name="T0" fmla="*/ 84 w 337"/>
                  <a:gd name="T1" fmla="*/ 0 h 423"/>
                  <a:gd name="T2" fmla="*/ 164 w 337"/>
                  <a:gd name="T3" fmla="*/ 57 h 423"/>
                  <a:gd name="T4" fmla="*/ 134 w 337"/>
                  <a:gd name="T5" fmla="*/ 56 h 423"/>
                  <a:gd name="T6" fmla="*/ 134 w 337"/>
                  <a:gd name="T7" fmla="*/ 108 h 423"/>
                  <a:gd name="T8" fmla="*/ 152 w 337"/>
                  <a:gd name="T9" fmla="*/ 95 h 423"/>
                  <a:gd name="T10" fmla="*/ 179 w 337"/>
                  <a:gd name="T11" fmla="*/ 83 h 423"/>
                  <a:gd name="T12" fmla="*/ 204 w 337"/>
                  <a:gd name="T13" fmla="*/ 78 h 423"/>
                  <a:gd name="T14" fmla="*/ 219 w 337"/>
                  <a:gd name="T15" fmla="*/ 78 h 423"/>
                  <a:gd name="T16" fmla="*/ 237 w 337"/>
                  <a:gd name="T17" fmla="*/ 82 h 423"/>
                  <a:gd name="T18" fmla="*/ 255 w 337"/>
                  <a:gd name="T19" fmla="*/ 92 h 423"/>
                  <a:gd name="T20" fmla="*/ 268 w 337"/>
                  <a:gd name="T21" fmla="*/ 99 h 423"/>
                  <a:gd name="T22" fmla="*/ 284 w 337"/>
                  <a:gd name="T23" fmla="*/ 113 h 423"/>
                  <a:gd name="T24" fmla="*/ 295 w 337"/>
                  <a:gd name="T25" fmla="*/ 136 h 423"/>
                  <a:gd name="T26" fmla="*/ 303 w 337"/>
                  <a:gd name="T27" fmla="*/ 155 h 423"/>
                  <a:gd name="T28" fmla="*/ 303 w 337"/>
                  <a:gd name="T29" fmla="*/ 174 h 423"/>
                  <a:gd name="T30" fmla="*/ 303 w 337"/>
                  <a:gd name="T31" fmla="*/ 373 h 423"/>
                  <a:gd name="T32" fmla="*/ 336 w 337"/>
                  <a:gd name="T33" fmla="*/ 373 h 423"/>
                  <a:gd name="T34" fmla="*/ 255 w 337"/>
                  <a:gd name="T35" fmla="*/ 422 h 423"/>
                  <a:gd name="T36" fmla="*/ 164 w 337"/>
                  <a:gd name="T37" fmla="*/ 373 h 423"/>
                  <a:gd name="T38" fmla="*/ 204 w 337"/>
                  <a:gd name="T39" fmla="*/ 373 h 423"/>
                  <a:gd name="T40" fmla="*/ 204 w 337"/>
                  <a:gd name="T41" fmla="*/ 329 h 423"/>
                  <a:gd name="T42" fmla="*/ 189 w 337"/>
                  <a:gd name="T43" fmla="*/ 342 h 423"/>
                  <a:gd name="T44" fmla="*/ 178 w 337"/>
                  <a:gd name="T45" fmla="*/ 352 h 423"/>
                  <a:gd name="T46" fmla="*/ 158 w 337"/>
                  <a:gd name="T47" fmla="*/ 357 h 423"/>
                  <a:gd name="T48" fmla="*/ 134 w 337"/>
                  <a:gd name="T49" fmla="*/ 362 h 423"/>
                  <a:gd name="T50" fmla="*/ 108 w 337"/>
                  <a:gd name="T51" fmla="*/ 362 h 423"/>
                  <a:gd name="T52" fmla="*/ 93 w 337"/>
                  <a:gd name="T53" fmla="*/ 356 h 423"/>
                  <a:gd name="T54" fmla="*/ 78 w 337"/>
                  <a:gd name="T55" fmla="*/ 347 h 423"/>
                  <a:gd name="T56" fmla="*/ 64 w 337"/>
                  <a:gd name="T57" fmla="*/ 339 h 423"/>
                  <a:gd name="T58" fmla="*/ 53 w 337"/>
                  <a:gd name="T59" fmla="*/ 329 h 423"/>
                  <a:gd name="T60" fmla="*/ 44 w 337"/>
                  <a:gd name="T61" fmla="*/ 310 h 423"/>
                  <a:gd name="T62" fmla="*/ 40 w 337"/>
                  <a:gd name="T63" fmla="*/ 290 h 423"/>
                  <a:gd name="T64" fmla="*/ 40 w 337"/>
                  <a:gd name="T65" fmla="*/ 267 h 423"/>
                  <a:gd name="T66" fmla="*/ 40 w 337"/>
                  <a:gd name="T67" fmla="*/ 56 h 423"/>
                  <a:gd name="T68" fmla="*/ 0 w 337"/>
                  <a:gd name="T69" fmla="*/ 57 h 423"/>
                  <a:gd name="T70" fmla="*/ 84 w 337"/>
                  <a:gd name="T71" fmla="*/ 0 h 42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37"/>
                  <a:gd name="T109" fmla="*/ 0 h 423"/>
                  <a:gd name="T110" fmla="*/ 337 w 337"/>
                  <a:gd name="T111" fmla="*/ 423 h 42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37" h="423">
                    <a:moveTo>
                      <a:pt x="84" y="0"/>
                    </a:moveTo>
                    <a:lnTo>
                      <a:pt x="164" y="57"/>
                    </a:lnTo>
                    <a:lnTo>
                      <a:pt x="134" y="56"/>
                    </a:lnTo>
                    <a:lnTo>
                      <a:pt x="134" y="108"/>
                    </a:lnTo>
                    <a:lnTo>
                      <a:pt x="152" y="95"/>
                    </a:lnTo>
                    <a:lnTo>
                      <a:pt x="179" y="83"/>
                    </a:lnTo>
                    <a:lnTo>
                      <a:pt x="204" y="78"/>
                    </a:lnTo>
                    <a:lnTo>
                      <a:pt x="219" y="78"/>
                    </a:lnTo>
                    <a:lnTo>
                      <a:pt x="237" y="82"/>
                    </a:lnTo>
                    <a:lnTo>
                      <a:pt x="255" y="92"/>
                    </a:lnTo>
                    <a:lnTo>
                      <a:pt x="268" y="99"/>
                    </a:lnTo>
                    <a:lnTo>
                      <a:pt x="284" y="113"/>
                    </a:lnTo>
                    <a:lnTo>
                      <a:pt x="295" y="136"/>
                    </a:lnTo>
                    <a:lnTo>
                      <a:pt x="303" y="155"/>
                    </a:lnTo>
                    <a:lnTo>
                      <a:pt x="303" y="174"/>
                    </a:lnTo>
                    <a:lnTo>
                      <a:pt x="303" y="373"/>
                    </a:lnTo>
                    <a:lnTo>
                      <a:pt x="336" y="373"/>
                    </a:lnTo>
                    <a:lnTo>
                      <a:pt x="255" y="422"/>
                    </a:lnTo>
                    <a:lnTo>
                      <a:pt x="164" y="373"/>
                    </a:lnTo>
                    <a:lnTo>
                      <a:pt x="204" y="373"/>
                    </a:lnTo>
                    <a:lnTo>
                      <a:pt x="204" y="329"/>
                    </a:lnTo>
                    <a:lnTo>
                      <a:pt x="189" y="342"/>
                    </a:lnTo>
                    <a:lnTo>
                      <a:pt x="178" y="352"/>
                    </a:lnTo>
                    <a:lnTo>
                      <a:pt x="158" y="357"/>
                    </a:lnTo>
                    <a:lnTo>
                      <a:pt x="134" y="362"/>
                    </a:lnTo>
                    <a:lnTo>
                      <a:pt x="108" y="362"/>
                    </a:lnTo>
                    <a:lnTo>
                      <a:pt x="93" y="356"/>
                    </a:lnTo>
                    <a:lnTo>
                      <a:pt x="78" y="347"/>
                    </a:lnTo>
                    <a:lnTo>
                      <a:pt x="64" y="339"/>
                    </a:lnTo>
                    <a:lnTo>
                      <a:pt x="53" y="329"/>
                    </a:lnTo>
                    <a:lnTo>
                      <a:pt x="44" y="310"/>
                    </a:lnTo>
                    <a:lnTo>
                      <a:pt x="40" y="290"/>
                    </a:lnTo>
                    <a:lnTo>
                      <a:pt x="40" y="267"/>
                    </a:lnTo>
                    <a:lnTo>
                      <a:pt x="40" y="56"/>
                    </a:lnTo>
                    <a:lnTo>
                      <a:pt x="0" y="57"/>
                    </a:lnTo>
                    <a:lnTo>
                      <a:pt x="84" y="0"/>
                    </a:lnTo>
                  </a:path>
                </a:pathLst>
              </a:custGeom>
              <a:solidFill>
                <a:srgbClr val="FF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8283" name="Oval 54"/>
              <p:cNvSpPr>
                <a:spLocks noChangeArrowheads="1"/>
              </p:cNvSpPr>
              <p:nvPr/>
            </p:nvSpPr>
            <p:spPr bwMode="auto">
              <a:xfrm>
                <a:off x="3138" y="2523"/>
                <a:ext cx="179" cy="159"/>
              </a:xfrm>
              <a:prstGeom prst="ellipse">
                <a:avLst/>
              </a:prstGeom>
              <a:solidFill>
                <a:srgbClr val="FF0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8284" name="Oval 55"/>
              <p:cNvSpPr>
                <a:spLocks noChangeArrowheads="1"/>
              </p:cNvSpPr>
              <p:nvPr/>
            </p:nvSpPr>
            <p:spPr bwMode="auto">
              <a:xfrm>
                <a:off x="3220" y="2391"/>
                <a:ext cx="180" cy="157"/>
              </a:xfrm>
              <a:prstGeom prst="ellipse">
                <a:avLst/>
              </a:prstGeom>
              <a:solidFill>
                <a:srgbClr val="FF0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grpSp>
        <p:sp>
          <p:nvSpPr>
            <p:cNvPr id="8246" name="Freeform 56"/>
            <p:cNvSpPr>
              <a:spLocks/>
            </p:cNvSpPr>
            <p:nvPr/>
          </p:nvSpPr>
          <p:spPr bwMode="auto">
            <a:xfrm>
              <a:off x="3466" y="2462"/>
              <a:ext cx="204" cy="374"/>
            </a:xfrm>
            <a:custGeom>
              <a:avLst/>
              <a:gdLst>
                <a:gd name="T0" fmla="*/ 0 w 204"/>
                <a:gd name="T1" fmla="*/ 373 h 374"/>
                <a:gd name="T2" fmla="*/ 52 w 204"/>
                <a:gd name="T3" fmla="*/ 364 h 374"/>
                <a:gd name="T4" fmla="*/ 102 w 204"/>
                <a:gd name="T5" fmla="*/ 347 h 374"/>
                <a:gd name="T6" fmla="*/ 131 w 204"/>
                <a:gd name="T7" fmla="*/ 327 h 374"/>
                <a:gd name="T8" fmla="*/ 155 w 204"/>
                <a:gd name="T9" fmla="*/ 304 h 374"/>
                <a:gd name="T10" fmla="*/ 173 w 204"/>
                <a:gd name="T11" fmla="*/ 277 h 374"/>
                <a:gd name="T12" fmla="*/ 189 w 204"/>
                <a:gd name="T13" fmla="*/ 241 h 374"/>
                <a:gd name="T14" fmla="*/ 200 w 204"/>
                <a:gd name="T15" fmla="*/ 200 h 374"/>
                <a:gd name="T16" fmla="*/ 203 w 204"/>
                <a:gd name="T17" fmla="*/ 161 h 374"/>
                <a:gd name="T18" fmla="*/ 199 w 204"/>
                <a:gd name="T19" fmla="*/ 123 h 374"/>
                <a:gd name="T20" fmla="*/ 189 w 204"/>
                <a:gd name="T21" fmla="*/ 82 h 374"/>
                <a:gd name="T22" fmla="*/ 163 w 204"/>
                <a:gd name="T23" fmla="*/ 14 h 374"/>
                <a:gd name="T24" fmla="*/ 159 w 204"/>
                <a:gd name="T25" fmla="*/ 0 h 37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04"/>
                <a:gd name="T40" fmla="*/ 0 h 374"/>
                <a:gd name="T41" fmla="*/ 204 w 204"/>
                <a:gd name="T42" fmla="*/ 374 h 37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04" h="374">
                  <a:moveTo>
                    <a:pt x="0" y="373"/>
                  </a:moveTo>
                  <a:lnTo>
                    <a:pt x="52" y="364"/>
                  </a:lnTo>
                  <a:lnTo>
                    <a:pt x="102" y="347"/>
                  </a:lnTo>
                  <a:lnTo>
                    <a:pt x="131" y="327"/>
                  </a:lnTo>
                  <a:lnTo>
                    <a:pt x="155" y="304"/>
                  </a:lnTo>
                  <a:lnTo>
                    <a:pt x="173" y="277"/>
                  </a:lnTo>
                  <a:lnTo>
                    <a:pt x="189" y="241"/>
                  </a:lnTo>
                  <a:lnTo>
                    <a:pt x="200" y="200"/>
                  </a:lnTo>
                  <a:lnTo>
                    <a:pt x="203" y="161"/>
                  </a:lnTo>
                  <a:lnTo>
                    <a:pt x="199" y="123"/>
                  </a:lnTo>
                  <a:lnTo>
                    <a:pt x="189" y="82"/>
                  </a:lnTo>
                  <a:lnTo>
                    <a:pt x="163" y="14"/>
                  </a:lnTo>
                  <a:lnTo>
                    <a:pt x="159" y="0"/>
                  </a:lnTo>
                </a:path>
              </a:pathLst>
            </a:custGeom>
            <a:noFill/>
            <a:ln w="25400" cap="rnd">
              <a:solidFill>
                <a:srgbClr val="676767"/>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8247" name="Freeform 57"/>
            <p:cNvSpPr>
              <a:spLocks/>
            </p:cNvSpPr>
            <p:nvPr/>
          </p:nvSpPr>
          <p:spPr bwMode="auto">
            <a:xfrm>
              <a:off x="3852" y="2310"/>
              <a:ext cx="55" cy="292"/>
            </a:xfrm>
            <a:custGeom>
              <a:avLst/>
              <a:gdLst>
                <a:gd name="T0" fmla="*/ 0 w 55"/>
                <a:gd name="T1" fmla="*/ 291 h 292"/>
                <a:gd name="T2" fmla="*/ 32 w 55"/>
                <a:gd name="T3" fmla="*/ 225 h 292"/>
                <a:gd name="T4" fmla="*/ 47 w 55"/>
                <a:gd name="T5" fmla="*/ 183 h 292"/>
                <a:gd name="T6" fmla="*/ 54 w 55"/>
                <a:gd name="T7" fmla="*/ 140 h 292"/>
                <a:gd name="T8" fmla="*/ 54 w 55"/>
                <a:gd name="T9" fmla="*/ 93 h 292"/>
                <a:gd name="T10" fmla="*/ 50 w 55"/>
                <a:gd name="T11" fmla="*/ 47 h 292"/>
                <a:gd name="T12" fmla="*/ 29 w 55"/>
                <a:gd name="T13" fmla="*/ 0 h 292"/>
                <a:gd name="T14" fmla="*/ 0 60000 65536"/>
                <a:gd name="T15" fmla="*/ 0 60000 65536"/>
                <a:gd name="T16" fmla="*/ 0 60000 65536"/>
                <a:gd name="T17" fmla="*/ 0 60000 65536"/>
                <a:gd name="T18" fmla="*/ 0 60000 65536"/>
                <a:gd name="T19" fmla="*/ 0 60000 65536"/>
                <a:gd name="T20" fmla="*/ 0 60000 65536"/>
                <a:gd name="T21" fmla="*/ 0 w 55"/>
                <a:gd name="T22" fmla="*/ 0 h 292"/>
                <a:gd name="T23" fmla="*/ 55 w 55"/>
                <a:gd name="T24" fmla="*/ 292 h 29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292">
                  <a:moveTo>
                    <a:pt x="0" y="291"/>
                  </a:moveTo>
                  <a:lnTo>
                    <a:pt x="32" y="225"/>
                  </a:lnTo>
                  <a:lnTo>
                    <a:pt x="47" y="183"/>
                  </a:lnTo>
                  <a:lnTo>
                    <a:pt x="54" y="140"/>
                  </a:lnTo>
                  <a:lnTo>
                    <a:pt x="54" y="93"/>
                  </a:lnTo>
                  <a:lnTo>
                    <a:pt x="50" y="47"/>
                  </a:lnTo>
                  <a:lnTo>
                    <a:pt x="29" y="0"/>
                  </a:lnTo>
                </a:path>
              </a:pathLst>
            </a:custGeom>
            <a:noFill/>
            <a:ln w="25400" cap="rnd">
              <a:solidFill>
                <a:srgbClr val="676767"/>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8248" name="Freeform 58"/>
            <p:cNvSpPr>
              <a:spLocks/>
            </p:cNvSpPr>
            <p:nvPr/>
          </p:nvSpPr>
          <p:spPr bwMode="auto">
            <a:xfrm>
              <a:off x="3596" y="2426"/>
              <a:ext cx="89" cy="96"/>
            </a:xfrm>
            <a:custGeom>
              <a:avLst/>
              <a:gdLst>
                <a:gd name="T0" fmla="*/ 0 w 89"/>
                <a:gd name="T1" fmla="*/ 95 h 96"/>
                <a:gd name="T2" fmla="*/ 1 w 89"/>
                <a:gd name="T3" fmla="*/ 0 h 96"/>
                <a:gd name="T4" fmla="*/ 88 w 89"/>
                <a:gd name="T5" fmla="*/ 60 h 96"/>
                <a:gd name="T6" fmla="*/ 0 w 89"/>
                <a:gd name="T7" fmla="*/ 95 h 96"/>
                <a:gd name="T8" fmla="*/ 0 60000 65536"/>
                <a:gd name="T9" fmla="*/ 0 60000 65536"/>
                <a:gd name="T10" fmla="*/ 0 60000 65536"/>
                <a:gd name="T11" fmla="*/ 0 60000 65536"/>
                <a:gd name="T12" fmla="*/ 0 w 89"/>
                <a:gd name="T13" fmla="*/ 0 h 96"/>
                <a:gd name="T14" fmla="*/ 89 w 89"/>
                <a:gd name="T15" fmla="*/ 96 h 96"/>
              </a:gdLst>
              <a:ahLst/>
              <a:cxnLst>
                <a:cxn ang="T8">
                  <a:pos x="T0" y="T1"/>
                </a:cxn>
                <a:cxn ang="T9">
                  <a:pos x="T2" y="T3"/>
                </a:cxn>
                <a:cxn ang="T10">
                  <a:pos x="T4" y="T5"/>
                </a:cxn>
                <a:cxn ang="T11">
                  <a:pos x="T6" y="T7"/>
                </a:cxn>
              </a:cxnLst>
              <a:rect l="T12" t="T13" r="T14" b="T15"/>
              <a:pathLst>
                <a:path w="89" h="96">
                  <a:moveTo>
                    <a:pt x="0" y="95"/>
                  </a:moveTo>
                  <a:lnTo>
                    <a:pt x="1" y="0"/>
                  </a:lnTo>
                  <a:lnTo>
                    <a:pt x="88" y="60"/>
                  </a:lnTo>
                  <a:lnTo>
                    <a:pt x="0" y="95"/>
                  </a:lnTo>
                </a:path>
              </a:pathLst>
            </a:custGeom>
            <a:solidFill>
              <a:srgbClr val="676767"/>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365627" name="Rectangle 59"/>
            <p:cNvSpPr>
              <a:spLocks noChangeArrowheads="1"/>
            </p:cNvSpPr>
            <p:nvPr/>
          </p:nvSpPr>
          <p:spPr bwMode="auto">
            <a:xfrm>
              <a:off x="3054" y="2397"/>
              <a:ext cx="436" cy="295"/>
            </a:xfrm>
            <a:prstGeom prst="rect">
              <a:avLst/>
            </a:prstGeom>
            <a:noFill/>
            <a:ln w="12700">
              <a:noFill/>
              <a:miter lim="800000"/>
              <a:headEnd/>
              <a:tailEnd/>
            </a:ln>
            <a:effectLst/>
          </p:spPr>
          <p:txBody>
            <a:bodyPr wrap="none" lIns="101600" tIns="50800" rIns="101600" bIns="50800">
              <a:spAutoFit/>
            </a:bodyPr>
            <a:lstStyle/>
            <a:p>
              <a:pPr algn="ctr" defTabSz="1111250">
                <a:lnSpc>
                  <a:spcPct val="85000"/>
                </a:lnSpc>
                <a:defRPr/>
              </a:pPr>
              <a:r>
                <a:rPr lang="en-GB" sz="1400" b="1">
                  <a:effectLst>
                    <a:outerShdw blurRad="38100" dist="38100" dir="2700000" algn="tl">
                      <a:srgbClr val="000000"/>
                    </a:outerShdw>
                  </a:effectLst>
                  <a:latin typeface="Arial" charset="0"/>
                </a:rPr>
                <a:t>Acid</a:t>
              </a:r>
              <a:br>
                <a:rPr lang="en-GB" sz="1400" b="1">
                  <a:effectLst>
                    <a:outerShdw blurRad="38100" dist="38100" dir="2700000" algn="tl">
                      <a:srgbClr val="000000"/>
                    </a:outerShdw>
                  </a:effectLst>
                  <a:latin typeface="Arial" charset="0"/>
                </a:rPr>
              </a:br>
              <a:r>
                <a:rPr lang="en-GB" sz="1400" b="1">
                  <a:effectLst>
                    <a:outerShdw blurRad="38100" dist="38100" dir="2700000" algn="tl">
                      <a:srgbClr val="000000"/>
                    </a:outerShdw>
                  </a:effectLst>
                  <a:latin typeface="Arial" charset="0"/>
                </a:rPr>
                <a:t>pump</a:t>
              </a:r>
            </a:p>
          </p:txBody>
        </p:sp>
        <p:sp>
          <p:nvSpPr>
            <p:cNvPr id="365628" name="Line 60"/>
            <p:cNvSpPr>
              <a:spLocks noChangeShapeType="1"/>
            </p:cNvSpPr>
            <p:nvPr/>
          </p:nvSpPr>
          <p:spPr bwMode="auto">
            <a:xfrm flipH="1" flipV="1">
              <a:off x="2622" y="2414"/>
              <a:ext cx="500" cy="50"/>
            </a:xfrm>
            <a:prstGeom prst="line">
              <a:avLst/>
            </a:prstGeom>
            <a:noFill/>
            <a:ln w="12700">
              <a:solidFill>
                <a:srgbClr val="80FFFF"/>
              </a:solidFill>
              <a:round/>
              <a:headEnd/>
              <a:tailEnd/>
            </a:ln>
            <a:effectLst>
              <a:outerShdw dist="17961" dir="8100000" algn="ctr" rotWithShape="0">
                <a:schemeClr val="bg2"/>
              </a:outerShdw>
            </a:effectLst>
          </p:spPr>
          <p:txBody>
            <a:bodyPr wrap="none" anchor="ctr"/>
            <a:lstStyle/>
            <a:p>
              <a:pPr>
                <a:defRPr/>
              </a:pPr>
              <a:endParaRPr lang="en-US"/>
            </a:p>
          </p:txBody>
        </p:sp>
        <p:sp>
          <p:nvSpPr>
            <p:cNvPr id="365629" name="Freeform 61"/>
            <p:cNvSpPr>
              <a:spLocks/>
            </p:cNvSpPr>
            <p:nvPr/>
          </p:nvSpPr>
          <p:spPr bwMode="auto">
            <a:xfrm>
              <a:off x="3084" y="2428"/>
              <a:ext cx="40" cy="59"/>
            </a:xfrm>
            <a:custGeom>
              <a:avLst/>
              <a:gdLst/>
              <a:ahLst/>
              <a:cxnLst>
                <a:cxn ang="0">
                  <a:pos x="39" y="27"/>
                </a:cxn>
                <a:cxn ang="0">
                  <a:pos x="5" y="0"/>
                </a:cxn>
                <a:cxn ang="0">
                  <a:pos x="0" y="58"/>
                </a:cxn>
                <a:cxn ang="0">
                  <a:pos x="39" y="27"/>
                </a:cxn>
              </a:cxnLst>
              <a:rect l="0" t="0" r="r" b="b"/>
              <a:pathLst>
                <a:path w="40" h="59">
                  <a:moveTo>
                    <a:pt x="39" y="27"/>
                  </a:moveTo>
                  <a:lnTo>
                    <a:pt x="5" y="0"/>
                  </a:lnTo>
                  <a:lnTo>
                    <a:pt x="0" y="58"/>
                  </a:lnTo>
                  <a:lnTo>
                    <a:pt x="39" y="27"/>
                  </a:lnTo>
                </a:path>
              </a:pathLst>
            </a:custGeom>
            <a:solidFill>
              <a:srgbClr val="80FFFF"/>
            </a:solidFill>
            <a:ln w="12700" cap="rnd" cmpd="sng">
              <a:noFill/>
              <a:prstDash val="solid"/>
              <a:round/>
              <a:headEnd type="none" w="med" len="med"/>
              <a:tailEnd type="none" w="med" len="med"/>
            </a:ln>
            <a:effectLst>
              <a:outerShdw dist="17961" dir="2700000" algn="ctr" rotWithShape="0">
                <a:schemeClr val="bg2"/>
              </a:outerShdw>
            </a:effectLst>
          </p:spPr>
          <p:txBody>
            <a:bodyPr/>
            <a:lstStyle/>
            <a:p>
              <a:pPr>
                <a:defRPr/>
              </a:pPr>
              <a:endParaRPr lang="en-US"/>
            </a:p>
          </p:txBody>
        </p:sp>
        <p:sp>
          <p:nvSpPr>
            <p:cNvPr id="365630" name="Freeform 62"/>
            <p:cNvSpPr>
              <a:spLocks/>
            </p:cNvSpPr>
            <p:nvPr/>
          </p:nvSpPr>
          <p:spPr bwMode="auto">
            <a:xfrm>
              <a:off x="3163" y="3195"/>
              <a:ext cx="60" cy="40"/>
            </a:xfrm>
            <a:custGeom>
              <a:avLst/>
              <a:gdLst/>
              <a:ahLst/>
              <a:cxnLst>
                <a:cxn ang="0">
                  <a:pos x="27" y="0"/>
                </a:cxn>
                <a:cxn ang="0">
                  <a:pos x="0" y="39"/>
                </a:cxn>
                <a:cxn ang="0">
                  <a:pos x="59" y="37"/>
                </a:cxn>
                <a:cxn ang="0">
                  <a:pos x="27" y="0"/>
                </a:cxn>
              </a:cxnLst>
              <a:rect l="0" t="0" r="r" b="b"/>
              <a:pathLst>
                <a:path w="60" h="40">
                  <a:moveTo>
                    <a:pt x="27" y="0"/>
                  </a:moveTo>
                  <a:lnTo>
                    <a:pt x="0" y="39"/>
                  </a:lnTo>
                  <a:lnTo>
                    <a:pt x="59" y="37"/>
                  </a:lnTo>
                  <a:lnTo>
                    <a:pt x="27" y="0"/>
                  </a:lnTo>
                </a:path>
              </a:pathLst>
            </a:custGeom>
            <a:solidFill>
              <a:srgbClr val="80FFFF"/>
            </a:solidFill>
            <a:ln w="12700" cap="rnd" cmpd="sng">
              <a:noFill/>
              <a:prstDash val="solid"/>
              <a:round/>
              <a:headEnd type="none" w="med" len="med"/>
              <a:tailEnd type="none" w="med" len="med"/>
            </a:ln>
            <a:effectLst>
              <a:outerShdw dist="17961" dir="2700000" algn="ctr" rotWithShape="0">
                <a:schemeClr val="bg2"/>
              </a:outerShdw>
            </a:effectLst>
          </p:spPr>
          <p:txBody>
            <a:bodyPr/>
            <a:lstStyle/>
            <a:p>
              <a:pPr>
                <a:defRPr/>
              </a:pPr>
              <a:endParaRPr lang="en-US"/>
            </a:p>
          </p:txBody>
        </p:sp>
        <p:sp>
          <p:nvSpPr>
            <p:cNvPr id="365631" name="Freeform 63"/>
            <p:cNvSpPr>
              <a:spLocks/>
            </p:cNvSpPr>
            <p:nvPr/>
          </p:nvSpPr>
          <p:spPr bwMode="auto">
            <a:xfrm>
              <a:off x="3163" y="3387"/>
              <a:ext cx="60" cy="40"/>
            </a:xfrm>
            <a:custGeom>
              <a:avLst/>
              <a:gdLst/>
              <a:ahLst/>
              <a:cxnLst>
                <a:cxn ang="0">
                  <a:pos x="27" y="0"/>
                </a:cxn>
                <a:cxn ang="0">
                  <a:pos x="0" y="39"/>
                </a:cxn>
                <a:cxn ang="0">
                  <a:pos x="59" y="37"/>
                </a:cxn>
                <a:cxn ang="0">
                  <a:pos x="27" y="0"/>
                </a:cxn>
              </a:cxnLst>
              <a:rect l="0" t="0" r="r" b="b"/>
              <a:pathLst>
                <a:path w="60" h="40">
                  <a:moveTo>
                    <a:pt x="27" y="0"/>
                  </a:moveTo>
                  <a:lnTo>
                    <a:pt x="0" y="39"/>
                  </a:lnTo>
                  <a:lnTo>
                    <a:pt x="59" y="37"/>
                  </a:lnTo>
                  <a:lnTo>
                    <a:pt x="27" y="0"/>
                  </a:lnTo>
                </a:path>
              </a:pathLst>
            </a:custGeom>
            <a:solidFill>
              <a:srgbClr val="80FFFF"/>
            </a:solidFill>
            <a:ln w="12700" cap="rnd" cmpd="sng">
              <a:noFill/>
              <a:prstDash val="solid"/>
              <a:round/>
              <a:headEnd type="none" w="med" len="med"/>
              <a:tailEnd type="none" w="med" len="med"/>
            </a:ln>
            <a:effectLst>
              <a:outerShdw dist="17961" dir="2700000" algn="ctr" rotWithShape="0">
                <a:schemeClr val="bg2"/>
              </a:outerShdw>
            </a:effectLst>
          </p:spPr>
          <p:txBody>
            <a:bodyPr/>
            <a:lstStyle/>
            <a:p>
              <a:pPr>
                <a:defRPr/>
              </a:pPr>
              <a:endParaRPr lang="en-US"/>
            </a:p>
          </p:txBody>
        </p:sp>
        <p:sp>
          <p:nvSpPr>
            <p:cNvPr id="365632" name="Freeform 64"/>
            <p:cNvSpPr>
              <a:spLocks/>
            </p:cNvSpPr>
            <p:nvPr/>
          </p:nvSpPr>
          <p:spPr bwMode="auto">
            <a:xfrm>
              <a:off x="3934" y="3211"/>
              <a:ext cx="59" cy="46"/>
            </a:xfrm>
            <a:custGeom>
              <a:avLst/>
              <a:gdLst/>
              <a:ahLst/>
              <a:cxnLst>
                <a:cxn ang="0">
                  <a:pos x="36" y="0"/>
                </a:cxn>
                <a:cxn ang="0">
                  <a:pos x="0" y="31"/>
                </a:cxn>
                <a:cxn ang="0">
                  <a:pos x="58" y="45"/>
                </a:cxn>
                <a:cxn ang="0">
                  <a:pos x="36" y="0"/>
                </a:cxn>
              </a:cxnLst>
              <a:rect l="0" t="0" r="r" b="b"/>
              <a:pathLst>
                <a:path w="59" h="46">
                  <a:moveTo>
                    <a:pt x="36" y="0"/>
                  </a:moveTo>
                  <a:lnTo>
                    <a:pt x="0" y="31"/>
                  </a:lnTo>
                  <a:lnTo>
                    <a:pt x="58" y="45"/>
                  </a:lnTo>
                  <a:lnTo>
                    <a:pt x="36" y="0"/>
                  </a:lnTo>
                </a:path>
              </a:pathLst>
            </a:custGeom>
            <a:solidFill>
              <a:srgbClr val="80FFFF"/>
            </a:solidFill>
            <a:ln w="12700" cap="rnd" cmpd="sng">
              <a:noFill/>
              <a:prstDash val="solid"/>
              <a:round/>
              <a:headEnd type="none" w="med" len="med"/>
              <a:tailEnd type="none" w="med" len="med"/>
            </a:ln>
            <a:effectLst>
              <a:outerShdw dist="17961" dir="2700000" algn="ctr" rotWithShape="0">
                <a:schemeClr val="bg2"/>
              </a:outerShdw>
            </a:effectLst>
          </p:spPr>
          <p:txBody>
            <a:bodyPr/>
            <a:lstStyle/>
            <a:p>
              <a:pPr>
                <a:defRPr/>
              </a:pPr>
              <a:endParaRPr lang="en-US"/>
            </a:p>
          </p:txBody>
        </p:sp>
        <p:sp>
          <p:nvSpPr>
            <p:cNvPr id="365633" name="Freeform 65"/>
            <p:cNvSpPr>
              <a:spLocks/>
            </p:cNvSpPr>
            <p:nvPr/>
          </p:nvSpPr>
          <p:spPr bwMode="auto">
            <a:xfrm>
              <a:off x="4294" y="2652"/>
              <a:ext cx="59" cy="46"/>
            </a:xfrm>
            <a:custGeom>
              <a:avLst/>
              <a:gdLst/>
              <a:ahLst/>
              <a:cxnLst>
                <a:cxn ang="0">
                  <a:pos x="36" y="0"/>
                </a:cxn>
                <a:cxn ang="0">
                  <a:pos x="0" y="31"/>
                </a:cxn>
                <a:cxn ang="0">
                  <a:pos x="58" y="45"/>
                </a:cxn>
                <a:cxn ang="0">
                  <a:pos x="36" y="0"/>
                </a:cxn>
              </a:cxnLst>
              <a:rect l="0" t="0" r="r" b="b"/>
              <a:pathLst>
                <a:path w="59" h="46">
                  <a:moveTo>
                    <a:pt x="36" y="0"/>
                  </a:moveTo>
                  <a:lnTo>
                    <a:pt x="0" y="31"/>
                  </a:lnTo>
                  <a:lnTo>
                    <a:pt x="58" y="45"/>
                  </a:lnTo>
                  <a:lnTo>
                    <a:pt x="36" y="0"/>
                  </a:lnTo>
                </a:path>
              </a:pathLst>
            </a:custGeom>
            <a:solidFill>
              <a:srgbClr val="80FFFF"/>
            </a:solidFill>
            <a:ln w="12700" cap="rnd" cmpd="sng">
              <a:noFill/>
              <a:prstDash val="solid"/>
              <a:round/>
              <a:headEnd type="none" w="med" len="med"/>
              <a:tailEnd type="none" w="med" len="med"/>
            </a:ln>
            <a:effectLst>
              <a:outerShdw dist="17961" dir="2700000" algn="ctr" rotWithShape="0">
                <a:schemeClr val="bg2"/>
              </a:outerShdw>
            </a:effectLst>
          </p:spPr>
          <p:txBody>
            <a:bodyPr/>
            <a:lstStyle/>
            <a:p>
              <a:pPr>
                <a:defRPr/>
              </a:pPr>
              <a:endParaRPr lang="en-US"/>
            </a:p>
          </p:txBody>
        </p:sp>
        <p:sp>
          <p:nvSpPr>
            <p:cNvPr id="365634" name="Freeform 66"/>
            <p:cNvSpPr>
              <a:spLocks/>
            </p:cNvSpPr>
            <p:nvPr/>
          </p:nvSpPr>
          <p:spPr bwMode="auto">
            <a:xfrm>
              <a:off x="4356" y="2463"/>
              <a:ext cx="59" cy="46"/>
            </a:xfrm>
            <a:custGeom>
              <a:avLst/>
              <a:gdLst/>
              <a:ahLst/>
              <a:cxnLst>
                <a:cxn ang="0">
                  <a:pos x="36" y="0"/>
                </a:cxn>
                <a:cxn ang="0">
                  <a:pos x="0" y="31"/>
                </a:cxn>
                <a:cxn ang="0">
                  <a:pos x="58" y="45"/>
                </a:cxn>
                <a:cxn ang="0">
                  <a:pos x="36" y="0"/>
                </a:cxn>
              </a:cxnLst>
              <a:rect l="0" t="0" r="r" b="b"/>
              <a:pathLst>
                <a:path w="59" h="46">
                  <a:moveTo>
                    <a:pt x="36" y="0"/>
                  </a:moveTo>
                  <a:lnTo>
                    <a:pt x="0" y="31"/>
                  </a:lnTo>
                  <a:lnTo>
                    <a:pt x="58" y="45"/>
                  </a:lnTo>
                  <a:lnTo>
                    <a:pt x="36" y="0"/>
                  </a:lnTo>
                </a:path>
              </a:pathLst>
            </a:custGeom>
            <a:solidFill>
              <a:srgbClr val="80FFFF"/>
            </a:solidFill>
            <a:ln w="12700" cap="rnd" cmpd="sng">
              <a:noFill/>
              <a:prstDash val="solid"/>
              <a:round/>
              <a:headEnd type="none" w="med" len="med"/>
              <a:tailEnd type="none" w="med" len="med"/>
            </a:ln>
            <a:effectLst>
              <a:outerShdw dist="17961" dir="2700000" algn="ctr" rotWithShape="0">
                <a:schemeClr val="bg2"/>
              </a:outerShdw>
            </a:effectLst>
          </p:spPr>
          <p:txBody>
            <a:bodyPr/>
            <a:lstStyle/>
            <a:p>
              <a:pPr>
                <a:defRPr/>
              </a:pPr>
              <a:endParaRPr lang="en-US"/>
            </a:p>
          </p:txBody>
        </p:sp>
        <p:sp>
          <p:nvSpPr>
            <p:cNvPr id="365635" name="Freeform 67"/>
            <p:cNvSpPr>
              <a:spLocks/>
            </p:cNvSpPr>
            <p:nvPr/>
          </p:nvSpPr>
          <p:spPr bwMode="auto">
            <a:xfrm>
              <a:off x="4473" y="2605"/>
              <a:ext cx="46" cy="58"/>
            </a:xfrm>
            <a:custGeom>
              <a:avLst/>
              <a:gdLst/>
              <a:ahLst/>
              <a:cxnLst>
                <a:cxn ang="0">
                  <a:pos x="0" y="15"/>
                </a:cxn>
                <a:cxn ang="0">
                  <a:pos x="45" y="0"/>
                </a:cxn>
                <a:cxn ang="0">
                  <a:pos x="26" y="57"/>
                </a:cxn>
                <a:cxn ang="0">
                  <a:pos x="0" y="15"/>
                </a:cxn>
              </a:cxnLst>
              <a:rect l="0" t="0" r="r" b="b"/>
              <a:pathLst>
                <a:path w="46" h="58">
                  <a:moveTo>
                    <a:pt x="0" y="15"/>
                  </a:moveTo>
                  <a:lnTo>
                    <a:pt x="45" y="0"/>
                  </a:lnTo>
                  <a:lnTo>
                    <a:pt x="26" y="57"/>
                  </a:lnTo>
                  <a:lnTo>
                    <a:pt x="0" y="15"/>
                  </a:lnTo>
                </a:path>
              </a:pathLst>
            </a:custGeom>
            <a:solidFill>
              <a:srgbClr val="80FFFF"/>
            </a:solidFill>
            <a:ln w="12700" cap="rnd" cmpd="sng">
              <a:noFill/>
              <a:prstDash val="solid"/>
              <a:round/>
              <a:headEnd type="none" w="med" len="med"/>
              <a:tailEnd type="none" w="med" len="med"/>
            </a:ln>
            <a:effectLst>
              <a:outerShdw dist="17961" dir="2700000" algn="ctr" rotWithShape="0">
                <a:schemeClr val="bg2"/>
              </a:outerShdw>
            </a:effectLst>
          </p:spPr>
          <p:txBody>
            <a:bodyPr/>
            <a:lstStyle/>
            <a:p>
              <a:pPr>
                <a:defRPr/>
              </a:pPr>
              <a:endParaRPr lang="en-US"/>
            </a:p>
          </p:txBody>
        </p:sp>
        <p:sp>
          <p:nvSpPr>
            <p:cNvPr id="365636" name="Freeform 68"/>
            <p:cNvSpPr>
              <a:spLocks/>
            </p:cNvSpPr>
            <p:nvPr/>
          </p:nvSpPr>
          <p:spPr bwMode="auto">
            <a:xfrm>
              <a:off x="3439" y="2573"/>
              <a:ext cx="38" cy="60"/>
            </a:xfrm>
            <a:custGeom>
              <a:avLst/>
              <a:gdLst/>
              <a:ahLst/>
              <a:cxnLst>
                <a:cxn ang="0">
                  <a:pos x="0" y="24"/>
                </a:cxn>
                <a:cxn ang="0">
                  <a:pos x="37" y="0"/>
                </a:cxn>
                <a:cxn ang="0">
                  <a:pos x="36" y="59"/>
                </a:cxn>
                <a:cxn ang="0">
                  <a:pos x="0" y="24"/>
                </a:cxn>
              </a:cxnLst>
              <a:rect l="0" t="0" r="r" b="b"/>
              <a:pathLst>
                <a:path w="38" h="60">
                  <a:moveTo>
                    <a:pt x="0" y="24"/>
                  </a:moveTo>
                  <a:lnTo>
                    <a:pt x="37" y="0"/>
                  </a:lnTo>
                  <a:lnTo>
                    <a:pt x="36" y="59"/>
                  </a:lnTo>
                  <a:lnTo>
                    <a:pt x="0" y="24"/>
                  </a:lnTo>
                </a:path>
              </a:pathLst>
            </a:custGeom>
            <a:solidFill>
              <a:srgbClr val="80FFFF"/>
            </a:solidFill>
            <a:ln w="12700" cap="rnd" cmpd="sng">
              <a:noFill/>
              <a:prstDash val="solid"/>
              <a:round/>
              <a:headEnd type="none" w="med" len="med"/>
              <a:tailEnd type="none" w="med" len="med"/>
            </a:ln>
            <a:effectLst>
              <a:outerShdw dist="17961" dir="2700000" algn="ctr" rotWithShape="0">
                <a:schemeClr val="bg2"/>
              </a:outerShdw>
            </a:effectLst>
          </p:spPr>
          <p:txBody>
            <a:bodyPr/>
            <a:lstStyle/>
            <a:p>
              <a:pPr>
                <a:defRPr/>
              </a:pPr>
              <a:endParaRPr lang="en-US"/>
            </a:p>
          </p:txBody>
        </p:sp>
        <p:sp>
          <p:nvSpPr>
            <p:cNvPr id="365637" name="Freeform 69"/>
            <p:cNvSpPr>
              <a:spLocks/>
            </p:cNvSpPr>
            <p:nvPr/>
          </p:nvSpPr>
          <p:spPr bwMode="auto">
            <a:xfrm>
              <a:off x="3475" y="2420"/>
              <a:ext cx="700" cy="183"/>
            </a:xfrm>
            <a:custGeom>
              <a:avLst/>
              <a:gdLst/>
              <a:ahLst/>
              <a:cxnLst>
                <a:cxn ang="0">
                  <a:pos x="699" y="0"/>
                </a:cxn>
                <a:cxn ang="0">
                  <a:pos x="682" y="24"/>
                </a:cxn>
                <a:cxn ang="0">
                  <a:pos x="653" y="46"/>
                </a:cxn>
                <a:cxn ang="0">
                  <a:pos x="627" y="63"/>
                </a:cxn>
                <a:cxn ang="0">
                  <a:pos x="591" y="83"/>
                </a:cxn>
                <a:cxn ang="0">
                  <a:pos x="538" y="105"/>
                </a:cxn>
                <a:cxn ang="0">
                  <a:pos x="463" y="128"/>
                </a:cxn>
                <a:cxn ang="0">
                  <a:pos x="339" y="152"/>
                </a:cxn>
                <a:cxn ang="0">
                  <a:pos x="243" y="166"/>
                </a:cxn>
                <a:cxn ang="0">
                  <a:pos x="162" y="172"/>
                </a:cxn>
                <a:cxn ang="0">
                  <a:pos x="71" y="180"/>
                </a:cxn>
                <a:cxn ang="0">
                  <a:pos x="0" y="182"/>
                </a:cxn>
              </a:cxnLst>
              <a:rect l="0" t="0" r="r" b="b"/>
              <a:pathLst>
                <a:path w="700" h="183">
                  <a:moveTo>
                    <a:pt x="699" y="0"/>
                  </a:moveTo>
                  <a:lnTo>
                    <a:pt x="682" y="24"/>
                  </a:lnTo>
                  <a:lnTo>
                    <a:pt x="653" y="46"/>
                  </a:lnTo>
                  <a:lnTo>
                    <a:pt x="627" y="63"/>
                  </a:lnTo>
                  <a:lnTo>
                    <a:pt x="591" y="83"/>
                  </a:lnTo>
                  <a:lnTo>
                    <a:pt x="538" y="105"/>
                  </a:lnTo>
                  <a:lnTo>
                    <a:pt x="463" y="128"/>
                  </a:lnTo>
                  <a:lnTo>
                    <a:pt x="339" y="152"/>
                  </a:lnTo>
                  <a:lnTo>
                    <a:pt x="243" y="166"/>
                  </a:lnTo>
                  <a:lnTo>
                    <a:pt x="162" y="172"/>
                  </a:lnTo>
                  <a:lnTo>
                    <a:pt x="71" y="180"/>
                  </a:lnTo>
                  <a:lnTo>
                    <a:pt x="0" y="182"/>
                  </a:lnTo>
                </a:path>
              </a:pathLst>
            </a:custGeom>
            <a:noFill/>
            <a:ln w="12700" cap="rnd" cmpd="sng">
              <a:solidFill>
                <a:srgbClr val="80FFFF"/>
              </a:solidFill>
              <a:prstDash val="solid"/>
              <a:round/>
              <a:headEnd type="none" w="med" len="med"/>
              <a:tailEnd type="none" w="med" len="med"/>
            </a:ln>
            <a:effectLst>
              <a:outerShdw dist="17961" dir="2700000" algn="ctr" rotWithShape="0">
                <a:schemeClr val="bg2"/>
              </a:outerShdw>
            </a:effectLst>
          </p:spPr>
          <p:txBody>
            <a:bodyPr/>
            <a:lstStyle/>
            <a:p>
              <a:pPr>
                <a:defRPr/>
              </a:pPr>
              <a:endParaRPr lang="en-US"/>
            </a:p>
          </p:txBody>
        </p:sp>
        <p:grpSp>
          <p:nvGrpSpPr>
            <p:cNvPr id="8260" name="Group 70"/>
            <p:cNvGrpSpPr>
              <a:grpSpLocks/>
            </p:cNvGrpSpPr>
            <p:nvPr/>
          </p:nvGrpSpPr>
          <p:grpSpPr bwMode="auto">
            <a:xfrm>
              <a:off x="3173" y="3854"/>
              <a:ext cx="60" cy="136"/>
              <a:chOff x="3173" y="3854"/>
              <a:chExt cx="60" cy="136"/>
            </a:xfrm>
          </p:grpSpPr>
          <p:sp>
            <p:nvSpPr>
              <p:cNvPr id="8280" name="Line 71"/>
              <p:cNvSpPr>
                <a:spLocks noChangeShapeType="1"/>
              </p:cNvSpPr>
              <p:nvPr/>
            </p:nvSpPr>
            <p:spPr bwMode="auto">
              <a:xfrm flipV="1">
                <a:off x="3204" y="3873"/>
                <a:ext cx="0" cy="117"/>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281" name="Freeform 72"/>
              <p:cNvSpPr>
                <a:spLocks/>
              </p:cNvSpPr>
              <p:nvPr/>
            </p:nvSpPr>
            <p:spPr bwMode="auto">
              <a:xfrm>
                <a:off x="3173" y="3854"/>
                <a:ext cx="60" cy="40"/>
              </a:xfrm>
              <a:custGeom>
                <a:avLst/>
                <a:gdLst>
                  <a:gd name="T0" fmla="*/ 27 w 60"/>
                  <a:gd name="T1" fmla="*/ 0 h 40"/>
                  <a:gd name="T2" fmla="*/ 0 w 60"/>
                  <a:gd name="T3" fmla="*/ 39 h 40"/>
                  <a:gd name="T4" fmla="*/ 59 w 60"/>
                  <a:gd name="T5" fmla="*/ 37 h 40"/>
                  <a:gd name="T6" fmla="*/ 27 w 60"/>
                  <a:gd name="T7" fmla="*/ 0 h 40"/>
                  <a:gd name="T8" fmla="*/ 0 60000 65536"/>
                  <a:gd name="T9" fmla="*/ 0 60000 65536"/>
                  <a:gd name="T10" fmla="*/ 0 60000 65536"/>
                  <a:gd name="T11" fmla="*/ 0 60000 65536"/>
                  <a:gd name="T12" fmla="*/ 0 w 60"/>
                  <a:gd name="T13" fmla="*/ 0 h 40"/>
                  <a:gd name="T14" fmla="*/ 60 w 60"/>
                  <a:gd name="T15" fmla="*/ 40 h 40"/>
                </a:gdLst>
                <a:ahLst/>
                <a:cxnLst>
                  <a:cxn ang="T8">
                    <a:pos x="T0" y="T1"/>
                  </a:cxn>
                  <a:cxn ang="T9">
                    <a:pos x="T2" y="T3"/>
                  </a:cxn>
                  <a:cxn ang="T10">
                    <a:pos x="T4" y="T5"/>
                  </a:cxn>
                  <a:cxn ang="T11">
                    <a:pos x="T6" y="T7"/>
                  </a:cxn>
                </a:cxnLst>
                <a:rect l="T12" t="T13" r="T14" b="T15"/>
                <a:pathLst>
                  <a:path w="60" h="40">
                    <a:moveTo>
                      <a:pt x="27" y="0"/>
                    </a:moveTo>
                    <a:lnTo>
                      <a:pt x="0" y="39"/>
                    </a:lnTo>
                    <a:lnTo>
                      <a:pt x="59" y="37"/>
                    </a:lnTo>
                    <a:lnTo>
                      <a:pt x="27" y="0"/>
                    </a:lnTo>
                  </a:path>
                </a:pathLst>
              </a:custGeom>
              <a:solidFill>
                <a:srgbClr val="FFFF00"/>
              </a:solidFill>
              <a:ln w="12700" cap="rnd">
                <a:solidFill>
                  <a:srgbClr val="FFFF00"/>
                </a:solidFill>
                <a:round/>
                <a:headEnd/>
                <a:tailEnd/>
              </a:ln>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grpSp>
        <p:grpSp>
          <p:nvGrpSpPr>
            <p:cNvPr id="8261" name="Group 73"/>
            <p:cNvGrpSpPr>
              <a:grpSpLocks/>
            </p:cNvGrpSpPr>
            <p:nvPr/>
          </p:nvGrpSpPr>
          <p:grpSpPr bwMode="auto">
            <a:xfrm>
              <a:off x="2291" y="3716"/>
              <a:ext cx="60" cy="128"/>
              <a:chOff x="2291" y="3716"/>
              <a:chExt cx="60" cy="128"/>
            </a:xfrm>
          </p:grpSpPr>
          <p:sp>
            <p:nvSpPr>
              <p:cNvPr id="8278" name="Line 74"/>
              <p:cNvSpPr>
                <a:spLocks noChangeShapeType="1"/>
              </p:cNvSpPr>
              <p:nvPr/>
            </p:nvSpPr>
            <p:spPr bwMode="auto">
              <a:xfrm flipV="1">
                <a:off x="2291" y="3735"/>
                <a:ext cx="35" cy="109"/>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279" name="Freeform 75"/>
              <p:cNvSpPr>
                <a:spLocks/>
              </p:cNvSpPr>
              <p:nvPr/>
            </p:nvSpPr>
            <p:spPr bwMode="auto">
              <a:xfrm>
                <a:off x="2295" y="3716"/>
                <a:ext cx="56" cy="48"/>
              </a:xfrm>
              <a:custGeom>
                <a:avLst/>
                <a:gdLst>
                  <a:gd name="T0" fmla="*/ 40 w 56"/>
                  <a:gd name="T1" fmla="*/ 0 h 48"/>
                  <a:gd name="T2" fmla="*/ 0 w 56"/>
                  <a:gd name="T3" fmla="*/ 26 h 48"/>
                  <a:gd name="T4" fmla="*/ 55 w 56"/>
                  <a:gd name="T5" fmla="*/ 47 h 48"/>
                  <a:gd name="T6" fmla="*/ 40 w 56"/>
                  <a:gd name="T7" fmla="*/ 0 h 48"/>
                  <a:gd name="T8" fmla="*/ 0 60000 65536"/>
                  <a:gd name="T9" fmla="*/ 0 60000 65536"/>
                  <a:gd name="T10" fmla="*/ 0 60000 65536"/>
                  <a:gd name="T11" fmla="*/ 0 60000 65536"/>
                  <a:gd name="T12" fmla="*/ 0 w 56"/>
                  <a:gd name="T13" fmla="*/ 0 h 48"/>
                  <a:gd name="T14" fmla="*/ 56 w 56"/>
                  <a:gd name="T15" fmla="*/ 48 h 48"/>
                </a:gdLst>
                <a:ahLst/>
                <a:cxnLst>
                  <a:cxn ang="T8">
                    <a:pos x="T0" y="T1"/>
                  </a:cxn>
                  <a:cxn ang="T9">
                    <a:pos x="T2" y="T3"/>
                  </a:cxn>
                  <a:cxn ang="T10">
                    <a:pos x="T4" y="T5"/>
                  </a:cxn>
                  <a:cxn ang="T11">
                    <a:pos x="T6" y="T7"/>
                  </a:cxn>
                </a:cxnLst>
                <a:rect l="T12" t="T13" r="T14" b="T15"/>
                <a:pathLst>
                  <a:path w="56" h="48">
                    <a:moveTo>
                      <a:pt x="40" y="0"/>
                    </a:moveTo>
                    <a:lnTo>
                      <a:pt x="0" y="26"/>
                    </a:lnTo>
                    <a:lnTo>
                      <a:pt x="55" y="47"/>
                    </a:lnTo>
                    <a:lnTo>
                      <a:pt x="40" y="0"/>
                    </a:lnTo>
                  </a:path>
                </a:pathLst>
              </a:custGeom>
              <a:solidFill>
                <a:srgbClr val="FFFF00"/>
              </a:solidFill>
              <a:ln w="12700" cap="rnd">
                <a:solidFill>
                  <a:srgbClr val="FFFF00"/>
                </a:solidFill>
                <a:round/>
                <a:headEnd/>
                <a:tailEnd/>
              </a:ln>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grpSp>
        <p:grpSp>
          <p:nvGrpSpPr>
            <p:cNvPr id="8262" name="Group 76"/>
            <p:cNvGrpSpPr>
              <a:grpSpLocks/>
            </p:cNvGrpSpPr>
            <p:nvPr/>
          </p:nvGrpSpPr>
          <p:grpSpPr bwMode="auto">
            <a:xfrm>
              <a:off x="4010" y="3751"/>
              <a:ext cx="67" cy="128"/>
              <a:chOff x="4010" y="3751"/>
              <a:chExt cx="67" cy="128"/>
            </a:xfrm>
          </p:grpSpPr>
          <p:sp>
            <p:nvSpPr>
              <p:cNvPr id="8276" name="Line 77"/>
              <p:cNvSpPr>
                <a:spLocks noChangeShapeType="1"/>
              </p:cNvSpPr>
              <p:nvPr/>
            </p:nvSpPr>
            <p:spPr bwMode="auto">
              <a:xfrm flipH="1" flipV="1">
                <a:off x="4026" y="3770"/>
                <a:ext cx="51" cy="109"/>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277" name="Freeform 78"/>
              <p:cNvSpPr>
                <a:spLocks/>
              </p:cNvSpPr>
              <p:nvPr/>
            </p:nvSpPr>
            <p:spPr bwMode="auto">
              <a:xfrm>
                <a:off x="4010" y="3751"/>
                <a:ext cx="56" cy="48"/>
              </a:xfrm>
              <a:custGeom>
                <a:avLst/>
                <a:gdLst>
                  <a:gd name="T0" fmla="*/ 15 w 56"/>
                  <a:gd name="T1" fmla="*/ 0 h 48"/>
                  <a:gd name="T2" fmla="*/ 55 w 56"/>
                  <a:gd name="T3" fmla="*/ 26 h 48"/>
                  <a:gd name="T4" fmla="*/ 0 w 56"/>
                  <a:gd name="T5" fmla="*/ 47 h 48"/>
                  <a:gd name="T6" fmla="*/ 15 w 56"/>
                  <a:gd name="T7" fmla="*/ 0 h 48"/>
                  <a:gd name="T8" fmla="*/ 0 60000 65536"/>
                  <a:gd name="T9" fmla="*/ 0 60000 65536"/>
                  <a:gd name="T10" fmla="*/ 0 60000 65536"/>
                  <a:gd name="T11" fmla="*/ 0 60000 65536"/>
                  <a:gd name="T12" fmla="*/ 0 w 56"/>
                  <a:gd name="T13" fmla="*/ 0 h 48"/>
                  <a:gd name="T14" fmla="*/ 56 w 56"/>
                  <a:gd name="T15" fmla="*/ 48 h 48"/>
                </a:gdLst>
                <a:ahLst/>
                <a:cxnLst>
                  <a:cxn ang="T8">
                    <a:pos x="T0" y="T1"/>
                  </a:cxn>
                  <a:cxn ang="T9">
                    <a:pos x="T2" y="T3"/>
                  </a:cxn>
                  <a:cxn ang="T10">
                    <a:pos x="T4" y="T5"/>
                  </a:cxn>
                  <a:cxn ang="T11">
                    <a:pos x="T6" y="T7"/>
                  </a:cxn>
                </a:cxnLst>
                <a:rect l="T12" t="T13" r="T14" b="T15"/>
                <a:pathLst>
                  <a:path w="56" h="48">
                    <a:moveTo>
                      <a:pt x="15" y="0"/>
                    </a:moveTo>
                    <a:lnTo>
                      <a:pt x="55" y="26"/>
                    </a:lnTo>
                    <a:lnTo>
                      <a:pt x="0" y="47"/>
                    </a:lnTo>
                    <a:lnTo>
                      <a:pt x="15" y="0"/>
                    </a:lnTo>
                  </a:path>
                </a:pathLst>
              </a:custGeom>
              <a:solidFill>
                <a:srgbClr val="FFFF00"/>
              </a:solidFill>
              <a:ln w="12700" cap="rnd">
                <a:solidFill>
                  <a:srgbClr val="FFFF00"/>
                </a:solidFill>
                <a:round/>
                <a:headEnd/>
                <a:tailEnd/>
              </a:ln>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grpSp>
        <p:sp>
          <p:nvSpPr>
            <p:cNvPr id="365647" name="Freeform 79"/>
            <p:cNvSpPr>
              <a:spLocks/>
            </p:cNvSpPr>
            <p:nvPr/>
          </p:nvSpPr>
          <p:spPr bwMode="auto">
            <a:xfrm>
              <a:off x="3163" y="2688"/>
              <a:ext cx="60" cy="40"/>
            </a:xfrm>
            <a:custGeom>
              <a:avLst/>
              <a:gdLst/>
              <a:ahLst/>
              <a:cxnLst>
                <a:cxn ang="0">
                  <a:pos x="27" y="0"/>
                </a:cxn>
                <a:cxn ang="0">
                  <a:pos x="0" y="39"/>
                </a:cxn>
                <a:cxn ang="0">
                  <a:pos x="59" y="37"/>
                </a:cxn>
                <a:cxn ang="0">
                  <a:pos x="27" y="0"/>
                </a:cxn>
              </a:cxnLst>
              <a:rect l="0" t="0" r="r" b="b"/>
              <a:pathLst>
                <a:path w="60" h="40">
                  <a:moveTo>
                    <a:pt x="27" y="0"/>
                  </a:moveTo>
                  <a:lnTo>
                    <a:pt x="0" y="39"/>
                  </a:lnTo>
                  <a:lnTo>
                    <a:pt x="59" y="37"/>
                  </a:lnTo>
                  <a:lnTo>
                    <a:pt x="27" y="0"/>
                  </a:lnTo>
                </a:path>
              </a:pathLst>
            </a:custGeom>
            <a:solidFill>
              <a:srgbClr val="80FFFF"/>
            </a:solidFill>
            <a:ln w="12700" cap="rnd" cmpd="sng">
              <a:noFill/>
              <a:prstDash val="solid"/>
              <a:round/>
              <a:headEnd type="none" w="med" len="med"/>
              <a:tailEnd type="none" w="med" len="med"/>
            </a:ln>
            <a:effectLst>
              <a:outerShdw dist="17961" dir="2700000" algn="ctr" rotWithShape="0">
                <a:schemeClr val="bg2"/>
              </a:outerShdw>
            </a:effectLst>
          </p:spPr>
          <p:txBody>
            <a:bodyPr/>
            <a:lstStyle/>
            <a:p>
              <a:pPr>
                <a:defRPr/>
              </a:pPr>
              <a:endParaRPr lang="en-US"/>
            </a:p>
          </p:txBody>
        </p:sp>
        <p:sp>
          <p:nvSpPr>
            <p:cNvPr id="365648" name="Line 80"/>
            <p:cNvSpPr>
              <a:spLocks noChangeShapeType="1"/>
            </p:cNvSpPr>
            <p:nvPr/>
          </p:nvSpPr>
          <p:spPr bwMode="auto">
            <a:xfrm flipV="1">
              <a:off x="3194" y="2727"/>
              <a:ext cx="0" cy="222"/>
            </a:xfrm>
            <a:prstGeom prst="line">
              <a:avLst/>
            </a:prstGeom>
            <a:noFill/>
            <a:ln w="12700">
              <a:solidFill>
                <a:srgbClr val="80FFFF"/>
              </a:solidFill>
              <a:round/>
              <a:headEnd/>
              <a:tailEnd/>
            </a:ln>
            <a:effectLst>
              <a:outerShdw dist="17961" dir="2700000" algn="ctr" rotWithShape="0">
                <a:schemeClr val="bg2"/>
              </a:outerShdw>
            </a:effectLst>
          </p:spPr>
          <p:txBody>
            <a:bodyPr wrap="none" anchor="ctr"/>
            <a:lstStyle/>
            <a:p>
              <a:pPr>
                <a:defRPr/>
              </a:pPr>
              <a:endParaRPr lang="en-US"/>
            </a:p>
          </p:txBody>
        </p:sp>
        <p:sp>
          <p:nvSpPr>
            <p:cNvPr id="365649" name="Line 81"/>
            <p:cNvSpPr>
              <a:spLocks noChangeShapeType="1"/>
            </p:cNvSpPr>
            <p:nvPr/>
          </p:nvSpPr>
          <p:spPr bwMode="auto">
            <a:xfrm flipV="1">
              <a:off x="3194" y="3236"/>
              <a:ext cx="0" cy="50"/>
            </a:xfrm>
            <a:prstGeom prst="line">
              <a:avLst/>
            </a:prstGeom>
            <a:noFill/>
            <a:ln w="12700">
              <a:solidFill>
                <a:srgbClr val="80FFFF"/>
              </a:solidFill>
              <a:round/>
              <a:headEnd/>
              <a:tailEnd/>
            </a:ln>
            <a:effectLst>
              <a:outerShdw dist="17961" dir="2700000" algn="ctr" rotWithShape="0">
                <a:schemeClr val="bg2"/>
              </a:outerShdw>
            </a:effectLst>
          </p:spPr>
          <p:txBody>
            <a:bodyPr wrap="none" anchor="ctr"/>
            <a:lstStyle/>
            <a:p>
              <a:pPr>
                <a:defRPr/>
              </a:pPr>
              <a:endParaRPr lang="en-US"/>
            </a:p>
          </p:txBody>
        </p:sp>
        <p:sp>
          <p:nvSpPr>
            <p:cNvPr id="365650" name="Line 82"/>
            <p:cNvSpPr>
              <a:spLocks noChangeShapeType="1"/>
            </p:cNvSpPr>
            <p:nvPr/>
          </p:nvSpPr>
          <p:spPr bwMode="auto">
            <a:xfrm flipV="1">
              <a:off x="3194" y="3421"/>
              <a:ext cx="0" cy="47"/>
            </a:xfrm>
            <a:prstGeom prst="line">
              <a:avLst/>
            </a:prstGeom>
            <a:noFill/>
            <a:ln w="12700">
              <a:solidFill>
                <a:srgbClr val="80FFFF"/>
              </a:solidFill>
              <a:round/>
              <a:headEnd/>
              <a:tailEnd/>
            </a:ln>
            <a:effectLst>
              <a:outerShdw dist="17961" dir="2700000" algn="ctr" rotWithShape="0">
                <a:schemeClr val="bg2"/>
              </a:outerShdw>
            </a:effectLst>
          </p:spPr>
          <p:txBody>
            <a:bodyPr wrap="none" anchor="ctr"/>
            <a:lstStyle/>
            <a:p>
              <a:pPr>
                <a:defRPr/>
              </a:pPr>
              <a:endParaRPr lang="en-US"/>
            </a:p>
          </p:txBody>
        </p:sp>
        <p:sp>
          <p:nvSpPr>
            <p:cNvPr id="365651" name="Line 83"/>
            <p:cNvSpPr>
              <a:spLocks noChangeShapeType="1"/>
            </p:cNvSpPr>
            <p:nvPr/>
          </p:nvSpPr>
          <p:spPr bwMode="auto">
            <a:xfrm flipV="1">
              <a:off x="3199" y="3153"/>
              <a:ext cx="610" cy="314"/>
            </a:xfrm>
            <a:prstGeom prst="line">
              <a:avLst/>
            </a:prstGeom>
            <a:noFill/>
            <a:ln w="12700">
              <a:solidFill>
                <a:srgbClr val="80FFFF"/>
              </a:solidFill>
              <a:round/>
              <a:headEnd/>
              <a:tailEnd/>
            </a:ln>
            <a:effectLst>
              <a:outerShdw dist="17961" dir="2700000" algn="ctr" rotWithShape="0">
                <a:schemeClr val="bg2"/>
              </a:outerShdw>
            </a:effectLst>
          </p:spPr>
          <p:txBody>
            <a:bodyPr wrap="none" anchor="ctr"/>
            <a:lstStyle/>
            <a:p>
              <a:pPr>
                <a:defRPr/>
              </a:pPr>
              <a:endParaRPr lang="en-US"/>
            </a:p>
          </p:txBody>
        </p:sp>
        <p:sp>
          <p:nvSpPr>
            <p:cNvPr id="365652" name="Freeform 84"/>
            <p:cNvSpPr>
              <a:spLocks/>
            </p:cNvSpPr>
            <p:nvPr/>
          </p:nvSpPr>
          <p:spPr bwMode="auto">
            <a:xfrm>
              <a:off x="3783" y="3135"/>
              <a:ext cx="48" cy="53"/>
            </a:xfrm>
            <a:custGeom>
              <a:avLst/>
              <a:gdLst/>
              <a:ahLst/>
              <a:cxnLst>
                <a:cxn ang="0">
                  <a:pos x="47" y="15"/>
                </a:cxn>
                <a:cxn ang="0">
                  <a:pos x="26" y="52"/>
                </a:cxn>
                <a:cxn ang="0">
                  <a:pos x="0" y="0"/>
                </a:cxn>
                <a:cxn ang="0">
                  <a:pos x="47" y="15"/>
                </a:cxn>
              </a:cxnLst>
              <a:rect l="0" t="0" r="r" b="b"/>
              <a:pathLst>
                <a:path w="48" h="53">
                  <a:moveTo>
                    <a:pt x="47" y="15"/>
                  </a:moveTo>
                  <a:lnTo>
                    <a:pt x="26" y="52"/>
                  </a:lnTo>
                  <a:lnTo>
                    <a:pt x="0" y="0"/>
                  </a:lnTo>
                  <a:lnTo>
                    <a:pt x="47" y="15"/>
                  </a:lnTo>
                </a:path>
              </a:pathLst>
            </a:custGeom>
            <a:solidFill>
              <a:srgbClr val="80FFFF"/>
            </a:solidFill>
            <a:ln w="12700" cap="rnd" cmpd="sng">
              <a:noFill/>
              <a:prstDash val="solid"/>
              <a:round/>
              <a:headEnd type="none" w="med" len="med"/>
              <a:tailEnd type="none" w="med" len="med"/>
            </a:ln>
            <a:effectLst>
              <a:outerShdw dist="17961" dir="2700000" algn="ctr" rotWithShape="0">
                <a:schemeClr val="bg2"/>
              </a:outerShdw>
            </a:effectLst>
          </p:spPr>
          <p:txBody>
            <a:bodyPr/>
            <a:lstStyle/>
            <a:p>
              <a:pPr>
                <a:defRPr/>
              </a:pPr>
              <a:endParaRPr lang="en-US"/>
            </a:p>
          </p:txBody>
        </p:sp>
        <p:sp>
          <p:nvSpPr>
            <p:cNvPr id="365653" name="Line 85"/>
            <p:cNvSpPr>
              <a:spLocks noChangeShapeType="1"/>
            </p:cNvSpPr>
            <p:nvPr/>
          </p:nvSpPr>
          <p:spPr bwMode="auto">
            <a:xfrm flipV="1">
              <a:off x="3929" y="3248"/>
              <a:ext cx="32" cy="100"/>
            </a:xfrm>
            <a:prstGeom prst="line">
              <a:avLst/>
            </a:prstGeom>
            <a:noFill/>
            <a:ln w="12700">
              <a:solidFill>
                <a:srgbClr val="80FFFF"/>
              </a:solidFill>
              <a:round/>
              <a:headEnd/>
              <a:tailEnd/>
            </a:ln>
            <a:effectLst>
              <a:outerShdw dist="17961" dir="2700000" algn="ctr" rotWithShape="0">
                <a:schemeClr val="bg2"/>
              </a:outerShdw>
            </a:effectLst>
          </p:spPr>
          <p:txBody>
            <a:bodyPr wrap="none" anchor="ctr"/>
            <a:lstStyle/>
            <a:p>
              <a:pPr>
                <a:defRPr/>
              </a:pPr>
              <a:endParaRPr lang="en-US"/>
            </a:p>
          </p:txBody>
        </p:sp>
        <p:sp>
          <p:nvSpPr>
            <p:cNvPr id="365654" name="Line 86"/>
            <p:cNvSpPr>
              <a:spLocks noChangeShapeType="1"/>
            </p:cNvSpPr>
            <p:nvPr/>
          </p:nvSpPr>
          <p:spPr bwMode="auto">
            <a:xfrm flipV="1">
              <a:off x="2457" y="3238"/>
              <a:ext cx="4" cy="96"/>
            </a:xfrm>
            <a:prstGeom prst="line">
              <a:avLst/>
            </a:prstGeom>
            <a:noFill/>
            <a:ln w="12700">
              <a:solidFill>
                <a:srgbClr val="80FFFF"/>
              </a:solidFill>
              <a:round/>
              <a:headEnd/>
              <a:tailEnd/>
            </a:ln>
            <a:effectLst>
              <a:outerShdw dist="17961" dir="2700000" algn="ctr" rotWithShape="0">
                <a:schemeClr val="bg2"/>
              </a:outerShdw>
            </a:effectLst>
          </p:spPr>
          <p:txBody>
            <a:bodyPr wrap="none" anchor="ctr"/>
            <a:lstStyle/>
            <a:p>
              <a:pPr>
                <a:defRPr/>
              </a:pPr>
              <a:endParaRPr lang="en-US"/>
            </a:p>
          </p:txBody>
        </p:sp>
        <p:sp>
          <p:nvSpPr>
            <p:cNvPr id="365655" name="Line 87"/>
            <p:cNvSpPr>
              <a:spLocks noChangeShapeType="1"/>
            </p:cNvSpPr>
            <p:nvPr/>
          </p:nvSpPr>
          <p:spPr bwMode="auto">
            <a:xfrm flipH="1" flipV="1">
              <a:off x="2233" y="2675"/>
              <a:ext cx="55" cy="62"/>
            </a:xfrm>
            <a:prstGeom prst="line">
              <a:avLst/>
            </a:prstGeom>
            <a:noFill/>
            <a:ln w="12700">
              <a:solidFill>
                <a:srgbClr val="80FFFF"/>
              </a:solidFill>
              <a:round/>
              <a:headEnd/>
              <a:tailEnd/>
            </a:ln>
            <a:effectLst>
              <a:outerShdw dist="17961" dir="2700000" algn="ctr" rotWithShape="0">
                <a:schemeClr val="bg2"/>
              </a:outerShdw>
            </a:effectLst>
          </p:spPr>
          <p:txBody>
            <a:bodyPr wrap="none" anchor="ctr"/>
            <a:lstStyle/>
            <a:p>
              <a:pPr>
                <a:defRPr/>
              </a:pPr>
              <a:endParaRPr lang="en-US"/>
            </a:p>
          </p:txBody>
        </p:sp>
        <p:sp>
          <p:nvSpPr>
            <p:cNvPr id="365656" name="Line 88"/>
            <p:cNvSpPr>
              <a:spLocks noChangeShapeType="1"/>
            </p:cNvSpPr>
            <p:nvPr/>
          </p:nvSpPr>
          <p:spPr bwMode="auto">
            <a:xfrm flipH="1" flipV="1">
              <a:off x="2091" y="2495"/>
              <a:ext cx="55" cy="63"/>
            </a:xfrm>
            <a:prstGeom prst="line">
              <a:avLst/>
            </a:prstGeom>
            <a:noFill/>
            <a:ln w="12700">
              <a:solidFill>
                <a:srgbClr val="80FFFF"/>
              </a:solidFill>
              <a:round/>
              <a:headEnd/>
              <a:tailEnd/>
            </a:ln>
            <a:effectLst>
              <a:outerShdw dist="17961" dir="2700000" algn="ctr" rotWithShape="0">
                <a:schemeClr val="bg2"/>
              </a:outerShdw>
            </a:effectLst>
          </p:spPr>
          <p:txBody>
            <a:bodyPr wrap="none" anchor="ctr"/>
            <a:lstStyle/>
            <a:p>
              <a:pPr>
                <a:defRPr/>
              </a:pPr>
              <a:endParaRPr lang="en-US"/>
            </a:p>
          </p:txBody>
        </p:sp>
        <p:sp>
          <p:nvSpPr>
            <p:cNvPr id="365657" name="Line 89"/>
            <p:cNvSpPr>
              <a:spLocks noChangeShapeType="1"/>
            </p:cNvSpPr>
            <p:nvPr/>
          </p:nvSpPr>
          <p:spPr bwMode="auto">
            <a:xfrm flipV="1">
              <a:off x="4302" y="2687"/>
              <a:ext cx="19" cy="73"/>
            </a:xfrm>
            <a:prstGeom prst="line">
              <a:avLst/>
            </a:prstGeom>
            <a:noFill/>
            <a:ln w="12700">
              <a:solidFill>
                <a:srgbClr val="80FFFF"/>
              </a:solidFill>
              <a:round/>
              <a:headEnd/>
              <a:tailEnd/>
            </a:ln>
            <a:effectLst>
              <a:outerShdw dist="17961" dir="2700000" algn="ctr" rotWithShape="0">
                <a:schemeClr val="bg2"/>
              </a:outerShdw>
            </a:effectLst>
          </p:spPr>
          <p:txBody>
            <a:bodyPr wrap="none" anchor="ctr"/>
            <a:lstStyle/>
            <a:p>
              <a:pPr>
                <a:defRPr/>
              </a:pPr>
              <a:endParaRPr lang="en-US"/>
            </a:p>
          </p:txBody>
        </p:sp>
        <p:sp>
          <p:nvSpPr>
            <p:cNvPr id="365658" name="Line 90"/>
            <p:cNvSpPr>
              <a:spLocks noChangeShapeType="1"/>
            </p:cNvSpPr>
            <p:nvPr/>
          </p:nvSpPr>
          <p:spPr bwMode="auto">
            <a:xfrm flipH="1" flipV="1">
              <a:off x="4511" y="2629"/>
              <a:ext cx="384" cy="119"/>
            </a:xfrm>
            <a:prstGeom prst="line">
              <a:avLst/>
            </a:prstGeom>
            <a:noFill/>
            <a:ln w="12700">
              <a:solidFill>
                <a:srgbClr val="80FFFF"/>
              </a:solidFill>
              <a:round/>
              <a:headEnd/>
              <a:tailEnd/>
            </a:ln>
            <a:effectLst>
              <a:outerShdw dist="17961" dir="2700000" algn="ctr" rotWithShape="0">
                <a:schemeClr val="bg2"/>
              </a:outerShdw>
            </a:effectLst>
          </p:spPr>
          <p:txBody>
            <a:bodyPr wrap="none" anchor="ctr"/>
            <a:lstStyle/>
            <a:p>
              <a:pPr>
                <a:defRPr/>
              </a:pPr>
              <a:endParaRPr lang="en-US"/>
            </a:p>
          </p:txBody>
        </p:sp>
        <p:sp>
          <p:nvSpPr>
            <p:cNvPr id="365659" name="Line 91"/>
            <p:cNvSpPr>
              <a:spLocks noChangeShapeType="1"/>
            </p:cNvSpPr>
            <p:nvPr/>
          </p:nvSpPr>
          <p:spPr bwMode="auto">
            <a:xfrm flipV="1">
              <a:off x="4375" y="2499"/>
              <a:ext cx="6" cy="48"/>
            </a:xfrm>
            <a:prstGeom prst="line">
              <a:avLst/>
            </a:prstGeom>
            <a:noFill/>
            <a:ln w="12700">
              <a:solidFill>
                <a:srgbClr val="80FFFF"/>
              </a:solidFill>
              <a:round/>
              <a:headEnd/>
              <a:tailEnd/>
            </a:ln>
            <a:effectLst>
              <a:outerShdw dist="17961" dir="2700000" algn="ctr" rotWithShape="0">
                <a:schemeClr val="bg2"/>
              </a:outerShdw>
            </a:effectLst>
          </p:spPr>
          <p:txBody>
            <a:bodyPr wrap="none" anchor="ctr"/>
            <a:lstStyle/>
            <a:p>
              <a:pPr>
                <a:defRPr/>
              </a:pPr>
              <a:endParaRPr lang="en-US"/>
            </a:p>
          </p:txBody>
        </p:sp>
      </p:grpSp>
      <p:sp>
        <p:nvSpPr>
          <p:cNvPr id="365660" name="Rectangle 92"/>
          <p:cNvSpPr>
            <a:spLocks noChangeArrowheads="1"/>
          </p:cNvSpPr>
          <p:nvPr/>
        </p:nvSpPr>
        <p:spPr bwMode="auto">
          <a:xfrm>
            <a:off x="2286000" y="76200"/>
            <a:ext cx="7772400" cy="1143000"/>
          </a:xfrm>
          <a:prstGeom prst="rect">
            <a:avLst/>
          </a:prstGeom>
          <a:noFill/>
          <a:ln w="9525">
            <a:noFill/>
            <a:miter lim="800000"/>
            <a:headEnd/>
            <a:tailEnd/>
          </a:ln>
          <a:effectLst/>
        </p:spPr>
        <p:txBody>
          <a:bodyPr anchor="ctr"/>
          <a:lstStyle/>
          <a:p>
            <a:pPr algn="ctr">
              <a:defRPr/>
            </a:pPr>
            <a:r>
              <a:rPr lang="en-US" sz="3600" b="1">
                <a:solidFill>
                  <a:schemeClr val="hlink"/>
                </a:solidFill>
                <a:effectLst>
                  <a:outerShdw blurRad="38100" dist="38100" dir="2700000" algn="tl">
                    <a:srgbClr val="000000"/>
                  </a:outerShdw>
                </a:effectLst>
                <a:latin typeface="Arial" charset="0"/>
              </a:rPr>
              <a:t>BƠM PROTON K+/H+</a:t>
            </a:r>
          </a:p>
        </p:txBody>
      </p:sp>
    </p:spTree>
    <p:extLst>
      <p:ext uri="{BB962C8B-B14F-4D97-AF65-F5344CB8AC3E}">
        <p14:creationId xmlns:p14="http://schemas.microsoft.com/office/powerpoint/2010/main" val="1295749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6418" name="Rectangle 2"/>
          <p:cNvSpPr>
            <a:spLocks noGrp="1" noRot="1" noChangeArrowheads="1"/>
          </p:cNvSpPr>
          <p:nvPr>
            <p:ph type="title"/>
          </p:nvPr>
        </p:nvSpPr>
        <p:spPr>
          <a:xfrm>
            <a:off x="1905000" y="0"/>
            <a:ext cx="8534400" cy="762000"/>
          </a:xfrm>
        </p:spPr>
        <p:txBody>
          <a:bodyPr/>
          <a:lstStyle/>
          <a:p>
            <a:r>
              <a:rPr lang="en-US" sz="4000">
                <a:solidFill>
                  <a:schemeClr val="hlink"/>
                </a:solidFill>
              </a:rPr>
              <a:t>Cơ chế điều hòa tiết acid ở Dạ dày</a:t>
            </a:r>
          </a:p>
        </p:txBody>
      </p:sp>
      <p:sp>
        <p:nvSpPr>
          <p:cNvPr id="316419" name="Rectangle 3"/>
          <p:cNvSpPr>
            <a:spLocks noGrp="1" noChangeArrowheads="1"/>
          </p:cNvSpPr>
          <p:nvPr>
            <p:ph type="body" idx="1"/>
          </p:nvPr>
        </p:nvSpPr>
        <p:spPr>
          <a:xfrm>
            <a:off x="1524000" y="990600"/>
            <a:ext cx="9144000" cy="4914900"/>
          </a:xfrm>
        </p:spPr>
        <p:txBody>
          <a:bodyPr/>
          <a:lstStyle/>
          <a:p>
            <a:pPr>
              <a:buFont typeface="Wingdings" panose="05000000000000000000" pitchFamily="2" charset="2"/>
              <a:buNone/>
            </a:pPr>
            <a:r>
              <a:rPr lang="en-US"/>
              <a:t>	</a:t>
            </a:r>
            <a:endParaRPr lang="en-US" sz="1400">
              <a:latin typeface="VNI Times"/>
            </a:endParaRPr>
          </a:p>
        </p:txBody>
      </p:sp>
      <p:sp>
        <p:nvSpPr>
          <p:cNvPr id="9220" name="Rectangle 4"/>
          <p:cNvSpPr>
            <a:spLocks noChangeArrowheads="1"/>
          </p:cNvSpPr>
          <p:nvPr/>
        </p:nvSpPr>
        <p:spPr bwMode="auto">
          <a:xfrm>
            <a:off x="1752600" y="5867400"/>
            <a:ext cx="8686800" cy="838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algn="ctr" eaLnBrk="1" hangingPunct="1"/>
            <a:r>
              <a:rPr lang="en-US" sz="2400" b="1">
                <a:solidFill>
                  <a:srgbClr val="00FF00"/>
                </a:solidFill>
                <a:latin typeface="Arial" panose="020B0604020202020204" pitchFamily="34" charset="0"/>
              </a:rPr>
              <a:t>Quá trình tiết H+ là quá trình chủ động, </a:t>
            </a:r>
          </a:p>
          <a:p>
            <a:pPr algn="ctr" eaLnBrk="1" hangingPunct="1"/>
            <a:r>
              <a:rPr lang="en-US" sz="2400" b="1">
                <a:solidFill>
                  <a:srgbClr val="00FF00"/>
                </a:solidFill>
                <a:latin typeface="Arial" panose="020B0604020202020204" pitchFamily="34" charset="0"/>
              </a:rPr>
              <a:t>Nhờ bơm proton H+/K+ ATPase để tạo ra năng lượng </a:t>
            </a:r>
          </a:p>
        </p:txBody>
      </p:sp>
      <p:pic>
        <p:nvPicPr>
          <p:cNvPr id="9221" name="Picture 5" descr="thao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838200"/>
            <a:ext cx="9144000" cy="489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2" name="Text Box 6"/>
          <p:cNvSpPr txBox="1">
            <a:spLocks noChangeArrowheads="1"/>
          </p:cNvSpPr>
          <p:nvPr/>
        </p:nvSpPr>
        <p:spPr bwMode="auto">
          <a:xfrm>
            <a:off x="3048000" y="4191001"/>
            <a:ext cx="1600200" cy="396875"/>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spcBef>
                <a:spcPct val="50000"/>
              </a:spcBef>
            </a:pPr>
            <a:r>
              <a:rPr lang="en-US" sz="2000" b="1">
                <a:solidFill>
                  <a:schemeClr val="bg2"/>
                </a:solidFill>
                <a:latin typeface="Arial" panose="020B0604020202020204" pitchFamily="34" charset="0"/>
              </a:rPr>
              <a:t>TB thành</a:t>
            </a:r>
          </a:p>
        </p:txBody>
      </p:sp>
      <p:sp>
        <p:nvSpPr>
          <p:cNvPr id="9223" name="Text Box 7"/>
          <p:cNvSpPr txBox="1">
            <a:spLocks noChangeArrowheads="1"/>
          </p:cNvSpPr>
          <p:nvPr/>
        </p:nvSpPr>
        <p:spPr bwMode="auto">
          <a:xfrm>
            <a:off x="2514600" y="2971800"/>
            <a:ext cx="2133600" cy="42703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spcBef>
                <a:spcPct val="50000"/>
              </a:spcBef>
            </a:pPr>
            <a:r>
              <a:rPr lang="en-US" sz="2200" b="1">
                <a:solidFill>
                  <a:schemeClr val="bg2"/>
                </a:solidFill>
                <a:latin typeface="Arial" panose="020B0604020202020204" pitchFamily="34" charset="0"/>
              </a:rPr>
              <a:t>Acetylcholine</a:t>
            </a:r>
          </a:p>
        </p:txBody>
      </p:sp>
      <p:sp>
        <p:nvSpPr>
          <p:cNvPr id="9224" name="Text Box 8"/>
          <p:cNvSpPr txBox="1">
            <a:spLocks noChangeArrowheads="1"/>
          </p:cNvSpPr>
          <p:nvPr/>
        </p:nvSpPr>
        <p:spPr bwMode="auto">
          <a:xfrm>
            <a:off x="4572000" y="2971800"/>
            <a:ext cx="2057400" cy="45720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spcBef>
                <a:spcPct val="50000"/>
              </a:spcBef>
            </a:pPr>
            <a:r>
              <a:rPr lang="en-US" sz="2400" b="1">
                <a:solidFill>
                  <a:srgbClr val="FF0000"/>
                </a:solidFill>
                <a:latin typeface="Arial" panose="020B0604020202020204" pitchFamily="34" charset="0"/>
              </a:rPr>
              <a:t>HISTAMINE</a:t>
            </a:r>
          </a:p>
        </p:txBody>
      </p:sp>
      <p:sp>
        <p:nvSpPr>
          <p:cNvPr id="9225" name="Text Box 9"/>
          <p:cNvSpPr txBox="1">
            <a:spLocks noChangeArrowheads="1"/>
          </p:cNvSpPr>
          <p:nvPr/>
        </p:nvSpPr>
        <p:spPr bwMode="auto">
          <a:xfrm>
            <a:off x="6629400" y="2971800"/>
            <a:ext cx="1371600" cy="42703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spcBef>
                <a:spcPct val="50000"/>
              </a:spcBef>
            </a:pPr>
            <a:r>
              <a:rPr lang="en-US" sz="2200" b="1">
                <a:solidFill>
                  <a:schemeClr val="bg2"/>
                </a:solidFill>
                <a:latin typeface="Arial" panose="020B0604020202020204" pitchFamily="34" charset="0"/>
              </a:rPr>
              <a:t>Gastrine</a:t>
            </a:r>
          </a:p>
        </p:txBody>
      </p:sp>
      <p:sp>
        <p:nvSpPr>
          <p:cNvPr id="9226" name="Text Box 10"/>
          <p:cNvSpPr txBox="1">
            <a:spLocks noChangeArrowheads="1"/>
          </p:cNvSpPr>
          <p:nvPr/>
        </p:nvSpPr>
        <p:spPr bwMode="auto">
          <a:xfrm>
            <a:off x="8534400" y="2971801"/>
            <a:ext cx="1752600" cy="701675"/>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algn="ctr" eaLnBrk="1" hangingPunct="1">
              <a:spcBef>
                <a:spcPct val="50000"/>
              </a:spcBef>
            </a:pPr>
            <a:r>
              <a:rPr lang="en-US" sz="2000" b="1">
                <a:solidFill>
                  <a:schemeClr val="bg2"/>
                </a:solidFill>
                <a:latin typeface="Arial" panose="020B0604020202020204" pitchFamily="34" charset="0"/>
              </a:rPr>
              <a:t>TB G ở hang-môn vị</a:t>
            </a:r>
          </a:p>
        </p:txBody>
      </p:sp>
      <p:sp>
        <p:nvSpPr>
          <p:cNvPr id="9227" name="Text Box 11"/>
          <p:cNvSpPr txBox="1">
            <a:spLocks noChangeArrowheads="1"/>
          </p:cNvSpPr>
          <p:nvPr/>
        </p:nvSpPr>
        <p:spPr bwMode="auto">
          <a:xfrm>
            <a:off x="1524000" y="1752601"/>
            <a:ext cx="1524000" cy="396875"/>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spcBef>
                <a:spcPct val="50000"/>
              </a:spcBef>
            </a:pPr>
            <a:r>
              <a:rPr lang="en-US" sz="2000" b="1">
                <a:solidFill>
                  <a:schemeClr val="bg2"/>
                </a:solidFill>
                <a:latin typeface="Arial" panose="020B0604020202020204" pitchFamily="34" charset="0"/>
              </a:rPr>
              <a:t>TK phế vị </a:t>
            </a:r>
          </a:p>
        </p:txBody>
      </p:sp>
      <p:sp>
        <p:nvSpPr>
          <p:cNvPr id="9228" name="Text Box 12"/>
          <p:cNvSpPr txBox="1">
            <a:spLocks noChangeArrowheads="1"/>
          </p:cNvSpPr>
          <p:nvPr/>
        </p:nvSpPr>
        <p:spPr bwMode="auto">
          <a:xfrm>
            <a:off x="8534400" y="898526"/>
            <a:ext cx="1828800" cy="701675"/>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algn="ctr" eaLnBrk="1" hangingPunct="1">
              <a:spcBef>
                <a:spcPct val="50000"/>
              </a:spcBef>
            </a:pPr>
            <a:r>
              <a:rPr lang="en-US" sz="2000" b="1">
                <a:solidFill>
                  <a:schemeClr val="bg2"/>
                </a:solidFill>
                <a:latin typeface="Arial" panose="020B0604020202020204" pitchFamily="34" charset="0"/>
              </a:rPr>
              <a:t>Thức ăn kích thích dạ dày</a:t>
            </a:r>
          </a:p>
        </p:txBody>
      </p:sp>
      <p:sp>
        <p:nvSpPr>
          <p:cNvPr id="9229" name="Line 13"/>
          <p:cNvSpPr>
            <a:spLocks noChangeShapeType="1"/>
          </p:cNvSpPr>
          <p:nvPr/>
        </p:nvSpPr>
        <p:spPr bwMode="auto">
          <a:xfrm>
            <a:off x="3505200" y="1905000"/>
            <a:ext cx="1752600" cy="0"/>
          </a:xfrm>
          <a:prstGeom prst="line">
            <a:avLst/>
          </a:prstGeom>
          <a:noFill/>
          <a:ln w="76200">
            <a:solidFill>
              <a:schemeClr val="bg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30" name="Line 14"/>
          <p:cNvSpPr>
            <a:spLocks noChangeShapeType="1"/>
          </p:cNvSpPr>
          <p:nvPr/>
        </p:nvSpPr>
        <p:spPr bwMode="auto">
          <a:xfrm flipH="1">
            <a:off x="5715000" y="1905000"/>
            <a:ext cx="1600200" cy="0"/>
          </a:xfrm>
          <a:prstGeom prst="line">
            <a:avLst/>
          </a:prstGeom>
          <a:noFill/>
          <a:ln w="76200">
            <a:solidFill>
              <a:schemeClr val="bg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31" name="Text Box 15"/>
          <p:cNvSpPr txBox="1">
            <a:spLocks noChangeArrowheads="1"/>
          </p:cNvSpPr>
          <p:nvPr/>
        </p:nvSpPr>
        <p:spPr bwMode="auto">
          <a:xfrm>
            <a:off x="4648200" y="990601"/>
            <a:ext cx="1981200" cy="396875"/>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spcBef>
                <a:spcPct val="50000"/>
              </a:spcBef>
            </a:pPr>
            <a:r>
              <a:rPr lang="en-US" sz="2000" b="1">
                <a:solidFill>
                  <a:schemeClr val="bg2"/>
                </a:solidFill>
                <a:latin typeface="Arial" panose="020B0604020202020204" pitchFamily="34" charset="0"/>
              </a:rPr>
              <a:t>Histaminocyte </a:t>
            </a:r>
          </a:p>
        </p:txBody>
      </p:sp>
      <p:sp>
        <p:nvSpPr>
          <p:cNvPr id="9232" name="Line 16"/>
          <p:cNvSpPr>
            <a:spLocks noChangeShapeType="1"/>
          </p:cNvSpPr>
          <p:nvPr/>
        </p:nvSpPr>
        <p:spPr bwMode="auto">
          <a:xfrm flipH="1">
            <a:off x="7543800" y="2743200"/>
            <a:ext cx="1371600" cy="0"/>
          </a:xfrm>
          <a:prstGeom prst="line">
            <a:avLst/>
          </a:prstGeom>
          <a:noFill/>
          <a:ln w="57150">
            <a:solidFill>
              <a:schemeClr val="bg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33" name="Line 17"/>
          <p:cNvSpPr>
            <a:spLocks noChangeShapeType="1"/>
          </p:cNvSpPr>
          <p:nvPr/>
        </p:nvSpPr>
        <p:spPr bwMode="auto">
          <a:xfrm>
            <a:off x="5410200" y="2286000"/>
            <a:ext cx="0" cy="304800"/>
          </a:xfrm>
          <a:prstGeom prst="line">
            <a:avLst/>
          </a:prstGeom>
          <a:noFill/>
          <a:ln w="57150">
            <a:solidFill>
              <a:schemeClr val="bg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34" name="Line 18"/>
          <p:cNvSpPr>
            <a:spLocks noChangeShapeType="1"/>
          </p:cNvSpPr>
          <p:nvPr/>
        </p:nvSpPr>
        <p:spPr bwMode="auto">
          <a:xfrm>
            <a:off x="5410200" y="3505200"/>
            <a:ext cx="0" cy="38100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35" name="Line 19"/>
          <p:cNvSpPr>
            <a:spLocks noChangeShapeType="1"/>
          </p:cNvSpPr>
          <p:nvPr/>
        </p:nvSpPr>
        <p:spPr bwMode="auto">
          <a:xfrm>
            <a:off x="2971800" y="2819400"/>
            <a:ext cx="381000" cy="0"/>
          </a:xfrm>
          <a:prstGeom prst="line">
            <a:avLst/>
          </a:prstGeom>
          <a:noFill/>
          <a:ln w="57150">
            <a:solidFill>
              <a:schemeClr val="bg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36" name="Line 20"/>
          <p:cNvSpPr>
            <a:spLocks noChangeShapeType="1"/>
          </p:cNvSpPr>
          <p:nvPr/>
        </p:nvSpPr>
        <p:spPr bwMode="auto">
          <a:xfrm>
            <a:off x="3505200" y="3505200"/>
            <a:ext cx="0" cy="60960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37" name="Line 21"/>
          <p:cNvSpPr>
            <a:spLocks noChangeShapeType="1"/>
          </p:cNvSpPr>
          <p:nvPr/>
        </p:nvSpPr>
        <p:spPr bwMode="auto">
          <a:xfrm>
            <a:off x="3505200" y="4114800"/>
            <a:ext cx="1371600" cy="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38" name="Line 22"/>
          <p:cNvSpPr>
            <a:spLocks noChangeShapeType="1"/>
          </p:cNvSpPr>
          <p:nvPr/>
        </p:nvSpPr>
        <p:spPr bwMode="auto">
          <a:xfrm>
            <a:off x="7391400" y="3505200"/>
            <a:ext cx="0" cy="53340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39" name="Line 23"/>
          <p:cNvSpPr>
            <a:spLocks noChangeShapeType="1"/>
          </p:cNvSpPr>
          <p:nvPr/>
        </p:nvSpPr>
        <p:spPr bwMode="auto">
          <a:xfrm flipH="1">
            <a:off x="6096000" y="4038600"/>
            <a:ext cx="1295400" cy="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40" name="Line 24"/>
          <p:cNvSpPr>
            <a:spLocks noChangeShapeType="1"/>
          </p:cNvSpPr>
          <p:nvPr/>
        </p:nvSpPr>
        <p:spPr bwMode="auto">
          <a:xfrm flipH="1" flipV="1">
            <a:off x="5257800" y="4419600"/>
            <a:ext cx="0" cy="533400"/>
          </a:xfrm>
          <a:prstGeom prst="line">
            <a:avLst/>
          </a:prstGeom>
          <a:noFill/>
          <a:ln w="7620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41" name="Text Box 25"/>
          <p:cNvSpPr txBox="1">
            <a:spLocks noChangeArrowheads="1"/>
          </p:cNvSpPr>
          <p:nvPr/>
        </p:nvSpPr>
        <p:spPr bwMode="auto">
          <a:xfrm>
            <a:off x="5867400" y="4953000"/>
            <a:ext cx="6858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spcBef>
                <a:spcPct val="50000"/>
              </a:spcBef>
            </a:pPr>
            <a:r>
              <a:rPr lang="en-US" sz="2600" b="1">
                <a:solidFill>
                  <a:srgbClr val="FF3300"/>
                </a:solidFill>
                <a:latin typeface="VNI-Helve" pitchFamily="2" charset="0"/>
              </a:rPr>
              <a:t>H+</a:t>
            </a:r>
          </a:p>
        </p:txBody>
      </p:sp>
      <p:sp>
        <p:nvSpPr>
          <p:cNvPr id="9242" name="Line 26"/>
          <p:cNvSpPr>
            <a:spLocks noChangeShapeType="1"/>
          </p:cNvSpPr>
          <p:nvPr/>
        </p:nvSpPr>
        <p:spPr bwMode="auto">
          <a:xfrm>
            <a:off x="6477000" y="5181600"/>
            <a:ext cx="2743200" cy="0"/>
          </a:xfrm>
          <a:prstGeom prst="line">
            <a:avLst/>
          </a:prstGeom>
          <a:noFill/>
          <a:ln w="762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43" name="Line 27"/>
          <p:cNvSpPr>
            <a:spLocks noChangeShapeType="1"/>
          </p:cNvSpPr>
          <p:nvPr/>
        </p:nvSpPr>
        <p:spPr bwMode="auto">
          <a:xfrm flipV="1">
            <a:off x="9220200" y="3733800"/>
            <a:ext cx="0" cy="1447800"/>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44" name="Text Box 28"/>
          <p:cNvSpPr txBox="1">
            <a:spLocks noChangeArrowheads="1"/>
          </p:cNvSpPr>
          <p:nvPr/>
        </p:nvSpPr>
        <p:spPr bwMode="auto">
          <a:xfrm>
            <a:off x="6553200" y="4648200"/>
            <a:ext cx="25908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spcBef>
                <a:spcPct val="50000"/>
              </a:spcBef>
            </a:pPr>
            <a:r>
              <a:rPr lang="en-US" sz="2200" b="1">
                <a:solidFill>
                  <a:srgbClr val="0000FF"/>
                </a:solidFill>
                <a:latin typeface="Arial" panose="020B0604020202020204" pitchFamily="34" charset="0"/>
              </a:rPr>
              <a:t>Ức chế ngược (-)</a:t>
            </a:r>
          </a:p>
        </p:txBody>
      </p:sp>
      <p:sp>
        <p:nvSpPr>
          <p:cNvPr id="9245" name="Line 29"/>
          <p:cNvSpPr>
            <a:spLocks noChangeShapeType="1"/>
          </p:cNvSpPr>
          <p:nvPr/>
        </p:nvSpPr>
        <p:spPr bwMode="auto">
          <a:xfrm>
            <a:off x="9525000" y="1676400"/>
            <a:ext cx="0" cy="45720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46" name="Line 30"/>
          <p:cNvSpPr>
            <a:spLocks noChangeShapeType="1"/>
          </p:cNvSpPr>
          <p:nvPr/>
        </p:nvSpPr>
        <p:spPr bwMode="auto">
          <a:xfrm flipH="1">
            <a:off x="9296400" y="2133600"/>
            <a:ext cx="228600" cy="22860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47" name="Line 31"/>
          <p:cNvSpPr>
            <a:spLocks noChangeShapeType="1"/>
          </p:cNvSpPr>
          <p:nvPr/>
        </p:nvSpPr>
        <p:spPr bwMode="auto">
          <a:xfrm flipH="1">
            <a:off x="8915400" y="2590800"/>
            <a:ext cx="152400" cy="152400"/>
          </a:xfrm>
          <a:prstGeom prst="line">
            <a:avLst/>
          </a:prstGeom>
          <a:noFill/>
          <a:ln w="57150">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48" name="AutoShape 32"/>
          <p:cNvSpPr>
            <a:spLocks noChangeArrowheads="1"/>
          </p:cNvSpPr>
          <p:nvPr/>
        </p:nvSpPr>
        <p:spPr bwMode="auto">
          <a:xfrm>
            <a:off x="9144000" y="2362200"/>
            <a:ext cx="152400" cy="152400"/>
          </a:xfrm>
          <a:prstGeom prst="flowChartConnector">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9249" name="Text Box 33"/>
          <p:cNvSpPr txBox="1">
            <a:spLocks noChangeArrowheads="1"/>
          </p:cNvSpPr>
          <p:nvPr/>
        </p:nvSpPr>
        <p:spPr bwMode="auto">
          <a:xfrm>
            <a:off x="5181600" y="4038601"/>
            <a:ext cx="533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spcBef>
                <a:spcPct val="50000"/>
              </a:spcBef>
            </a:pPr>
            <a:r>
              <a:rPr lang="en-US" sz="2000" b="1">
                <a:latin typeface="VNI-Helve" pitchFamily="2" charset="0"/>
              </a:rPr>
              <a:t>H2</a:t>
            </a:r>
          </a:p>
        </p:txBody>
      </p:sp>
      <p:sp>
        <p:nvSpPr>
          <p:cNvPr id="9250" name="AutoShape 34"/>
          <p:cNvSpPr>
            <a:spLocks noChangeArrowheads="1"/>
          </p:cNvSpPr>
          <p:nvPr/>
        </p:nvSpPr>
        <p:spPr bwMode="auto">
          <a:xfrm>
            <a:off x="5257800" y="4648200"/>
            <a:ext cx="457200" cy="457200"/>
          </a:xfrm>
          <a:prstGeom prst="flowChartConnector">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9251" name="Line 35"/>
          <p:cNvSpPr>
            <a:spLocks noChangeShapeType="1"/>
          </p:cNvSpPr>
          <p:nvPr/>
        </p:nvSpPr>
        <p:spPr bwMode="auto">
          <a:xfrm>
            <a:off x="5715000" y="4953000"/>
            <a:ext cx="0" cy="533400"/>
          </a:xfrm>
          <a:prstGeom prst="line">
            <a:avLst/>
          </a:prstGeom>
          <a:noFill/>
          <a:ln w="76200">
            <a:solidFill>
              <a:schemeClr val="bg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52" name="Text Box 36"/>
          <p:cNvSpPr txBox="1">
            <a:spLocks noChangeArrowheads="1"/>
          </p:cNvSpPr>
          <p:nvPr/>
        </p:nvSpPr>
        <p:spPr bwMode="auto">
          <a:xfrm>
            <a:off x="4724400" y="4191000"/>
            <a:ext cx="60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spcBef>
                <a:spcPct val="50000"/>
              </a:spcBef>
            </a:pPr>
            <a:r>
              <a:rPr lang="en-US" sz="2400" b="1">
                <a:solidFill>
                  <a:schemeClr val="tx2"/>
                </a:solidFill>
                <a:latin typeface="VNI-Helve" pitchFamily="2" charset="0"/>
              </a:rPr>
              <a:t>K+</a:t>
            </a:r>
          </a:p>
        </p:txBody>
      </p:sp>
      <p:sp>
        <p:nvSpPr>
          <p:cNvPr id="9253" name="Text Box 37"/>
          <p:cNvSpPr txBox="1">
            <a:spLocks noChangeArrowheads="1"/>
          </p:cNvSpPr>
          <p:nvPr/>
        </p:nvSpPr>
        <p:spPr bwMode="auto">
          <a:xfrm>
            <a:off x="3352800" y="4724401"/>
            <a:ext cx="1676400" cy="396875"/>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spcBef>
                <a:spcPct val="50000"/>
              </a:spcBef>
            </a:pPr>
            <a:r>
              <a:rPr lang="en-US" sz="2000" b="1">
                <a:solidFill>
                  <a:srgbClr val="FF0000"/>
                </a:solidFill>
                <a:latin typeface="Arial" panose="020B0604020202020204" pitchFamily="34" charset="0"/>
              </a:rPr>
              <a:t>Bơm proton</a:t>
            </a:r>
          </a:p>
        </p:txBody>
      </p:sp>
    </p:spTree>
    <p:extLst>
      <p:ext uri="{BB962C8B-B14F-4D97-AF65-F5344CB8AC3E}">
        <p14:creationId xmlns:p14="http://schemas.microsoft.com/office/powerpoint/2010/main" val="326540584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316418"/>
                                        </p:tgtEl>
                                        <p:attrNameLst>
                                          <p:attrName>style.visibility</p:attrName>
                                        </p:attrNameLst>
                                      </p:cBhvr>
                                      <p:to>
                                        <p:strVal val="visible"/>
                                      </p:to>
                                    </p:set>
                                    <p:anim calcmode="lin" valueType="num">
                                      <p:cBhvr>
                                        <p:cTn id="7" dur="1000" fill="hold"/>
                                        <p:tgtEl>
                                          <p:spTgt spid="316418"/>
                                        </p:tgtEl>
                                        <p:attrNameLst>
                                          <p:attrName>ppt_x</p:attrName>
                                        </p:attrNameLst>
                                      </p:cBhvr>
                                      <p:tavLst>
                                        <p:tav tm="0">
                                          <p:val>
                                            <p:strVal val="#ppt_x-.2"/>
                                          </p:val>
                                        </p:tav>
                                        <p:tav tm="100000">
                                          <p:val>
                                            <p:strVal val="#ppt_x"/>
                                          </p:val>
                                        </p:tav>
                                      </p:tavLst>
                                    </p:anim>
                                    <p:anim calcmode="lin" valueType="num">
                                      <p:cBhvr>
                                        <p:cTn id="8" dur="1000" fill="hold"/>
                                        <p:tgtEl>
                                          <p:spTgt spid="316418"/>
                                        </p:tgtEl>
                                        <p:attrNameLst>
                                          <p:attrName>ppt_y</p:attrName>
                                        </p:attrNameLst>
                                      </p:cBhvr>
                                      <p:tavLst>
                                        <p:tav tm="0">
                                          <p:val>
                                            <p:strVal val="#ppt_y"/>
                                          </p:val>
                                        </p:tav>
                                        <p:tav tm="100000">
                                          <p:val>
                                            <p:strVal val="#ppt_y"/>
                                          </p:val>
                                        </p:tav>
                                      </p:tavLst>
                                    </p:anim>
                                    <p:animEffect transition="in" filter="wipe(right)" prLst="gradientSize: 0.1">
                                      <p:cBhvr>
                                        <p:cTn id="9" dur="1000"/>
                                        <p:tgtEl>
                                          <p:spTgt spid="31641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316419">
                                            <p:txEl>
                                              <p:pRg st="0" end="0"/>
                                            </p:txEl>
                                          </p:spTgt>
                                        </p:tgtEl>
                                        <p:attrNameLst>
                                          <p:attrName>style.visibility</p:attrName>
                                        </p:attrNameLst>
                                      </p:cBhvr>
                                      <p:to>
                                        <p:strVal val="visible"/>
                                      </p:to>
                                    </p:set>
                                    <p:animEffect transition="in" filter="fade">
                                      <p:cBhvr>
                                        <p:cTn id="14" dur="500"/>
                                        <p:tgtEl>
                                          <p:spTgt spid="316419">
                                            <p:txEl>
                                              <p:pRg st="0" end="0"/>
                                            </p:txEl>
                                          </p:spTgt>
                                        </p:tgtEl>
                                      </p:cBhvr>
                                    </p:animEffect>
                                    <p:anim calcmode="lin" valueType="num">
                                      <p:cBhvr>
                                        <p:cTn id="15" dur="500" fill="hold"/>
                                        <p:tgtEl>
                                          <p:spTgt spid="31641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16419">
                                            <p:txEl>
                                              <p:pRg st="0" end="0"/>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6418" grpId="0"/>
      <p:bldP spid="31641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p:txBody>
          <a:bodyPr/>
          <a:lstStyle/>
          <a:p>
            <a:r>
              <a:rPr lang="en-US" sz="4000">
                <a:solidFill>
                  <a:schemeClr val="hlink"/>
                </a:solidFill>
              </a:rPr>
              <a:t>BỆNH LOÉT DẠ DÀY-TÁ TRÀNG</a:t>
            </a:r>
          </a:p>
        </p:txBody>
      </p:sp>
      <p:pic>
        <p:nvPicPr>
          <p:cNvPr id="10243" name="Picture 3" descr="03_peptic_ulc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1371600"/>
            <a:ext cx="51054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44884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75" y="228600"/>
            <a:ext cx="11444288" cy="6272213"/>
          </a:xfrm>
        </p:spPr>
        <p:txBody>
          <a:bodyPr/>
          <a:lstStyle/>
          <a:p>
            <a:pPr>
              <a:lnSpc>
                <a:spcPct val="150000"/>
              </a:lnSpc>
            </a:pPr>
            <a:r>
              <a:rPr lang="vi-VN" b="1" dirty="0"/>
              <a:t>1. ĐẠI CƯƠNG</a:t>
            </a:r>
            <a:endParaRPr lang="en-US" dirty="0"/>
          </a:p>
          <a:p>
            <a:pPr>
              <a:lnSpc>
                <a:spcPct val="150000"/>
              </a:lnSpc>
            </a:pPr>
            <a:r>
              <a:rPr lang="vi-VN" dirty="0"/>
              <a:t>Loét </a:t>
            </a:r>
            <a:r>
              <a:rPr lang="en-US" dirty="0"/>
              <a:t>DD - TT </a:t>
            </a:r>
            <a:r>
              <a:rPr lang="vi-VN" dirty="0"/>
              <a:t>là tình trạng </a:t>
            </a:r>
            <a:r>
              <a:rPr lang="vi-VN" dirty="0">
                <a:solidFill>
                  <a:srgbClr val="FF0000"/>
                </a:solidFill>
              </a:rPr>
              <a:t>niêm mạc bị tổn thương </a:t>
            </a:r>
            <a:r>
              <a:rPr lang="vi-VN" dirty="0"/>
              <a:t>bề mặt vượt quá lớp cơ niêm do tác động của dịch vị dạ dày. </a:t>
            </a:r>
            <a:endParaRPr lang="en-US" dirty="0"/>
          </a:p>
          <a:p>
            <a:pPr>
              <a:lnSpc>
                <a:spcPct val="150000"/>
              </a:lnSpc>
            </a:pPr>
            <a:r>
              <a:rPr lang="en-US" dirty="0"/>
              <a:t>- B</a:t>
            </a:r>
            <a:r>
              <a:rPr lang="vi-VN" dirty="0"/>
              <a:t>ệnh rất thường gặp, là bệnh mạn tính và dễ tái phát.</a:t>
            </a:r>
            <a:endParaRPr lang="en-US" dirty="0"/>
          </a:p>
        </p:txBody>
      </p:sp>
    </p:spTree>
    <p:extLst>
      <p:ext uri="{BB962C8B-B14F-4D97-AF65-F5344CB8AC3E}">
        <p14:creationId xmlns:p14="http://schemas.microsoft.com/office/powerpoint/2010/main" val="1141505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2108200" y="457200"/>
            <a:ext cx="7772400" cy="838200"/>
          </a:xfrm>
          <a:noFill/>
        </p:spPr>
        <p:txBody>
          <a:bodyPr vert="horz" lIns="90488" tIns="44450" rIns="90488" bIns="44450" rtlCol="0" anchor="ctr">
            <a:normAutofit fontScale="90000"/>
          </a:bodyPr>
          <a:lstStyle/>
          <a:p>
            <a:pPr eaLnBrk="1" hangingPunct="1"/>
            <a:r>
              <a:rPr lang="en-US" sz="3400">
                <a:solidFill>
                  <a:schemeClr val="hlink"/>
                </a:solidFill>
              </a:rPr>
              <a:t>LOÉT DẠ DÀY-TÁ TRÀNG:</a:t>
            </a:r>
            <a:br>
              <a:rPr lang="en-US" sz="3400">
                <a:solidFill>
                  <a:schemeClr val="hlink"/>
                </a:solidFill>
              </a:rPr>
            </a:br>
            <a:r>
              <a:rPr lang="en-US" sz="3400">
                <a:solidFill>
                  <a:schemeClr val="hlink"/>
                </a:solidFill>
              </a:rPr>
              <a:t>Cơ chế bệnh sinh</a:t>
            </a:r>
          </a:p>
        </p:txBody>
      </p:sp>
      <p:grpSp>
        <p:nvGrpSpPr>
          <p:cNvPr id="15363" name="Group 3"/>
          <p:cNvGrpSpPr>
            <a:grpSpLocks/>
          </p:cNvGrpSpPr>
          <p:nvPr/>
        </p:nvGrpSpPr>
        <p:grpSpPr bwMode="auto">
          <a:xfrm>
            <a:off x="3036888" y="2743201"/>
            <a:ext cx="6032500" cy="2606675"/>
            <a:chOff x="715" y="2304"/>
            <a:chExt cx="2850" cy="2189"/>
          </a:xfrm>
        </p:grpSpPr>
        <p:sp>
          <p:nvSpPr>
            <p:cNvPr id="15374" name="Freeform 4"/>
            <p:cNvSpPr>
              <a:spLocks/>
            </p:cNvSpPr>
            <p:nvPr/>
          </p:nvSpPr>
          <p:spPr bwMode="auto">
            <a:xfrm>
              <a:off x="2077" y="2409"/>
              <a:ext cx="80" cy="1935"/>
            </a:xfrm>
            <a:custGeom>
              <a:avLst/>
              <a:gdLst>
                <a:gd name="T0" fmla="*/ 79 w 80"/>
                <a:gd name="T1" fmla="*/ 1934 h 1935"/>
                <a:gd name="T2" fmla="*/ 79 w 80"/>
                <a:gd name="T3" fmla="*/ 0 h 1935"/>
                <a:gd name="T4" fmla="*/ 0 w 80"/>
                <a:gd name="T5" fmla="*/ 0 h 1935"/>
                <a:gd name="T6" fmla="*/ 0 w 80"/>
                <a:gd name="T7" fmla="*/ 1934 h 1935"/>
                <a:gd name="T8" fmla="*/ 79 w 80"/>
                <a:gd name="T9" fmla="*/ 1934 h 1935"/>
                <a:gd name="T10" fmla="*/ 0 60000 65536"/>
                <a:gd name="T11" fmla="*/ 0 60000 65536"/>
                <a:gd name="T12" fmla="*/ 0 60000 65536"/>
                <a:gd name="T13" fmla="*/ 0 60000 65536"/>
                <a:gd name="T14" fmla="*/ 0 60000 65536"/>
                <a:gd name="T15" fmla="*/ 0 w 80"/>
                <a:gd name="T16" fmla="*/ 0 h 1935"/>
                <a:gd name="T17" fmla="*/ 80 w 80"/>
                <a:gd name="T18" fmla="*/ 1935 h 1935"/>
              </a:gdLst>
              <a:ahLst/>
              <a:cxnLst>
                <a:cxn ang="T10">
                  <a:pos x="T0" y="T1"/>
                </a:cxn>
                <a:cxn ang="T11">
                  <a:pos x="T2" y="T3"/>
                </a:cxn>
                <a:cxn ang="T12">
                  <a:pos x="T4" y="T5"/>
                </a:cxn>
                <a:cxn ang="T13">
                  <a:pos x="T6" y="T7"/>
                </a:cxn>
                <a:cxn ang="T14">
                  <a:pos x="T8" y="T9"/>
                </a:cxn>
              </a:cxnLst>
              <a:rect l="T15" t="T16" r="T17" b="T18"/>
              <a:pathLst>
                <a:path w="80" h="1935">
                  <a:moveTo>
                    <a:pt x="79" y="1934"/>
                  </a:moveTo>
                  <a:lnTo>
                    <a:pt x="79" y="0"/>
                  </a:lnTo>
                  <a:lnTo>
                    <a:pt x="0" y="0"/>
                  </a:lnTo>
                  <a:lnTo>
                    <a:pt x="0" y="1934"/>
                  </a:lnTo>
                  <a:lnTo>
                    <a:pt x="79" y="1934"/>
                  </a:lnTo>
                </a:path>
              </a:pathLst>
            </a:custGeom>
            <a:solidFill>
              <a:srgbClr val="0C0000"/>
            </a:solidFill>
            <a:ln w="12700" cap="rnd">
              <a:solidFill>
                <a:schemeClr val="bg2"/>
              </a:solidFill>
              <a:round/>
              <a:headEnd/>
              <a:tailEnd/>
            </a:ln>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5375" name="Freeform 5"/>
            <p:cNvSpPr>
              <a:spLocks/>
            </p:cNvSpPr>
            <p:nvPr/>
          </p:nvSpPr>
          <p:spPr bwMode="auto">
            <a:xfrm>
              <a:off x="2690" y="2975"/>
              <a:ext cx="735" cy="899"/>
            </a:xfrm>
            <a:custGeom>
              <a:avLst/>
              <a:gdLst>
                <a:gd name="T0" fmla="*/ 339 w 735"/>
                <a:gd name="T1" fmla="*/ 13 h 899"/>
                <a:gd name="T2" fmla="*/ 330 w 735"/>
                <a:gd name="T3" fmla="*/ 13 h 899"/>
                <a:gd name="T4" fmla="*/ 723 w 735"/>
                <a:gd name="T5" fmla="*/ 895 h 899"/>
                <a:gd name="T6" fmla="*/ 728 w 735"/>
                <a:gd name="T7" fmla="*/ 890 h 899"/>
                <a:gd name="T8" fmla="*/ 6 w 735"/>
                <a:gd name="T9" fmla="*/ 890 h 899"/>
                <a:gd name="T10" fmla="*/ 10 w 735"/>
                <a:gd name="T11" fmla="*/ 895 h 899"/>
                <a:gd name="T12" fmla="*/ 339 w 735"/>
                <a:gd name="T13" fmla="*/ 13 h 899"/>
                <a:gd name="T14" fmla="*/ 334 w 735"/>
                <a:gd name="T15" fmla="*/ 0 h 899"/>
                <a:gd name="T16" fmla="*/ 0 w 735"/>
                <a:gd name="T17" fmla="*/ 898 h 899"/>
                <a:gd name="T18" fmla="*/ 734 w 735"/>
                <a:gd name="T19" fmla="*/ 898 h 899"/>
                <a:gd name="T20" fmla="*/ 334 w 735"/>
                <a:gd name="T21" fmla="*/ 0 h 899"/>
                <a:gd name="T22" fmla="*/ 339 w 735"/>
                <a:gd name="T23" fmla="*/ 13 h 8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35"/>
                <a:gd name="T37" fmla="*/ 0 h 899"/>
                <a:gd name="T38" fmla="*/ 735 w 735"/>
                <a:gd name="T39" fmla="*/ 899 h 89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35" h="899">
                  <a:moveTo>
                    <a:pt x="339" y="13"/>
                  </a:moveTo>
                  <a:lnTo>
                    <a:pt x="330" y="13"/>
                  </a:lnTo>
                  <a:lnTo>
                    <a:pt x="723" y="895"/>
                  </a:lnTo>
                  <a:lnTo>
                    <a:pt x="728" y="890"/>
                  </a:lnTo>
                  <a:lnTo>
                    <a:pt x="6" y="890"/>
                  </a:lnTo>
                  <a:lnTo>
                    <a:pt x="10" y="895"/>
                  </a:lnTo>
                  <a:lnTo>
                    <a:pt x="339" y="13"/>
                  </a:lnTo>
                  <a:lnTo>
                    <a:pt x="334" y="0"/>
                  </a:lnTo>
                  <a:lnTo>
                    <a:pt x="0" y="898"/>
                  </a:lnTo>
                  <a:lnTo>
                    <a:pt x="734" y="898"/>
                  </a:lnTo>
                  <a:lnTo>
                    <a:pt x="334" y="0"/>
                  </a:lnTo>
                  <a:lnTo>
                    <a:pt x="339" y="13"/>
                  </a:lnTo>
                </a:path>
              </a:pathLst>
            </a:custGeom>
            <a:solidFill>
              <a:srgbClr val="B265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5376" name="Freeform 6"/>
            <p:cNvSpPr>
              <a:spLocks/>
            </p:cNvSpPr>
            <p:nvPr/>
          </p:nvSpPr>
          <p:spPr bwMode="auto">
            <a:xfrm>
              <a:off x="3023" y="2992"/>
              <a:ext cx="7" cy="878"/>
            </a:xfrm>
            <a:custGeom>
              <a:avLst/>
              <a:gdLst>
                <a:gd name="T0" fmla="*/ 0 w 7"/>
                <a:gd name="T1" fmla="*/ 0 h 878"/>
                <a:gd name="T2" fmla="*/ 2 w 7"/>
                <a:gd name="T3" fmla="*/ 877 h 878"/>
                <a:gd name="T4" fmla="*/ 6 w 7"/>
                <a:gd name="T5" fmla="*/ 877 h 878"/>
                <a:gd name="T6" fmla="*/ 5 w 7"/>
                <a:gd name="T7" fmla="*/ 0 h 878"/>
                <a:gd name="T8" fmla="*/ 0 w 7"/>
                <a:gd name="T9" fmla="*/ 0 h 878"/>
                <a:gd name="T10" fmla="*/ 0 60000 65536"/>
                <a:gd name="T11" fmla="*/ 0 60000 65536"/>
                <a:gd name="T12" fmla="*/ 0 60000 65536"/>
                <a:gd name="T13" fmla="*/ 0 60000 65536"/>
                <a:gd name="T14" fmla="*/ 0 60000 65536"/>
                <a:gd name="T15" fmla="*/ 0 w 7"/>
                <a:gd name="T16" fmla="*/ 0 h 878"/>
                <a:gd name="T17" fmla="*/ 7 w 7"/>
                <a:gd name="T18" fmla="*/ 878 h 878"/>
              </a:gdLst>
              <a:ahLst/>
              <a:cxnLst>
                <a:cxn ang="T10">
                  <a:pos x="T0" y="T1"/>
                </a:cxn>
                <a:cxn ang="T11">
                  <a:pos x="T2" y="T3"/>
                </a:cxn>
                <a:cxn ang="T12">
                  <a:pos x="T4" y="T5"/>
                </a:cxn>
                <a:cxn ang="T13">
                  <a:pos x="T6" y="T7"/>
                </a:cxn>
                <a:cxn ang="T14">
                  <a:pos x="T8" y="T9"/>
                </a:cxn>
              </a:cxnLst>
              <a:rect l="T15" t="T16" r="T17" b="T18"/>
              <a:pathLst>
                <a:path w="7" h="878">
                  <a:moveTo>
                    <a:pt x="0" y="0"/>
                  </a:moveTo>
                  <a:lnTo>
                    <a:pt x="2" y="877"/>
                  </a:lnTo>
                  <a:lnTo>
                    <a:pt x="6" y="877"/>
                  </a:lnTo>
                  <a:lnTo>
                    <a:pt x="5" y="0"/>
                  </a:lnTo>
                  <a:lnTo>
                    <a:pt x="0" y="0"/>
                  </a:lnTo>
                </a:path>
              </a:pathLst>
            </a:custGeom>
            <a:solidFill>
              <a:srgbClr val="B265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5377" name="Freeform 7"/>
            <p:cNvSpPr>
              <a:spLocks/>
            </p:cNvSpPr>
            <p:nvPr/>
          </p:nvSpPr>
          <p:spPr bwMode="auto">
            <a:xfrm>
              <a:off x="2519" y="3869"/>
              <a:ext cx="1046" cy="48"/>
            </a:xfrm>
            <a:custGeom>
              <a:avLst/>
              <a:gdLst>
                <a:gd name="T0" fmla="*/ 1045 w 1046"/>
                <a:gd name="T1" fmla="*/ 41 h 48"/>
                <a:gd name="T2" fmla="*/ 1045 w 1046"/>
                <a:gd name="T3" fmla="*/ 0 h 48"/>
                <a:gd name="T4" fmla="*/ 0 w 1046"/>
                <a:gd name="T5" fmla="*/ 3 h 48"/>
                <a:gd name="T6" fmla="*/ 0 w 1046"/>
                <a:gd name="T7" fmla="*/ 47 h 48"/>
                <a:gd name="T8" fmla="*/ 1045 w 1046"/>
                <a:gd name="T9" fmla="*/ 41 h 48"/>
                <a:gd name="T10" fmla="*/ 0 60000 65536"/>
                <a:gd name="T11" fmla="*/ 0 60000 65536"/>
                <a:gd name="T12" fmla="*/ 0 60000 65536"/>
                <a:gd name="T13" fmla="*/ 0 60000 65536"/>
                <a:gd name="T14" fmla="*/ 0 60000 65536"/>
                <a:gd name="T15" fmla="*/ 0 w 1046"/>
                <a:gd name="T16" fmla="*/ 0 h 48"/>
                <a:gd name="T17" fmla="*/ 1046 w 1046"/>
                <a:gd name="T18" fmla="*/ 48 h 48"/>
              </a:gdLst>
              <a:ahLst/>
              <a:cxnLst>
                <a:cxn ang="T10">
                  <a:pos x="T0" y="T1"/>
                </a:cxn>
                <a:cxn ang="T11">
                  <a:pos x="T2" y="T3"/>
                </a:cxn>
                <a:cxn ang="T12">
                  <a:pos x="T4" y="T5"/>
                </a:cxn>
                <a:cxn ang="T13">
                  <a:pos x="T6" y="T7"/>
                </a:cxn>
                <a:cxn ang="T14">
                  <a:pos x="T8" y="T9"/>
                </a:cxn>
              </a:cxnLst>
              <a:rect l="T15" t="T16" r="T17" b="T18"/>
              <a:pathLst>
                <a:path w="1046" h="48">
                  <a:moveTo>
                    <a:pt x="1045" y="41"/>
                  </a:moveTo>
                  <a:lnTo>
                    <a:pt x="1045" y="0"/>
                  </a:lnTo>
                  <a:lnTo>
                    <a:pt x="0" y="3"/>
                  </a:lnTo>
                  <a:lnTo>
                    <a:pt x="0" y="47"/>
                  </a:lnTo>
                  <a:lnTo>
                    <a:pt x="1045" y="41"/>
                  </a:lnTo>
                </a:path>
              </a:pathLst>
            </a:custGeom>
            <a:solidFill>
              <a:srgbClr val="B265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5378" name="Freeform 8"/>
            <p:cNvSpPr>
              <a:spLocks/>
            </p:cNvSpPr>
            <p:nvPr/>
          </p:nvSpPr>
          <p:spPr bwMode="auto">
            <a:xfrm>
              <a:off x="2640" y="3896"/>
              <a:ext cx="809" cy="68"/>
            </a:xfrm>
            <a:custGeom>
              <a:avLst/>
              <a:gdLst>
                <a:gd name="T0" fmla="*/ 808 w 809"/>
                <a:gd name="T1" fmla="*/ 64 h 68"/>
                <a:gd name="T2" fmla="*/ 808 w 809"/>
                <a:gd name="T3" fmla="*/ 0 h 68"/>
                <a:gd name="T4" fmla="*/ 0 w 809"/>
                <a:gd name="T5" fmla="*/ 3 h 68"/>
                <a:gd name="T6" fmla="*/ 0 w 809"/>
                <a:gd name="T7" fmla="*/ 67 h 68"/>
                <a:gd name="T8" fmla="*/ 808 w 809"/>
                <a:gd name="T9" fmla="*/ 64 h 68"/>
                <a:gd name="T10" fmla="*/ 0 60000 65536"/>
                <a:gd name="T11" fmla="*/ 0 60000 65536"/>
                <a:gd name="T12" fmla="*/ 0 60000 65536"/>
                <a:gd name="T13" fmla="*/ 0 60000 65536"/>
                <a:gd name="T14" fmla="*/ 0 60000 65536"/>
                <a:gd name="T15" fmla="*/ 0 w 809"/>
                <a:gd name="T16" fmla="*/ 0 h 68"/>
                <a:gd name="T17" fmla="*/ 809 w 809"/>
                <a:gd name="T18" fmla="*/ 68 h 68"/>
              </a:gdLst>
              <a:ahLst/>
              <a:cxnLst>
                <a:cxn ang="T10">
                  <a:pos x="T0" y="T1"/>
                </a:cxn>
                <a:cxn ang="T11">
                  <a:pos x="T2" y="T3"/>
                </a:cxn>
                <a:cxn ang="T12">
                  <a:pos x="T4" y="T5"/>
                </a:cxn>
                <a:cxn ang="T13">
                  <a:pos x="T6" y="T7"/>
                </a:cxn>
                <a:cxn ang="T14">
                  <a:pos x="T8" y="T9"/>
                </a:cxn>
              </a:cxnLst>
              <a:rect l="T15" t="T16" r="T17" b="T18"/>
              <a:pathLst>
                <a:path w="809" h="68">
                  <a:moveTo>
                    <a:pt x="808" y="64"/>
                  </a:moveTo>
                  <a:lnTo>
                    <a:pt x="808" y="0"/>
                  </a:lnTo>
                  <a:lnTo>
                    <a:pt x="0" y="3"/>
                  </a:lnTo>
                  <a:lnTo>
                    <a:pt x="0" y="67"/>
                  </a:lnTo>
                  <a:lnTo>
                    <a:pt x="808" y="64"/>
                  </a:lnTo>
                </a:path>
              </a:pathLst>
            </a:custGeom>
            <a:solidFill>
              <a:srgbClr val="B265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5379" name="Freeform 9"/>
            <p:cNvSpPr>
              <a:spLocks/>
            </p:cNvSpPr>
            <p:nvPr/>
          </p:nvSpPr>
          <p:spPr bwMode="auto">
            <a:xfrm>
              <a:off x="2763" y="3945"/>
              <a:ext cx="588" cy="74"/>
            </a:xfrm>
            <a:custGeom>
              <a:avLst/>
              <a:gdLst>
                <a:gd name="T0" fmla="*/ 585 w 588"/>
                <a:gd name="T1" fmla="*/ 0 h 74"/>
                <a:gd name="T2" fmla="*/ 0 w 588"/>
                <a:gd name="T3" fmla="*/ 3 h 74"/>
                <a:gd name="T4" fmla="*/ 4 w 588"/>
                <a:gd name="T5" fmla="*/ 16 h 74"/>
                <a:gd name="T6" fmla="*/ 10 w 588"/>
                <a:gd name="T7" fmla="*/ 29 h 74"/>
                <a:gd name="T8" fmla="*/ 19 w 588"/>
                <a:gd name="T9" fmla="*/ 40 h 74"/>
                <a:gd name="T10" fmla="*/ 29 w 588"/>
                <a:gd name="T11" fmla="*/ 51 h 74"/>
                <a:gd name="T12" fmla="*/ 41 w 588"/>
                <a:gd name="T13" fmla="*/ 60 h 74"/>
                <a:gd name="T14" fmla="*/ 51 w 588"/>
                <a:gd name="T15" fmla="*/ 67 h 74"/>
                <a:gd name="T16" fmla="*/ 65 w 588"/>
                <a:gd name="T17" fmla="*/ 71 h 74"/>
                <a:gd name="T18" fmla="*/ 78 w 588"/>
                <a:gd name="T19" fmla="*/ 73 h 74"/>
                <a:gd name="T20" fmla="*/ 78 w 588"/>
                <a:gd name="T21" fmla="*/ 70 h 74"/>
                <a:gd name="T22" fmla="*/ 510 w 588"/>
                <a:gd name="T23" fmla="*/ 70 h 74"/>
                <a:gd name="T24" fmla="*/ 521 w 588"/>
                <a:gd name="T25" fmla="*/ 68 h 74"/>
                <a:gd name="T26" fmla="*/ 534 w 588"/>
                <a:gd name="T27" fmla="*/ 64 h 74"/>
                <a:gd name="T28" fmla="*/ 547 w 588"/>
                <a:gd name="T29" fmla="*/ 57 h 74"/>
                <a:gd name="T30" fmla="*/ 560 w 588"/>
                <a:gd name="T31" fmla="*/ 48 h 74"/>
                <a:gd name="T32" fmla="*/ 571 w 588"/>
                <a:gd name="T33" fmla="*/ 38 h 74"/>
                <a:gd name="T34" fmla="*/ 580 w 588"/>
                <a:gd name="T35" fmla="*/ 26 h 74"/>
                <a:gd name="T36" fmla="*/ 586 w 588"/>
                <a:gd name="T37" fmla="*/ 13 h 74"/>
                <a:gd name="T38" fmla="*/ 587 w 588"/>
                <a:gd name="T39" fmla="*/ 0 h 74"/>
                <a:gd name="T40" fmla="*/ 585 w 588"/>
                <a:gd name="T41" fmla="*/ 0 h 7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88"/>
                <a:gd name="T64" fmla="*/ 0 h 74"/>
                <a:gd name="T65" fmla="*/ 588 w 588"/>
                <a:gd name="T66" fmla="*/ 74 h 7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88" h="74">
                  <a:moveTo>
                    <a:pt x="585" y="0"/>
                  </a:moveTo>
                  <a:lnTo>
                    <a:pt x="0" y="3"/>
                  </a:lnTo>
                  <a:lnTo>
                    <a:pt x="4" y="16"/>
                  </a:lnTo>
                  <a:lnTo>
                    <a:pt x="10" y="29"/>
                  </a:lnTo>
                  <a:lnTo>
                    <a:pt x="19" y="40"/>
                  </a:lnTo>
                  <a:lnTo>
                    <a:pt x="29" y="51"/>
                  </a:lnTo>
                  <a:lnTo>
                    <a:pt x="41" y="60"/>
                  </a:lnTo>
                  <a:lnTo>
                    <a:pt x="51" y="67"/>
                  </a:lnTo>
                  <a:lnTo>
                    <a:pt x="65" y="71"/>
                  </a:lnTo>
                  <a:lnTo>
                    <a:pt x="78" y="73"/>
                  </a:lnTo>
                  <a:lnTo>
                    <a:pt x="78" y="70"/>
                  </a:lnTo>
                  <a:lnTo>
                    <a:pt x="510" y="70"/>
                  </a:lnTo>
                  <a:lnTo>
                    <a:pt x="521" y="68"/>
                  </a:lnTo>
                  <a:lnTo>
                    <a:pt x="534" y="64"/>
                  </a:lnTo>
                  <a:lnTo>
                    <a:pt x="547" y="57"/>
                  </a:lnTo>
                  <a:lnTo>
                    <a:pt x="560" y="48"/>
                  </a:lnTo>
                  <a:lnTo>
                    <a:pt x="571" y="38"/>
                  </a:lnTo>
                  <a:lnTo>
                    <a:pt x="580" y="26"/>
                  </a:lnTo>
                  <a:lnTo>
                    <a:pt x="586" y="13"/>
                  </a:lnTo>
                  <a:lnTo>
                    <a:pt x="587" y="0"/>
                  </a:lnTo>
                  <a:lnTo>
                    <a:pt x="585" y="0"/>
                  </a:lnTo>
                </a:path>
              </a:pathLst>
            </a:custGeom>
            <a:solidFill>
              <a:srgbClr val="B265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5380" name="Freeform 10"/>
            <p:cNvSpPr>
              <a:spLocks/>
            </p:cNvSpPr>
            <p:nvPr/>
          </p:nvSpPr>
          <p:spPr bwMode="auto">
            <a:xfrm>
              <a:off x="2908" y="2804"/>
              <a:ext cx="164" cy="160"/>
            </a:xfrm>
            <a:custGeom>
              <a:avLst/>
              <a:gdLst>
                <a:gd name="T0" fmla="*/ 53 w 164"/>
                <a:gd name="T1" fmla="*/ 155 h 160"/>
                <a:gd name="T2" fmla="*/ 70 w 164"/>
                <a:gd name="T3" fmla="*/ 159 h 160"/>
                <a:gd name="T4" fmla="*/ 86 w 164"/>
                <a:gd name="T5" fmla="*/ 159 h 160"/>
                <a:gd name="T6" fmla="*/ 102 w 164"/>
                <a:gd name="T7" fmla="*/ 157 h 160"/>
                <a:gd name="T8" fmla="*/ 117 w 164"/>
                <a:gd name="T9" fmla="*/ 151 h 160"/>
                <a:gd name="T10" fmla="*/ 131 w 164"/>
                <a:gd name="T11" fmla="*/ 144 h 160"/>
                <a:gd name="T12" fmla="*/ 142 w 164"/>
                <a:gd name="T13" fmla="*/ 132 h 160"/>
                <a:gd name="T14" fmla="*/ 151 w 164"/>
                <a:gd name="T15" fmla="*/ 120 h 160"/>
                <a:gd name="T16" fmla="*/ 159 w 164"/>
                <a:gd name="T17" fmla="*/ 105 h 160"/>
                <a:gd name="T18" fmla="*/ 163 w 164"/>
                <a:gd name="T19" fmla="*/ 89 h 160"/>
                <a:gd name="T20" fmla="*/ 163 w 164"/>
                <a:gd name="T21" fmla="*/ 74 h 160"/>
                <a:gd name="T22" fmla="*/ 160 w 164"/>
                <a:gd name="T23" fmla="*/ 58 h 160"/>
                <a:gd name="T24" fmla="*/ 154 w 164"/>
                <a:gd name="T25" fmla="*/ 44 h 160"/>
                <a:gd name="T26" fmla="*/ 147 w 164"/>
                <a:gd name="T27" fmla="*/ 31 h 160"/>
                <a:gd name="T28" fmla="*/ 135 w 164"/>
                <a:gd name="T29" fmla="*/ 20 h 160"/>
                <a:gd name="T30" fmla="*/ 122 w 164"/>
                <a:gd name="T31" fmla="*/ 11 h 160"/>
                <a:gd name="T32" fmla="*/ 107 w 164"/>
                <a:gd name="T33" fmla="*/ 4 h 160"/>
                <a:gd name="T34" fmla="*/ 92 w 164"/>
                <a:gd name="T35" fmla="*/ 0 h 160"/>
                <a:gd name="T36" fmla="*/ 76 w 164"/>
                <a:gd name="T37" fmla="*/ 0 h 160"/>
                <a:gd name="T38" fmla="*/ 60 w 164"/>
                <a:gd name="T39" fmla="*/ 3 h 160"/>
                <a:gd name="T40" fmla="*/ 44 w 164"/>
                <a:gd name="T41" fmla="*/ 8 h 160"/>
                <a:gd name="T42" fmla="*/ 32 w 164"/>
                <a:gd name="T43" fmla="*/ 16 h 160"/>
                <a:gd name="T44" fmla="*/ 20 w 164"/>
                <a:gd name="T45" fmla="*/ 27 h 160"/>
                <a:gd name="T46" fmla="*/ 11 w 164"/>
                <a:gd name="T47" fmla="*/ 39 h 160"/>
                <a:gd name="T48" fmla="*/ 4 w 164"/>
                <a:gd name="T49" fmla="*/ 54 h 160"/>
                <a:gd name="T50" fmla="*/ 0 w 164"/>
                <a:gd name="T51" fmla="*/ 70 h 160"/>
                <a:gd name="T52" fmla="*/ 0 w 164"/>
                <a:gd name="T53" fmla="*/ 87 h 160"/>
                <a:gd name="T54" fmla="*/ 2 w 164"/>
                <a:gd name="T55" fmla="*/ 101 h 160"/>
                <a:gd name="T56" fmla="*/ 8 w 164"/>
                <a:gd name="T57" fmla="*/ 116 h 160"/>
                <a:gd name="T58" fmla="*/ 15 w 164"/>
                <a:gd name="T59" fmla="*/ 128 h 160"/>
                <a:gd name="T60" fmla="*/ 26 w 164"/>
                <a:gd name="T61" fmla="*/ 141 h 160"/>
                <a:gd name="T62" fmla="*/ 39 w 164"/>
                <a:gd name="T63" fmla="*/ 148 h 160"/>
                <a:gd name="T64" fmla="*/ 53 w 164"/>
                <a:gd name="T65" fmla="*/ 155 h 160"/>
                <a:gd name="T66" fmla="*/ 53 w 164"/>
                <a:gd name="T67" fmla="*/ 152 h 160"/>
                <a:gd name="T68" fmla="*/ 53 w 164"/>
                <a:gd name="T69" fmla="*/ 155 h 16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64"/>
                <a:gd name="T106" fmla="*/ 0 h 160"/>
                <a:gd name="T107" fmla="*/ 164 w 164"/>
                <a:gd name="T108" fmla="*/ 160 h 16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64" h="160">
                  <a:moveTo>
                    <a:pt x="53" y="155"/>
                  </a:moveTo>
                  <a:lnTo>
                    <a:pt x="70" y="159"/>
                  </a:lnTo>
                  <a:lnTo>
                    <a:pt x="86" y="159"/>
                  </a:lnTo>
                  <a:lnTo>
                    <a:pt x="102" y="157"/>
                  </a:lnTo>
                  <a:lnTo>
                    <a:pt x="117" y="151"/>
                  </a:lnTo>
                  <a:lnTo>
                    <a:pt x="131" y="144"/>
                  </a:lnTo>
                  <a:lnTo>
                    <a:pt x="142" y="132"/>
                  </a:lnTo>
                  <a:lnTo>
                    <a:pt x="151" y="120"/>
                  </a:lnTo>
                  <a:lnTo>
                    <a:pt x="159" y="105"/>
                  </a:lnTo>
                  <a:lnTo>
                    <a:pt x="163" y="89"/>
                  </a:lnTo>
                  <a:lnTo>
                    <a:pt x="163" y="74"/>
                  </a:lnTo>
                  <a:lnTo>
                    <a:pt x="160" y="58"/>
                  </a:lnTo>
                  <a:lnTo>
                    <a:pt x="154" y="44"/>
                  </a:lnTo>
                  <a:lnTo>
                    <a:pt x="147" y="31"/>
                  </a:lnTo>
                  <a:lnTo>
                    <a:pt x="135" y="20"/>
                  </a:lnTo>
                  <a:lnTo>
                    <a:pt x="122" y="11"/>
                  </a:lnTo>
                  <a:lnTo>
                    <a:pt x="107" y="4"/>
                  </a:lnTo>
                  <a:lnTo>
                    <a:pt x="92" y="0"/>
                  </a:lnTo>
                  <a:lnTo>
                    <a:pt x="76" y="0"/>
                  </a:lnTo>
                  <a:lnTo>
                    <a:pt x="60" y="3"/>
                  </a:lnTo>
                  <a:lnTo>
                    <a:pt x="44" y="8"/>
                  </a:lnTo>
                  <a:lnTo>
                    <a:pt x="32" y="16"/>
                  </a:lnTo>
                  <a:lnTo>
                    <a:pt x="20" y="27"/>
                  </a:lnTo>
                  <a:lnTo>
                    <a:pt x="11" y="39"/>
                  </a:lnTo>
                  <a:lnTo>
                    <a:pt x="4" y="54"/>
                  </a:lnTo>
                  <a:lnTo>
                    <a:pt x="0" y="70"/>
                  </a:lnTo>
                  <a:lnTo>
                    <a:pt x="0" y="87"/>
                  </a:lnTo>
                  <a:lnTo>
                    <a:pt x="2" y="101"/>
                  </a:lnTo>
                  <a:lnTo>
                    <a:pt x="8" y="116"/>
                  </a:lnTo>
                  <a:lnTo>
                    <a:pt x="15" y="128"/>
                  </a:lnTo>
                  <a:lnTo>
                    <a:pt x="26" y="141"/>
                  </a:lnTo>
                  <a:lnTo>
                    <a:pt x="39" y="148"/>
                  </a:lnTo>
                  <a:lnTo>
                    <a:pt x="53" y="155"/>
                  </a:lnTo>
                  <a:lnTo>
                    <a:pt x="53" y="152"/>
                  </a:lnTo>
                  <a:lnTo>
                    <a:pt x="53" y="155"/>
                  </a:lnTo>
                </a:path>
              </a:pathLst>
            </a:custGeom>
            <a:solidFill>
              <a:srgbClr val="B265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5381" name="Freeform 11"/>
            <p:cNvSpPr>
              <a:spLocks/>
            </p:cNvSpPr>
            <p:nvPr/>
          </p:nvSpPr>
          <p:spPr bwMode="auto">
            <a:xfrm>
              <a:off x="1191" y="2558"/>
              <a:ext cx="1853" cy="464"/>
            </a:xfrm>
            <a:custGeom>
              <a:avLst/>
              <a:gdLst>
                <a:gd name="T0" fmla="*/ 905 w 1853"/>
                <a:gd name="T1" fmla="*/ 265 h 464"/>
                <a:gd name="T2" fmla="*/ 880 w 1853"/>
                <a:gd name="T3" fmla="*/ 261 h 464"/>
                <a:gd name="T4" fmla="*/ 829 w 1853"/>
                <a:gd name="T5" fmla="*/ 246 h 464"/>
                <a:gd name="T6" fmla="*/ 788 w 1853"/>
                <a:gd name="T7" fmla="*/ 229 h 464"/>
                <a:gd name="T8" fmla="*/ 739 w 1853"/>
                <a:gd name="T9" fmla="*/ 199 h 464"/>
                <a:gd name="T10" fmla="*/ 691 w 1853"/>
                <a:gd name="T11" fmla="*/ 182 h 464"/>
                <a:gd name="T12" fmla="*/ 600 w 1853"/>
                <a:gd name="T13" fmla="*/ 169 h 464"/>
                <a:gd name="T14" fmla="*/ 504 w 1853"/>
                <a:gd name="T15" fmla="*/ 179 h 464"/>
                <a:gd name="T16" fmla="*/ 391 w 1853"/>
                <a:gd name="T17" fmla="*/ 199 h 464"/>
                <a:gd name="T18" fmla="*/ 329 w 1853"/>
                <a:gd name="T19" fmla="*/ 208 h 464"/>
                <a:gd name="T20" fmla="*/ 243 w 1853"/>
                <a:gd name="T21" fmla="*/ 203 h 464"/>
                <a:gd name="T22" fmla="*/ 189 w 1853"/>
                <a:gd name="T23" fmla="*/ 193 h 464"/>
                <a:gd name="T24" fmla="*/ 140 w 1853"/>
                <a:gd name="T25" fmla="*/ 172 h 464"/>
                <a:gd name="T26" fmla="*/ 95 w 1853"/>
                <a:gd name="T27" fmla="*/ 144 h 464"/>
                <a:gd name="T28" fmla="*/ 54 w 1853"/>
                <a:gd name="T29" fmla="*/ 109 h 464"/>
                <a:gd name="T30" fmla="*/ 16 w 1853"/>
                <a:gd name="T31" fmla="*/ 64 h 464"/>
                <a:gd name="T32" fmla="*/ 11 w 1853"/>
                <a:gd name="T33" fmla="*/ 41 h 464"/>
                <a:gd name="T34" fmla="*/ 23 w 1853"/>
                <a:gd name="T35" fmla="*/ 44 h 464"/>
                <a:gd name="T36" fmla="*/ 58 w 1853"/>
                <a:gd name="T37" fmla="*/ 50 h 464"/>
                <a:gd name="T38" fmla="*/ 85 w 1853"/>
                <a:gd name="T39" fmla="*/ 55 h 464"/>
                <a:gd name="T40" fmla="*/ 174 w 1853"/>
                <a:gd name="T41" fmla="*/ 78 h 464"/>
                <a:gd name="T42" fmla="*/ 249 w 1853"/>
                <a:gd name="T43" fmla="*/ 83 h 464"/>
                <a:gd name="T44" fmla="*/ 313 w 1853"/>
                <a:gd name="T45" fmla="*/ 76 h 464"/>
                <a:gd name="T46" fmla="*/ 369 w 1853"/>
                <a:gd name="T47" fmla="*/ 61 h 464"/>
                <a:gd name="T48" fmla="*/ 442 w 1853"/>
                <a:gd name="T49" fmla="*/ 32 h 464"/>
                <a:gd name="T50" fmla="*/ 510 w 1853"/>
                <a:gd name="T51" fmla="*/ 8 h 464"/>
                <a:gd name="T52" fmla="*/ 558 w 1853"/>
                <a:gd name="T53" fmla="*/ 1 h 464"/>
                <a:gd name="T54" fmla="*/ 629 w 1853"/>
                <a:gd name="T55" fmla="*/ 3 h 464"/>
                <a:gd name="T56" fmla="*/ 701 w 1853"/>
                <a:gd name="T57" fmla="*/ 24 h 464"/>
                <a:gd name="T58" fmla="*/ 816 w 1853"/>
                <a:gd name="T59" fmla="*/ 76 h 464"/>
                <a:gd name="T60" fmla="*/ 912 w 1853"/>
                <a:gd name="T61" fmla="*/ 104 h 464"/>
                <a:gd name="T62" fmla="*/ 1017 w 1853"/>
                <a:gd name="T63" fmla="*/ 120 h 464"/>
                <a:gd name="T64" fmla="*/ 1148 w 1853"/>
                <a:gd name="T65" fmla="*/ 123 h 464"/>
                <a:gd name="T66" fmla="*/ 1248 w 1853"/>
                <a:gd name="T67" fmla="*/ 120 h 464"/>
                <a:gd name="T68" fmla="*/ 1319 w 1853"/>
                <a:gd name="T69" fmla="*/ 138 h 464"/>
                <a:gd name="T70" fmla="*/ 1373 w 1853"/>
                <a:gd name="T71" fmla="*/ 162 h 464"/>
                <a:gd name="T72" fmla="*/ 1428 w 1853"/>
                <a:gd name="T73" fmla="*/ 206 h 464"/>
                <a:gd name="T74" fmla="*/ 1501 w 1853"/>
                <a:gd name="T75" fmla="*/ 277 h 464"/>
                <a:gd name="T76" fmla="*/ 1546 w 1853"/>
                <a:gd name="T77" fmla="*/ 312 h 464"/>
                <a:gd name="T78" fmla="*/ 1602 w 1853"/>
                <a:gd name="T79" fmla="*/ 341 h 464"/>
                <a:gd name="T80" fmla="*/ 1675 w 1853"/>
                <a:gd name="T81" fmla="*/ 364 h 464"/>
                <a:gd name="T82" fmla="*/ 1766 w 1853"/>
                <a:gd name="T83" fmla="*/ 377 h 464"/>
                <a:gd name="T84" fmla="*/ 1792 w 1853"/>
                <a:gd name="T85" fmla="*/ 381 h 464"/>
                <a:gd name="T86" fmla="*/ 1829 w 1853"/>
                <a:gd name="T87" fmla="*/ 385 h 464"/>
                <a:gd name="T88" fmla="*/ 1828 w 1853"/>
                <a:gd name="T89" fmla="*/ 405 h 464"/>
                <a:gd name="T90" fmla="*/ 1775 w 1853"/>
                <a:gd name="T91" fmla="*/ 432 h 464"/>
                <a:gd name="T92" fmla="*/ 1722 w 1853"/>
                <a:gd name="T93" fmla="*/ 452 h 464"/>
                <a:gd name="T94" fmla="*/ 1669 w 1853"/>
                <a:gd name="T95" fmla="*/ 462 h 464"/>
                <a:gd name="T96" fmla="*/ 1615 w 1853"/>
                <a:gd name="T97" fmla="*/ 462 h 464"/>
                <a:gd name="T98" fmla="*/ 1559 w 1853"/>
                <a:gd name="T99" fmla="*/ 454 h 464"/>
                <a:gd name="T100" fmla="*/ 1505 w 1853"/>
                <a:gd name="T101" fmla="*/ 438 h 464"/>
                <a:gd name="T102" fmla="*/ 1450 w 1853"/>
                <a:gd name="T103" fmla="*/ 412 h 464"/>
                <a:gd name="T104" fmla="*/ 1399 w 1853"/>
                <a:gd name="T105" fmla="*/ 380 h 464"/>
                <a:gd name="T106" fmla="*/ 1351 w 1853"/>
                <a:gd name="T107" fmla="*/ 349 h 464"/>
                <a:gd name="T108" fmla="*/ 1287 w 1853"/>
                <a:gd name="T109" fmla="*/ 311 h 464"/>
                <a:gd name="T110" fmla="*/ 1202 w 1853"/>
                <a:gd name="T111" fmla="*/ 277 h 464"/>
                <a:gd name="T112" fmla="*/ 1155 w 1853"/>
                <a:gd name="T113" fmla="*/ 270 h 464"/>
                <a:gd name="T114" fmla="*/ 1104 w 1853"/>
                <a:gd name="T115" fmla="*/ 270 h 464"/>
                <a:gd name="T116" fmla="*/ 1047 w 1853"/>
                <a:gd name="T117" fmla="*/ 278 h 464"/>
                <a:gd name="T118" fmla="*/ 1015 w 1853"/>
                <a:gd name="T119" fmla="*/ 282 h 464"/>
                <a:gd name="T120" fmla="*/ 972 w 1853"/>
                <a:gd name="T121" fmla="*/ 277 h 464"/>
                <a:gd name="T122" fmla="*/ 937 w 1853"/>
                <a:gd name="T123" fmla="*/ 270 h 464"/>
                <a:gd name="T124" fmla="*/ 914 w 1853"/>
                <a:gd name="T125" fmla="*/ 264 h 46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853"/>
                <a:gd name="T190" fmla="*/ 0 h 464"/>
                <a:gd name="T191" fmla="*/ 1853 w 1853"/>
                <a:gd name="T192" fmla="*/ 464 h 464"/>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853" h="464">
                  <a:moveTo>
                    <a:pt x="914" y="267"/>
                  </a:moveTo>
                  <a:lnTo>
                    <a:pt x="905" y="265"/>
                  </a:lnTo>
                  <a:lnTo>
                    <a:pt x="893" y="264"/>
                  </a:lnTo>
                  <a:lnTo>
                    <a:pt x="880" y="261"/>
                  </a:lnTo>
                  <a:lnTo>
                    <a:pt x="864" y="257"/>
                  </a:lnTo>
                  <a:lnTo>
                    <a:pt x="829" y="246"/>
                  </a:lnTo>
                  <a:lnTo>
                    <a:pt x="810" y="239"/>
                  </a:lnTo>
                  <a:lnTo>
                    <a:pt x="788" y="229"/>
                  </a:lnTo>
                  <a:lnTo>
                    <a:pt x="764" y="213"/>
                  </a:lnTo>
                  <a:lnTo>
                    <a:pt x="739" y="199"/>
                  </a:lnTo>
                  <a:lnTo>
                    <a:pt x="714" y="190"/>
                  </a:lnTo>
                  <a:lnTo>
                    <a:pt x="691" y="182"/>
                  </a:lnTo>
                  <a:lnTo>
                    <a:pt x="646" y="172"/>
                  </a:lnTo>
                  <a:lnTo>
                    <a:pt x="600" y="169"/>
                  </a:lnTo>
                  <a:lnTo>
                    <a:pt x="553" y="172"/>
                  </a:lnTo>
                  <a:lnTo>
                    <a:pt x="504" y="179"/>
                  </a:lnTo>
                  <a:lnTo>
                    <a:pt x="451" y="189"/>
                  </a:lnTo>
                  <a:lnTo>
                    <a:pt x="391" y="199"/>
                  </a:lnTo>
                  <a:lnTo>
                    <a:pt x="360" y="205"/>
                  </a:lnTo>
                  <a:lnTo>
                    <a:pt x="329" y="208"/>
                  </a:lnTo>
                  <a:lnTo>
                    <a:pt x="271" y="208"/>
                  </a:lnTo>
                  <a:lnTo>
                    <a:pt x="243" y="203"/>
                  </a:lnTo>
                  <a:lnTo>
                    <a:pt x="215" y="199"/>
                  </a:lnTo>
                  <a:lnTo>
                    <a:pt x="189" y="193"/>
                  </a:lnTo>
                  <a:lnTo>
                    <a:pt x="164" y="183"/>
                  </a:lnTo>
                  <a:lnTo>
                    <a:pt x="140" y="172"/>
                  </a:lnTo>
                  <a:lnTo>
                    <a:pt x="117" y="159"/>
                  </a:lnTo>
                  <a:lnTo>
                    <a:pt x="95" y="144"/>
                  </a:lnTo>
                  <a:lnTo>
                    <a:pt x="73" y="127"/>
                  </a:lnTo>
                  <a:lnTo>
                    <a:pt x="54" y="109"/>
                  </a:lnTo>
                  <a:lnTo>
                    <a:pt x="33" y="88"/>
                  </a:lnTo>
                  <a:lnTo>
                    <a:pt x="16" y="64"/>
                  </a:lnTo>
                  <a:lnTo>
                    <a:pt x="0" y="39"/>
                  </a:lnTo>
                  <a:lnTo>
                    <a:pt x="11" y="41"/>
                  </a:lnTo>
                  <a:lnTo>
                    <a:pt x="17" y="43"/>
                  </a:lnTo>
                  <a:lnTo>
                    <a:pt x="23" y="44"/>
                  </a:lnTo>
                  <a:lnTo>
                    <a:pt x="41" y="47"/>
                  </a:lnTo>
                  <a:lnTo>
                    <a:pt x="58" y="50"/>
                  </a:lnTo>
                  <a:lnTo>
                    <a:pt x="70" y="52"/>
                  </a:lnTo>
                  <a:lnTo>
                    <a:pt x="85" y="55"/>
                  </a:lnTo>
                  <a:lnTo>
                    <a:pt x="131" y="69"/>
                  </a:lnTo>
                  <a:lnTo>
                    <a:pt x="174" y="78"/>
                  </a:lnTo>
                  <a:lnTo>
                    <a:pt x="214" y="82"/>
                  </a:lnTo>
                  <a:lnTo>
                    <a:pt x="249" y="83"/>
                  </a:lnTo>
                  <a:lnTo>
                    <a:pt x="282" y="80"/>
                  </a:lnTo>
                  <a:lnTo>
                    <a:pt x="313" y="76"/>
                  </a:lnTo>
                  <a:lnTo>
                    <a:pt x="342" y="69"/>
                  </a:lnTo>
                  <a:lnTo>
                    <a:pt x="369" y="61"/>
                  </a:lnTo>
                  <a:lnTo>
                    <a:pt x="418" y="41"/>
                  </a:lnTo>
                  <a:lnTo>
                    <a:pt x="442" y="32"/>
                  </a:lnTo>
                  <a:lnTo>
                    <a:pt x="464" y="24"/>
                  </a:lnTo>
                  <a:lnTo>
                    <a:pt x="510" y="8"/>
                  </a:lnTo>
                  <a:lnTo>
                    <a:pt x="533" y="3"/>
                  </a:lnTo>
                  <a:lnTo>
                    <a:pt x="558" y="1"/>
                  </a:lnTo>
                  <a:lnTo>
                    <a:pt x="593" y="0"/>
                  </a:lnTo>
                  <a:lnTo>
                    <a:pt x="629" y="3"/>
                  </a:lnTo>
                  <a:lnTo>
                    <a:pt x="666" y="10"/>
                  </a:lnTo>
                  <a:lnTo>
                    <a:pt x="701" y="24"/>
                  </a:lnTo>
                  <a:lnTo>
                    <a:pt x="757" y="51"/>
                  </a:lnTo>
                  <a:lnTo>
                    <a:pt x="816" y="76"/>
                  </a:lnTo>
                  <a:lnTo>
                    <a:pt x="879" y="96"/>
                  </a:lnTo>
                  <a:lnTo>
                    <a:pt x="912" y="104"/>
                  </a:lnTo>
                  <a:lnTo>
                    <a:pt x="947" y="111"/>
                  </a:lnTo>
                  <a:lnTo>
                    <a:pt x="1017" y="120"/>
                  </a:lnTo>
                  <a:lnTo>
                    <a:pt x="1084" y="124"/>
                  </a:lnTo>
                  <a:lnTo>
                    <a:pt x="1148" y="123"/>
                  </a:lnTo>
                  <a:lnTo>
                    <a:pt x="1211" y="119"/>
                  </a:lnTo>
                  <a:lnTo>
                    <a:pt x="1248" y="120"/>
                  </a:lnTo>
                  <a:lnTo>
                    <a:pt x="1284" y="127"/>
                  </a:lnTo>
                  <a:lnTo>
                    <a:pt x="1319" y="138"/>
                  </a:lnTo>
                  <a:lnTo>
                    <a:pt x="1351" y="151"/>
                  </a:lnTo>
                  <a:lnTo>
                    <a:pt x="1373" y="162"/>
                  </a:lnTo>
                  <a:lnTo>
                    <a:pt x="1391" y="175"/>
                  </a:lnTo>
                  <a:lnTo>
                    <a:pt x="1428" y="206"/>
                  </a:lnTo>
                  <a:lnTo>
                    <a:pt x="1463" y="241"/>
                  </a:lnTo>
                  <a:lnTo>
                    <a:pt x="1501" y="277"/>
                  </a:lnTo>
                  <a:lnTo>
                    <a:pt x="1521" y="295"/>
                  </a:lnTo>
                  <a:lnTo>
                    <a:pt x="1546" y="312"/>
                  </a:lnTo>
                  <a:lnTo>
                    <a:pt x="1573" y="327"/>
                  </a:lnTo>
                  <a:lnTo>
                    <a:pt x="1602" y="341"/>
                  </a:lnTo>
                  <a:lnTo>
                    <a:pt x="1637" y="353"/>
                  </a:lnTo>
                  <a:lnTo>
                    <a:pt x="1675" y="364"/>
                  </a:lnTo>
                  <a:lnTo>
                    <a:pt x="1718" y="371"/>
                  </a:lnTo>
                  <a:lnTo>
                    <a:pt x="1766" y="377"/>
                  </a:lnTo>
                  <a:lnTo>
                    <a:pt x="1781" y="378"/>
                  </a:lnTo>
                  <a:lnTo>
                    <a:pt x="1792" y="381"/>
                  </a:lnTo>
                  <a:lnTo>
                    <a:pt x="1811" y="384"/>
                  </a:lnTo>
                  <a:lnTo>
                    <a:pt x="1829" y="385"/>
                  </a:lnTo>
                  <a:lnTo>
                    <a:pt x="1852" y="388"/>
                  </a:lnTo>
                  <a:lnTo>
                    <a:pt x="1828" y="405"/>
                  </a:lnTo>
                  <a:lnTo>
                    <a:pt x="1801" y="420"/>
                  </a:lnTo>
                  <a:lnTo>
                    <a:pt x="1775" y="432"/>
                  </a:lnTo>
                  <a:lnTo>
                    <a:pt x="1749" y="443"/>
                  </a:lnTo>
                  <a:lnTo>
                    <a:pt x="1722" y="452"/>
                  </a:lnTo>
                  <a:lnTo>
                    <a:pt x="1695" y="457"/>
                  </a:lnTo>
                  <a:lnTo>
                    <a:pt x="1669" y="462"/>
                  </a:lnTo>
                  <a:lnTo>
                    <a:pt x="1641" y="463"/>
                  </a:lnTo>
                  <a:lnTo>
                    <a:pt x="1615" y="462"/>
                  </a:lnTo>
                  <a:lnTo>
                    <a:pt x="1587" y="459"/>
                  </a:lnTo>
                  <a:lnTo>
                    <a:pt x="1559" y="454"/>
                  </a:lnTo>
                  <a:lnTo>
                    <a:pt x="1532" y="446"/>
                  </a:lnTo>
                  <a:lnTo>
                    <a:pt x="1505" y="438"/>
                  </a:lnTo>
                  <a:lnTo>
                    <a:pt x="1478" y="425"/>
                  </a:lnTo>
                  <a:lnTo>
                    <a:pt x="1450" y="412"/>
                  </a:lnTo>
                  <a:lnTo>
                    <a:pt x="1423" y="397"/>
                  </a:lnTo>
                  <a:lnTo>
                    <a:pt x="1399" y="380"/>
                  </a:lnTo>
                  <a:lnTo>
                    <a:pt x="1375" y="364"/>
                  </a:lnTo>
                  <a:lnTo>
                    <a:pt x="1351" y="349"/>
                  </a:lnTo>
                  <a:lnTo>
                    <a:pt x="1329" y="336"/>
                  </a:lnTo>
                  <a:lnTo>
                    <a:pt x="1287" y="311"/>
                  </a:lnTo>
                  <a:lnTo>
                    <a:pt x="1246" y="291"/>
                  </a:lnTo>
                  <a:lnTo>
                    <a:pt x="1202" y="277"/>
                  </a:lnTo>
                  <a:lnTo>
                    <a:pt x="1180" y="273"/>
                  </a:lnTo>
                  <a:lnTo>
                    <a:pt x="1155" y="270"/>
                  </a:lnTo>
                  <a:lnTo>
                    <a:pt x="1131" y="269"/>
                  </a:lnTo>
                  <a:lnTo>
                    <a:pt x="1104" y="270"/>
                  </a:lnTo>
                  <a:lnTo>
                    <a:pt x="1077" y="273"/>
                  </a:lnTo>
                  <a:lnTo>
                    <a:pt x="1047" y="278"/>
                  </a:lnTo>
                  <a:lnTo>
                    <a:pt x="1031" y="281"/>
                  </a:lnTo>
                  <a:lnTo>
                    <a:pt x="1015" y="282"/>
                  </a:lnTo>
                  <a:lnTo>
                    <a:pt x="987" y="280"/>
                  </a:lnTo>
                  <a:lnTo>
                    <a:pt x="972" y="277"/>
                  </a:lnTo>
                  <a:lnTo>
                    <a:pt x="956" y="273"/>
                  </a:lnTo>
                  <a:lnTo>
                    <a:pt x="937" y="270"/>
                  </a:lnTo>
                  <a:lnTo>
                    <a:pt x="914" y="267"/>
                  </a:lnTo>
                  <a:lnTo>
                    <a:pt x="914" y="264"/>
                  </a:lnTo>
                  <a:lnTo>
                    <a:pt x="914" y="267"/>
                  </a:lnTo>
                </a:path>
              </a:pathLst>
            </a:custGeom>
            <a:solidFill>
              <a:srgbClr val="FF9900"/>
            </a:solidFill>
            <a:ln w="12700" cap="rnd">
              <a:solidFill>
                <a:schemeClr val="bg2"/>
              </a:solidFill>
              <a:round/>
              <a:headEnd/>
              <a:tailEnd/>
            </a:ln>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5382" name="Freeform 12"/>
            <p:cNvSpPr>
              <a:spLocks/>
            </p:cNvSpPr>
            <p:nvPr/>
          </p:nvSpPr>
          <p:spPr bwMode="auto">
            <a:xfrm>
              <a:off x="1185" y="2474"/>
              <a:ext cx="165" cy="159"/>
            </a:xfrm>
            <a:custGeom>
              <a:avLst/>
              <a:gdLst>
                <a:gd name="T0" fmla="*/ 76 w 165"/>
                <a:gd name="T1" fmla="*/ 158 h 159"/>
                <a:gd name="T2" fmla="*/ 59 w 165"/>
                <a:gd name="T3" fmla="*/ 155 h 159"/>
                <a:gd name="T4" fmla="*/ 43 w 165"/>
                <a:gd name="T5" fmla="*/ 150 h 159"/>
                <a:gd name="T6" fmla="*/ 30 w 165"/>
                <a:gd name="T7" fmla="*/ 142 h 159"/>
                <a:gd name="T8" fmla="*/ 18 w 165"/>
                <a:gd name="T9" fmla="*/ 132 h 159"/>
                <a:gd name="T10" fmla="*/ 10 w 165"/>
                <a:gd name="T11" fmla="*/ 119 h 159"/>
                <a:gd name="T12" fmla="*/ 3 w 165"/>
                <a:gd name="T13" fmla="*/ 105 h 159"/>
                <a:gd name="T14" fmla="*/ 0 w 165"/>
                <a:gd name="T15" fmla="*/ 89 h 159"/>
                <a:gd name="T16" fmla="*/ 0 w 165"/>
                <a:gd name="T17" fmla="*/ 73 h 159"/>
                <a:gd name="T18" fmla="*/ 3 w 165"/>
                <a:gd name="T19" fmla="*/ 58 h 159"/>
                <a:gd name="T20" fmla="*/ 9 w 165"/>
                <a:gd name="T21" fmla="*/ 43 h 159"/>
                <a:gd name="T22" fmla="*/ 16 w 165"/>
                <a:gd name="T23" fmla="*/ 31 h 159"/>
                <a:gd name="T24" fmla="*/ 27 w 165"/>
                <a:gd name="T25" fmla="*/ 20 h 159"/>
                <a:gd name="T26" fmla="*/ 40 w 165"/>
                <a:gd name="T27" fmla="*/ 11 h 159"/>
                <a:gd name="T28" fmla="*/ 55 w 165"/>
                <a:gd name="T29" fmla="*/ 4 h 159"/>
                <a:gd name="T30" fmla="*/ 70 w 165"/>
                <a:gd name="T31" fmla="*/ 0 h 159"/>
                <a:gd name="T32" fmla="*/ 88 w 165"/>
                <a:gd name="T33" fmla="*/ 0 h 159"/>
                <a:gd name="T34" fmla="*/ 103 w 165"/>
                <a:gd name="T35" fmla="*/ 3 h 159"/>
                <a:gd name="T36" fmla="*/ 119 w 165"/>
                <a:gd name="T37" fmla="*/ 8 h 159"/>
                <a:gd name="T38" fmla="*/ 131 w 165"/>
                <a:gd name="T39" fmla="*/ 17 h 159"/>
                <a:gd name="T40" fmla="*/ 143 w 165"/>
                <a:gd name="T41" fmla="*/ 28 h 159"/>
                <a:gd name="T42" fmla="*/ 152 w 165"/>
                <a:gd name="T43" fmla="*/ 40 h 159"/>
                <a:gd name="T44" fmla="*/ 159 w 165"/>
                <a:gd name="T45" fmla="*/ 54 h 159"/>
                <a:gd name="T46" fmla="*/ 164 w 165"/>
                <a:gd name="T47" fmla="*/ 68 h 159"/>
                <a:gd name="T48" fmla="*/ 164 w 165"/>
                <a:gd name="T49" fmla="*/ 85 h 159"/>
                <a:gd name="T50" fmla="*/ 161 w 165"/>
                <a:gd name="T51" fmla="*/ 101 h 159"/>
                <a:gd name="T52" fmla="*/ 155 w 165"/>
                <a:gd name="T53" fmla="*/ 117 h 159"/>
                <a:gd name="T54" fmla="*/ 147 w 165"/>
                <a:gd name="T55" fmla="*/ 130 h 159"/>
                <a:gd name="T56" fmla="*/ 135 w 165"/>
                <a:gd name="T57" fmla="*/ 141 h 159"/>
                <a:gd name="T58" fmla="*/ 123 w 165"/>
                <a:gd name="T59" fmla="*/ 148 h 159"/>
                <a:gd name="T60" fmla="*/ 107 w 165"/>
                <a:gd name="T61" fmla="*/ 155 h 159"/>
                <a:gd name="T62" fmla="*/ 92 w 165"/>
                <a:gd name="T63" fmla="*/ 158 h 159"/>
                <a:gd name="T64" fmla="*/ 73 w 165"/>
                <a:gd name="T65" fmla="*/ 158 h 159"/>
                <a:gd name="T66" fmla="*/ 76 w 165"/>
                <a:gd name="T67" fmla="*/ 158 h 1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65"/>
                <a:gd name="T103" fmla="*/ 0 h 159"/>
                <a:gd name="T104" fmla="*/ 165 w 165"/>
                <a:gd name="T105" fmla="*/ 159 h 15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65" h="159">
                  <a:moveTo>
                    <a:pt x="76" y="158"/>
                  </a:moveTo>
                  <a:lnTo>
                    <a:pt x="59" y="155"/>
                  </a:lnTo>
                  <a:lnTo>
                    <a:pt x="43" y="150"/>
                  </a:lnTo>
                  <a:lnTo>
                    <a:pt x="30" y="142"/>
                  </a:lnTo>
                  <a:lnTo>
                    <a:pt x="18" y="132"/>
                  </a:lnTo>
                  <a:lnTo>
                    <a:pt x="10" y="119"/>
                  </a:lnTo>
                  <a:lnTo>
                    <a:pt x="3" y="105"/>
                  </a:lnTo>
                  <a:lnTo>
                    <a:pt x="0" y="89"/>
                  </a:lnTo>
                  <a:lnTo>
                    <a:pt x="0" y="73"/>
                  </a:lnTo>
                  <a:lnTo>
                    <a:pt x="3" y="58"/>
                  </a:lnTo>
                  <a:lnTo>
                    <a:pt x="9" y="43"/>
                  </a:lnTo>
                  <a:lnTo>
                    <a:pt x="16" y="31"/>
                  </a:lnTo>
                  <a:lnTo>
                    <a:pt x="27" y="20"/>
                  </a:lnTo>
                  <a:lnTo>
                    <a:pt x="40" y="11"/>
                  </a:lnTo>
                  <a:lnTo>
                    <a:pt x="55" y="4"/>
                  </a:lnTo>
                  <a:lnTo>
                    <a:pt x="70" y="0"/>
                  </a:lnTo>
                  <a:lnTo>
                    <a:pt x="88" y="0"/>
                  </a:lnTo>
                  <a:lnTo>
                    <a:pt x="103" y="3"/>
                  </a:lnTo>
                  <a:lnTo>
                    <a:pt x="119" y="8"/>
                  </a:lnTo>
                  <a:lnTo>
                    <a:pt x="131" y="17"/>
                  </a:lnTo>
                  <a:lnTo>
                    <a:pt x="143" y="28"/>
                  </a:lnTo>
                  <a:lnTo>
                    <a:pt x="152" y="40"/>
                  </a:lnTo>
                  <a:lnTo>
                    <a:pt x="159" y="54"/>
                  </a:lnTo>
                  <a:lnTo>
                    <a:pt x="164" y="68"/>
                  </a:lnTo>
                  <a:lnTo>
                    <a:pt x="164" y="85"/>
                  </a:lnTo>
                  <a:lnTo>
                    <a:pt x="161" y="101"/>
                  </a:lnTo>
                  <a:lnTo>
                    <a:pt x="155" y="117"/>
                  </a:lnTo>
                  <a:lnTo>
                    <a:pt x="147" y="130"/>
                  </a:lnTo>
                  <a:lnTo>
                    <a:pt x="135" y="141"/>
                  </a:lnTo>
                  <a:lnTo>
                    <a:pt x="123" y="148"/>
                  </a:lnTo>
                  <a:lnTo>
                    <a:pt x="107" y="155"/>
                  </a:lnTo>
                  <a:lnTo>
                    <a:pt x="92" y="158"/>
                  </a:lnTo>
                  <a:lnTo>
                    <a:pt x="73" y="158"/>
                  </a:lnTo>
                  <a:lnTo>
                    <a:pt x="76" y="158"/>
                  </a:lnTo>
                </a:path>
              </a:pathLst>
            </a:custGeom>
            <a:solidFill>
              <a:srgbClr val="B265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5383" name="Freeform 13"/>
            <p:cNvSpPr>
              <a:spLocks/>
            </p:cNvSpPr>
            <p:nvPr/>
          </p:nvSpPr>
          <p:spPr bwMode="auto">
            <a:xfrm>
              <a:off x="887" y="2665"/>
              <a:ext cx="733" cy="896"/>
            </a:xfrm>
            <a:custGeom>
              <a:avLst/>
              <a:gdLst>
                <a:gd name="T0" fmla="*/ 339 w 733"/>
                <a:gd name="T1" fmla="*/ 12 h 896"/>
                <a:gd name="T2" fmla="*/ 330 w 733"/>
                <a:gd name="T3" fmla="*/ 12 h 896"/>
                <a:gd name="T4" fmla="*/ 722 w 733"/>
                <a:gd name="T5" fmla="*/ 892 h 896"/>
                <a:gd name="T6" fmla="*/ 726 w 733"/>
                <a:gd name="T7" fmla="*/ 887 h 896"/>
                <a:gd name="T8" fmla="*/ 5 w 733"/>
                <a:gd name="T9" fmla="*/ 887 h 896"/>
                <a:gd name="T10" fmla="*/ 10 w 733"/>
                <a:gd name="T11" fmla="*/ 892 h 896"/>
                <a:gd name="T12" fmla="*/ 339 w 733"/>
                <a:gd name="T13" fmla="*/ 12 h 896"/>
                <a:gd name="T14" fmla="*/ 334 w 733"/>
                <a:gd name="T15" fmla="*/ 0 h 896"/>
                <a:gd name="T16" fmla="*/ 0 w 733"/>
                <a:gd name="T17" fmla="*/ 895 h 896"/>
                <a:gd name="T18" fmla="*/ 732 w 733"/>
                <a:gd name="T19" fmla="*/ 895 h 896"/>
                <a:gd name="T20" fmla="*/ 334 w 733"/>
                <a:gd name="T21" fmla="*/ 0 h 896"/>
                <a:gd name="T22" fmla="*/ 339 w 733"/>
                <a:gd name="T23" fmla="*/ 12 h 89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33"/>
                <a:gd name="T37" fmla="*/ 0 h 896"/>
                <a:gd name="T38" fmla="*/ 733 w 733"/>
                <a:gd name="T39" fmla="*/ 896 h 89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33" h="896">
                  <a:moveTo>
                    <a:pt x="339" y="12"/>
                  </a:moveTo>
                  <a:lnTo>
                    <a:pt x="330" y="12"/>
                  </a:lnTo>
                  <a:lnTo>
                    <a:pt x="722" y="892"/>
                  </a:lnTo>
                  <a:lnTo>
                    <a:pt x="726" y="887"/>
                  </a:lnTo>
                  <a:lnTo>
                    <a:pt x="5" y="887"/>
                  </a:lnTo>
                  <a:lnTo>
                    <a:pt x="10" y="892"/>
                  </a:lnTo>
                  <a:lnTo>
                    <a:pt x="339" y="12"/>
                  </a:lnTo>
                  <a:lnTo>
                    <a:pt x="334" y="0"/>
                  </a:lnTo>
                  <a:lnTo>
                    <a:pt x="0" y="895"/>
                  </a:lnTo>
                  <a:lnTo>
                    <a:pt x="732" y="895"/>
                  </a:lnTo>
                  <a:lnTo>
                    <a:pt x="334" y="0"/>
                  </a:lnTo>
                  <a:lnTo>
                    <a:pt x="339" y="12"/>
                  </a:lnTo>
                </a:path>
              </a:pathLst>
            </a:custGeom>
            <a:solidFill>
              <a:srgbClr val="B265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5384" name="Freeform 14"/>
            <p:cNvSpPr>
              <a:spLocks/>
            </p:cNvSpPr>
            <p:nvPr/>
          </p:nvSpPr>
          <p:spPr bwMode="auto">
            <a:xfrm>
              <a:off x="1220" y="2682"/>
              <a:ext cx="7" cy="875"/>
            </a:xfrm>
            <a:custGeom>
              <a:avLst/>
              <a:gdLst>
                <a:gd name="T0" fmla="*/ 0 w 7"/>
                <a:gd name="T1" fmla="*/ 0 h 875"/>
                <a:gd name="T2" fmla="*/ 2 w 7"/>
                <a:gd name="T3" fmla="*/ 874 h 875"/>
                <a:gd name="T4" fmla="*/ 6 w 7"/>
                <a:gd name="T5" fmla="*/ 874 h 875"/>
                <a:gd name="T6" fmla="*/ 5 w 7"/>
                <a:gd name="T7" fmla="*/ 0 h 875"/>
                <a:gd name="T8" fmla="*/ 0 w 7"/>
                <a:gd name="T9" fmla="*/ 0 h 875"/>
                <a:gd name="T10" fmla="*/ 0 60000 65536"/>
                <a:gd name="T11" fmla="*/ 0 60000 65536"/>
                <a:gd name="T12" fmla="*/ 0 60000 65536"/>
                <a:gd name="T13" fmla="*/ 0 60000 65536"/>
                <a:gd name="T14" fmla="*/ 0 60000 65536"/>
                <a:gd name="T15" fmla="*/ 0 w 7"/>
                <a:gd name="T16" fmla="*/ 0 h 875"/>
                <a:gd name="T17" fmla="*/ 7 w 7"/>
                <a:gd name="T18" fmla="*/ 875 h 875"/>
              </a:gdLst>
              <a:ahLst/>
              <a:cxnLst>
                <a:cxn ang="T10">
                  <a:pos x="T0" y="T1"/>
                </a:cxn>
                <a:cxn ang="T11">
                  <a:pos x="T2" y="T3"/>
                </a:cxn>
                <a:cxn ang="T12">
                  <a:pos x="T4" y="T5"/>
                </a:cxn>
                <a:cxn ang="T13">
                  <a:pos x="T6" y="T7"/>
                </a:cxn>
                <a:cxn ang="T14">
                  <a:pos x="T8" y="T9"/>
                </a:cxn>
              </a:cxnLst>
              <a:rect l="T15" t="T16" r="T17" b="T18"/>
              <a:pathLst>
                <a:path w="7" h="875">
                  <a:moveTo>
                    <a:pt x="0" y="0"/>
                  </a:moveTo>
                  <a:lnTo>
                    <a:pt x="2" y="874"/>
                  </a:lnTo>
                  <a:lnTo>
                    <a:pt x="6" y="874"/>
                  </a:lnTo>
                  <a:lnTo>
                    <a:pt x="5" y="0"/>
                  </a:lnTo>
                  <a:lnTo>
                    <a:pt x="0" y="0"/>
                  </a:lnTo>
                </a:path>
              </a:pathLst>
            </a:custGeom>
            <a:solidFill>
              <a:srgbClr val="B265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5385" name="Freeform 15"/>
            <p:cNvSpPr>
              <a:spLocks/>
            </p:cNvSpPr>
            <p:nvPr/>
          </p:nvSpPr>
          <p:spPr bwMode="auto">
            <a:xfrm>
              <a:off x="715" y="3556"/>
              <a:ext cx="1045" cy="48"/>
            </a:xfrm>
            <a:custGeom>
              <a:avLst/>
              <a:gdLst>
                <a:gd name="T0" fmla="*/ 1044 w 1045"/>
                <a:gd name="T1" fmla="*/ 41 h 48"/>
                <a:gd name="T2" fmla="*/ 1044 w 1045"/>
                <a:gd name="T3" fmla="*/ 0 h 48"/>
                <a:gd name="T4" fmla="*/ 0 w 1045"/>
                <a:gd name="T5" fmla="*/ 5 h 48"/>
                <a:gd name="T6" fmla="*/ 0 w 1045"/>
                <a:gd name="T7" fmla="*/ 47 h 48"/>
                <a:gd name="T8" fmla="*/ 1044 w 1045"/>
                <a:gd name="T9" fmla="*/ 41 h 48"/>
                <a:gd name="T10" fmla="*/ 0 60000 65536"/>
                <a:gd name="T11" fmla="*/ 0 60000 65536"/>
                <a:gd name="T12" fmla="*/ 0 60000 65536"/>
                <a:gd name="T13" fmla="*/ 0 60000 65536"/>
                <a:gd name="T14" fmla="*/ 0 60000 65536"/>
                <a:gd name="T15" fmla="*/ 0 w 1045"/>
                <a:gd name="T16" fmla="*/ 0 h 48"/>
                <a:gd name="T17" fmla="*/ 1045 w 1045"/>
                <a:gd name="T18" fmla="*/ 48 h 48"/>
              </a:gdLst>
              <a:ahLst/>
              <a:cxnLst>
                <a:cxn ang="T10">
                  <a:pos x="T0" y="T1"/>
                </a:cxn>
                <a:cxn ang="T11">
                  <a:pos x="T2" y="T3"/>
                </a:cxn>
                <a:cxn ang="T12">
                  <a:pos x="T4" y="T5"/>
                </a:cxn>
                <a:cxn ang="T13">
                  <a:pos x="T6" y="T7"/>
                </a:cxn>
                <a:cxn ang="T14">
                  <a:pos x="T8" y="T9"/>
                </a:cxn>
              </a:cxnLst>
              <a:rect l="T15" t="T16" r="T17" b="T18"/>
              <a:pathLst>
                <a:path w="1045" h="48">
                  <a:moveTo>
                    <a:pt x="1044" y="41"/>
                  </a:moveTo>
                  <a:lnTo>
                    <a:pt x="1044" y="0"/>
                  </a:lnTo>
                  <a:lnTo>
                    <a:pt x="0" y="5"/>
                  </a:lnTo>
                  <a:lnTo>
                    <a:pt x="0" y="47"/>
                  </a:lnTo>
                  <a:lnTo>
                    <a:pt x="1044" y="41"/>
                  </a:lnTo>
                </a:path>
              </a:pathLst>
            </a:custGeom>
            <a:solidFill>
              <a:srgbClr val="B265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5386" name="Freeform 16"/>
            <p:cNvSpPr>
              <a:spLocks/>
            </p:cNvSpPr>
            <p:nvPr/>
          </p:nvSpPr>
          <p:spPr bwMode="auto">
            <a:xfrm>
              <a:off x="837" y="3583"/>
              <a:ext cx="811" cy="68"/>
            </a:xfrm>
            <a:custGeom>
              <a:avLst/>
              <a:gdLst>
                <a:gd name="T0" fmla="*/ 810 w 811"/>
                <a:gd name="T1" fmla="*/ 64 h 68"/>
                <a:gd name="T2" fmla="*/ 807 w 811"/>
                <a:gd name="T3" fmla="*/ 0 h 68"/>
                <a:gd name="T4" fmla="*/ 0 w 811"/>
                <a:gd name="T5" fmla="*/ 5 h 68"/>
                <a:gd name="T6" fmla="*/ 0 w 811"/>
                <a:gd name="T7" fmla="*/ 67 h 68"/>
                <a:gd name="T8" fmla="*/ 810 w 811"/>
                <a:gd name="T9" fmla="*/ 64 h 68"/>
                <a:gd name="T10" fmla="*/ 0 60000 65536"/>
                <a:gd name="T11" fmla="*/ 0 60000 65536"/>
                <a:gd name="T12" fmla="*/ 0 60000 65536"/>
                <a:gd name="T13" fmla="*/ 0 60000 65536"/>
                <a:gd name="T14" fmla="*/ 0 60000 65536"/>
                <a:gd name="T15" fmla="*/ 0 w 811"/>
                <a:gd name="T16" fmla="*/ 0 h 68"/>
                <a:gd name="T17" fmla="*/ 811 w 811"/>
                <a:gd name="T18" fmla="*/ 68 h 68"/>
              </a:gdLst>
              <a:ahLst/>
              <a:cxnLst>
                <a:cxn ang="T10">
                  <a:pos x="T0" y="T1"/>
                </a:cxn>
                <a:cxn ang="T11">
                  <a:pos x="T2" y="T3"/>
                </a:cxn>
                <a:cxn ang="T12">
                  <a:pos x="T4" y="T5"/>
                </a:cxn>
                <a:cxn ang="T13">
                  <a:pos x="T6" y="T7"/>
                </a:cxn>
                <a:cxn ang="T14">
                  <a:pos x="T8" y="T9"/>
                </a:cxn>
              </a:cxnLst>
              <a:rect l="T15" t="T16" r="T17" b="T18"/>
              <a:pathLst>
                <a:path w="811" h="68">
                  <a:moveTo>
                    <a:pt x="810" y="64"/>
                  </a:moveTo>
                  <a:lnTo>
                    <a:pt x="807" y="0"/>
                  </a:lnTo>
                  <a:lnTo>
                    <a:pt x="0" y="5"/>
                  </a:lnTo>
                  <a:lnTo>
                    <a:pt x="0" y="67"/>
                  </a:lnTo>
                  <a:lnTo>
                    <a:pt x="810" y="64"/>
                  </a:lnTo>
                </a:path>
              </a:pathLst>
            </a:custGeom>
            <a:solidFill>
              <a:srgbClr val="B265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5387" name="Freeform 17"/>
            <p:cNvSpPr>
              <a:spLocks/>
            </p:cNvSpPr>
            <p:nvPr/>
          </p:nvSpPr>
          <p:spPr bwMode="auto">
            <a:xfrm>
              <a:off x="958" y="3632"/>
              <a:ext cx="590" cy="75"/>
            </a:xfrm>
            <a:custGeom>
              <a:avLst/>
              <a:gdLst>
                <a:gd name="T0" fmla="*/ 589 w 590"/>
                <a:gd name="T1" fmla="*/ 0 h 75"/>
                <a:gd name="T2" fmla="*/ 0 w 590"/>
                <a:gd name="T3" fmla="*/ 3 h 75"/>
                <a:gd name="T4" fmla="*/ 3 w 590"/>
                <a:gd name="T5" fmla="*/ 3 h 75"/>
                <a:gd name="T6" fmla="*/ 6 w 590"/>
                <a:gd name="T7" fmla="*/ 16 h 75"/>
                <a:gd name="T8" fmla="*/ 12 w 590"/>
                <a:gd name="T9" fmla="*/ 29 h 75"/>
                <a:gd name="T10" fmla="*/ 21 w 590"/>
                <a:gd name="T11" fmla="*/ 40 h 75"/>
                <a:gd name="T12" fmla="*/ 31 w 590"/>
                <a:gd name="T13" fmla="*/ 52 h 75"/>
                <a:gd name="T14" fmla="*/ 43 w 590"/>
                <a:gd name="T15" fmla="*/ 61 h 75"/>
                <a:gd name="T16" fmla="*/ 55 w 590"/>
                <a:gd name="T17" fmla="*/ 68 h 75"/>
                <a:gd name="T18" fmla="*/ 69 w 590"/>
                <a:gd name="T19" fmla="*/ 73 h 75"/>
                <a:gd name="T20" fmla="*/ 83 w 590"/>
                <a:gd name="T21" fmla="*/ 74 h 75"/>
                <a:gd name="T22" fmla="*/ 80 w 590"/>
                <a:gd name="T23" fmla="*/ 74 h 75"/>
                <a:gd name="T24" fmla="*/ 510 w 590"/>
                <a:gd name="T25" fmla="*/ 70 h 75"/>
                <a:gd name="T26" fmla="*/ 514 w 590"/>
                <a:gd name="T27" fmla="*/ 70 h 75"/>
                <a:gd name="T28" fmla="*/ 525 w 590"/>
                <a:gd name="T29" fmla="*/ 68 h 75"/>
                <a:gd name="T30" fmla="*/ 536 w 590"/>
                <a:gd name="T31" fmla="*/ 65 h 75"/>
                <a:gd name="T32" fmla="*/ 548 w 590"/>
                <a:gd name="T33" fmla="*/ 58 h 75"/>
                <a:gd name="T34" fmla="*/ 562 w 590"/>
                <a:gd name="T35" fmla="*/ 49 h 75"/>
                <a:gd name="T36" fmla="*/ 573 w 590"/>
                <a:gd name="T37" fmla="*/ 39 h 75"/>
                <a:gd name="T38" fmla="*/ 582 w 590"/>
                <a:gd name="T39" fmla="*/ 27 h 75"/>
                <a:gd name="T40" fmla="*/ 588 w 590"/>
                <a:gd name="T41" fmla="*/ 14 h 75"/>
                <a:gd name="T42" fmla="*/ 589 w 590"/>
                <a:gd name="T43" fmla="*/ 0 h 7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90"/>
                <a:gd name="T67" fmla="*/ 0 h 75"/>
                <a:gd name="T68" fmla="*/ 590 w 590"/>
                <a:gd name="T69" fmla="*/ 75 h 7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90" h="75">
                  <a:moveTo>
                    <a:pt x="589" y="0"/>
                  </a:moveTo>
                  <a:lnTo>
                    <a:pt x="0" y="3"/>
                  </a:lnTo>
                  <a:lnTo>
                    <a:pt x="3" y="3"/>
                  </a:lnTo>
                  <a:lnTo>
                    <a:pt x="6" y="16"/>
                  </a:lnTo>
                  <a:lnTo>
                    <a:pt x="12" y="29"/>
                  </a:lnTo>
                  <a:lnTo>
                    <a:pt x="21" y="40"/>
                  </a:lnTo>
                  <a:lnTo>
                    <a:pt x="31" y="52"/>
                  </a:lnTo>
                  <a:lnTo>
                    <a:pt x="43" y="61"/>
                  </a:lnTo>
                  <a:lnTo>
                    <a:pt x="55" y="68"/>
                  </a:lnTo>
                  <a:lnTo>
                    <a:pt x="69" y="73"/>
                  </a:lnTo>
                  <a:lnTo>
                    <a:pt x="83" y="74"/>
                  </a:lnTo>
                  <a:lnTo>
                    <a:pt x="80" y="74"/>
                  </a:lnTo>
                  <a:lnTo>
                    <a:pt x="510" y="70"/>
                  </a:lnTo>
                  <a:lnTo>
                    <a:pt x="514" y="70"/>
                  </a:lnTo>
                  <a:lnTo>
                    <a:pt x="525" y="68"/>
                  </a:lnTo>
                  <a:lnTo>
                    <a:pt x="536" y="65"/>
                  </a:lnTo>
                  <a:lnTo>
                    <a:pt x="548" y="58"/>
                  </a:lnTo>
                  <a:lnTo>
                    <a:pt x="562" y="49"/>
                  </a:lnTo>
                  <a:lnTo>
                    <a:pt x="573" y="39"/>
                  </a:lnTo>
                  <a:lnTo>
                    <a:pt x="582" y="27"/>
                  </a:lnTo>
                  <a:lnTo>
                    <a:pt x="588" y="14"/>
                  </a:lnTo>
                  <a:lnTo>
                    <a:pt x="589" y="0"/>
                  </a:lnTo>
                </a:path>
              </a:pathLst>
            </a:custGeom>
            <a:solidFill>
              <a:srgbClr val="B265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5388" name="Freeform 18"/>
            <p:cNvSpPr>
              <a:spLocks/>
            </p:cNvSpPr>
            <p:nvPr/>
          </p:nvSpPr>
          <p:spPr bwMode="auto">
            <a:xfrm>
              <a:off x="2055" y="2304"/>
              <a:ext cx="127" cy="121"/>
            </a:xfrm>
            <a:custGeom>
              <a:avLst/>
              <a:gdLst>
                <a:gd name="T0" fmla="*/ 64 w 127"/>
                <a:gd name="T1" fmla="*/ 4 h 121"/>
                <a:gd name="T2" fmla="*/ 76 w 127"/>
                <a:gd name="T3" fmla="*/ 6 h 121"/>
                <a:gd name="T4" fmla="*/ 88 w 127"/>
                <a:gd name="T5" fmla="*/ 8 h 121"/>
                <a:gd name="T6" fmla="*/ 99 w 127"/>
                <a:gd name="T7" fmla="*/ 13 h 121"/>
                <a:gd name="T8" fmla="*/ 108 w 127"/>
                <a:gd name="T9" fmla="*/ 20 h 121"/>
                <a:gd name="T10" fmla="*/ 116 w 127"/>
                <a:gd name="T11" fmla="*/ 28 h 121"/>
                <a:gd name="T12" fmla="*/ 121 w 127"/>
                <a:gd name="T13" fmla="*/ 39 h 121"/>
                <a:gd name="T14" fmla="*/ 124 w 127"/>
                <a:gd name="T15" fmla="*/ 50 h 121"/>
                <a:gd name="T16" fmla="*/ 126 w 127"/>
                <a:gd name="T17" fmla="*/ 62 h 121"/>
                <a:gd name="T18" fmla="*/ 124 w 127"/>
                <a:gd name="T19" fmla="*/ 73 h 121"/>
                <a:gd name="T20" fmla="*/ 121 w 127"/>
                <a:gd name="T21" fmla="*/ 84 h 121"/>
                <a:gd name="T22" fmla="*/ 116 w 127"/>
                <a:gd name="T23" fmla="*/ 95 h 121"/>
                <a:gd name="T24" fmla="*/ 99 w 127"/>
                <a:gd name="T25" fmla="*/ 111 h 121"/>
                <a:gd name="T26" fmla="*/ 88 w 127"/>
                <a:gd name="T27" fmla="*/ 116 h 121"/>
                <a:gd name="T28" fmla="*/ 76 w 127"/>
                <a:gd name="T29" fmla="*/ 119 h 121"/>
                <a:gd name="T30" fmla="*/ 64 w 127"/>
                <a:gd name="T31" fmla="*/ 120 h 121"/>
                <a:gd name="T32" fmla="*/ 52 w 127"/>
                <a:gd name="T33" fmla="*/ 119 h 121"/>
                <a:gd name="T34" fmla="*/ 39 w 127"/>
                <a:gd name="T35" fmla="*/ 116 h 121"/>
                <a:gd name="T36" fmla="*/ 28 w 127"/>
                <a:gd name="T37" fmla="*/ 111 h 121"/>
                <a:gd name="T38" fmla="*/ 11 w 127"/>
                <a:gd name="T39" fmla="*/ 95 h 121"/>
                <a:gd name="T40" fmla="*/ 6 w 127"/>
                <a:gd name="T41" fmla="*/ 84 h 121"/>
                <a:gd name="T42" fmla="*/ 1 w 127"/>
                <a:gd name="T43" fmla="*/ 73 h 121"/>
                <a:gd name="T44" fmla="*/ 0 w 127"/>
                <a:gd name="T45" fmla="*/ 62 h 121"/>
                <a:gd name="T46" fmla="*/ 1 w 127"/>
                <a:gd name="T47" fmla="*/ 50 h 121"/>
                <a:gd name="T48" fmla="*/ 6 w 127"/>
                <a:gd name="T49" fmla="*/ 39 h 121"/>
                <a:gd name="T50" fmla="*/ 11 w 127"/>
                <a:gd name="T51" fmla="*/ 28 h 121"/>
                <a:gd name="T52" fmla="*/ 19 w 127"/>
                <a:gd name="T53" fmla="*/ 20 h 121"/>
                <a:gd name="T54" fmla="*/ 28 w 127"/>
                <a:gd name="T55" fmla="*/ 13 h 121"/>
                <a:gd name="T56" fmla="*/ 39 w 127"/>
                <a:gd name="T57" fmla="*/ 8 h 121"/>
                <a:gd name="T58" fmla="*/ 52 w 127"/>
                <a:gd name="T59" fmla="*/ 6 h 121"/>
                <a:gd name="T60" fmla="*/ 64 w 127"/>
                <a:gd name="T61" fmla="*/ 4 h 121"/>
                <a:gd name="T62" fmla="*/ 61 w 127"/>
                <a:gd name="T63" fmla="*/ 0 h 121"/>
                <a:gd name="T64" fmla="*/ 64 w 127"/>
                <a:gd name="T65" fmla="*/ 4 h 12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7"/>
                <a:gd name="T100" fmla="*/ 0 h 121"/>
                <a:gd name="T101" fmla="*/ 127 w 127"/>
                <a:gd name="T102" fmla="*/ 121 h 12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7" h="121">
                  <a:moveTo>
                    <a:pt x="64" y="4"/>
                  </a:moveTo>
                  <a:lnTo>
                    <a:pt x="76" y="6"/>
                  </a:lnTo>
                  <a:lnTo>
                    <a:pt x="88" y="8"/>
                  </a:lnTo>
                  <a:lnTo>
                    <a:pt x="99" y="13"/>
                  </a:lnTo>
                  <a:lnTo>
                    <a:pt x="108" y="20"/>
                  </a:lnTo>
                  <a:lnTo>
                    <a:pt x="116" y="28"/>
                  </a:lnTo>
                  <a:lnTo>
                    <a:pt x="121" y="39"/>
                  </a:lnTo>
                  <a:lnTo>
                    <a:pt x="124" y="50"/>
                  </a:lnTo>
                  <a:lnTo>
                    <a:pt x="126" y="62"/>
                  </a:lnTo>
                  <a:lnTo>
                    <a:pt x="124" y="73"/>
                  </a:lnTo>
                  <a:lnTo>
                    <a:pt x="121" y="84"/>
                  </a:lnTo>
                  <a:lnTo>
                    <a:pt x="116" y="95"/>
                  </a:lnTo>
                  <a:lnTo>
                    <a:pt x="99" y="111"/>
                  </a:lnTo>
                  <a:lnTo>
                    <a:pt x="88" y="116"/>
                  </a:lnTo>
                  <a:lnTo>
                    <a:pt x="76" y="119"/>
                  </a:lnTo>
                  <a:lnTo>
                    <a:pt x="64" y="120"/>
                  </a:lnTo>
                  <a:lnTo>
                    <a:pt x="52" y="119"/>
                  </a:lnTo>
                  <a:lnTo>
                    <a:pt x="39" y="116"/>
                  </a:lnTo>
                  <a:lnTo>
                    <a:pt x="28" y="111"/>
                  </a:lnTo>
                  <a:lnTo>
                    <a:pt x="11" y="95"/>
                  </a:lnTo>
                  <a:lnTo>
                    <a:pt x="6" y="84"/>
                  </a:lnTo>
                  <a:lnTo>
                    <a:pt x="1" y="73"/>
                  </a:lnTo>
                  <a:lnTo>
                    <a:pt x="0" y="62"/>
                  </a:lnTo>
                  <a:lnTo>
                    <a:pt x="1" y="50"/>
                  </a:lnTo>
                  <a:lnTo>
                    <a:pt x="6" y="39"/>
                  </a:lnTo>
                  <a:lnTo>
                    <a:pt x="11" y="28"/>
                  </a:lnTo>
                  <a:lnTo>
                    <a:pt x="19" y="20"/>
                  </a:lnTo>
                  <a:lnTo>
                    <a:pt x="28" y="13"/>
                  </a:lnTo>
                  <a:lnTo>
                    <a:pt x="39" y="8"/>
                  </a:lnTo>
                  <a:lnTo>
                    <a:pt x="52" y="6"/>
                  </a:lnTo>
                  <a:lnTo>
                    <a:pt x="64" y="4"/>
                  </a:lnTo>
                  <a:lnTo>
                    <a:pt x="61" y="0"/>
                  </a:lnTo>
                  <a:lnTo>
                    <a:pt x="64" y="4"/>
                  </a:lnTo>
                </a:path>
              </a:pathLst>
            </a:custGeom>
            <a:solidFill>
              <a:srgbClr val="B265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5389" name="Freeform 19"/>
            <p:cNvSpPr>
              <a:spLocks/>
            </p:cNvSpPr>
            <p:nvPr/>
          </p:nvSpPr>
          <p:spPr bwMode="auto">
            <a:xfrm>
              <a:off x="1948" y="2457"/>
              <a:ext cx="346" cy="530"/>
            </a:xfrm>
            <a:custGeom>
              <a:avLst/>
              <a:gdLst>
                <a:gd name="T0" fmla="*/ 171 w 346"/>
                <a:gd name="T1" fmla="*/ 529 h 530"/>
                <a:gd name="T2" fmla="*/ 144 w 346"/>
                <a:gd name="T3" fmla="*/ 527 h 530"/>
                <a:gd name="T4" fmla="*/ 120 w 346"/>
                <a:gd name="T5" fmla="*/ 525 h 530"/>
                <a:gd name="T6" fmla="*/ 98 w 346"/>
                <a:gd name="T7" fmla="*/ 519 h 530"/>
                <a:gd name="T8" fmla="*/ 80 w 346"/>
                <a:gd name="T9" fmla="*/ 512 h 530"/>
                <a:gd name="T10" fmla="*/ 62 w 346"/>
                <a:gd name="T11" fmla="*/ 502 h 530"/>
                <a:gd name="T12" fmla="*/ 47 w 346"/>
                <a:gd name="T13" fmla="*/ 491 h 530"/>
                <a:gd name="T14" fmla="*/ 33 w 346"/>
                <a:gd name="T15" fmla="*/ 476 h 530"/>
                <a:gd name="T16" fmla="*/ 22 w 346"/>
                <a:gd name="T17" fmla="*/ 460 h 530"/>
                <a:gd name="T18" fmla="*/ 13 w 346"/>
                <a:gd name="T19" fmla="*/ 443 h 530"/>
                <a:gd name="T20" fmla="*/ 6 w 346"/>
                <a:gd name="T21" fmla="*/ 425 h 530"/>
                <a:gd name="T22" fmla="*/ 2 w 346"/>
                <a:gd name="T23" fmla="*/ 406 h 530"/>
                <a:gd name="T24" fmla="*/ 0 w 346"/>
                <a:gd name="T25" fmla="*/ 389 h 530"/>
                <a:gd name="T26" fmla="*/ 2 w 346"/>
                <a:gd name="T27" fmla="*/ 351 h 530"/>
                <a:gd name="T28" fmla="*/ 10 w 346"/>
                <a:gd name="T29" fmla="*/ 312 h 530"/>
                <a:gd name="T30" fmla="*/ 16 w 346"/>
                <a:gd name="T31" fmla="*/ 290 h 530"/>
                <a:gd name="T32" fmla="*/ 24 w 346"/>
                <a:gd name="T33" fmla="*/ 268 h 530"/>
                <a:gd name="T34" fmla="*/ 42 w 346"/>
                <a:gd name="T35" fmla="*/ 220 h 530"/>
                <a:gd name="T36" fmla="*/ 65 w 346"/>
                <a:gd name="T37" fmla="*/ 171 h 530"/>
                <a:gd name="T38" fmla="*/ 87 w 346"/>
                <a:gd name="T39" fmla="*/ 127 h 530"/>
                <a:gd name="T40" fmla="*/ 104 w 346"/>
                <a:gd name="T41" fmla="*/ 99 h 530"/>
                <a:gd name="T42" fmla="*/ 123 w 346"/>
                <a:gd name="T43" fmla="*/ 69 h 530"/>
                <a:gd name="T44" fmla="*/ 145 w 346"/>
                <a:gd name="T45" fmla="*/ 37 h 530"/>
                <a:gd name="T46" fmla="*/ 171 w 346"/>
                <a:gd name="T47" fmla="*/ 0 h 530"/>
                <a:gd name="T48" fmla="*/ 201 w 346"/>
                <a:gd name="T49" fmla="*/ 37 h 530"/>
                <a:gd name="T50" fmla="*/ 223 w 346"/>
                <a:gd name="T51" fmla="*/ 69 h 530"/>
                <a:gd name="T52" fmla="*/ 243 w 346"/>
                <a:gd name="T53" fmla="*/ 99 h 530"/>
                <a:gd name="T54" fmla="*/ 259 w 346"/>
                <a:gd name="T55" fmla="*/ 127 h 530"/>
                <a:gd name="T56" fmla="*/ 279 w 346"/>
                <a:gd name="T57" fmla="*/ 171 h 530"/>
                <a:gd name="T58" fmla="*/ 302 w 346"/>
                <a:gd name="T59" fmla="*/ 220 h 530"/>
                <a:gd name="T60" fmla="*/ 320 w 346"/>
                <a:gd name="T61" fmla="*/ 268 h 530"/>
                <a:gd name="T62" fmla="*/ 336 w 346"/>
                <a:gd name="T63" fmla="*/ 312 h 530"/>
                <a:gd name="T64" fmla="*/ 344 w 346"/>
                <a:gd name="T65" fmla="*/ 351 h 530"/>
                <a:gd name="T66" fmla="*/ 345 w 346"/>
                <a:gd name="T67" fmla="*/ 389 h 530"/>
                <a:gd name="T68" fmla="*/ 342 w 346"/>
                <a:gd name="T69" fmla="*/ 406 h 530"/>
                <a:gd name="T70" fmla="*/ 338 w 346"/>
                <a:gd name="T71" fmla="*/ 425 h 530"/>
                <a:gd name="T72" fmla="*/ 331 w 346"/>
                <a:gd name="T73" fmla="*/ 443 h 530"/>
                <a:gd name="T74" fmla="*/ 320 w 346"/>
                <a:gd name="T75" fmla="*/ 460 h 530"/>
                <a:gd name="T76" fmla="*/ 311 w 346"/>
                <a:gd name="T77" fmla="*/ 476 h 530"/>
                <a:gd name="T78" fmla="*/ 298 w 346"/>
                <a:gd name="T79" fmla="*/ 491 h 530"/>
                <a:gd name="T80" fmla="*/ 283 w 346"/>
                <a:gd name="T81" fmla="*/ 502 h 530"/>
                <a:gd name="T82" fmla="*/ 267 w 346"/>
                <a:gd name="T83" fmla="*/ 512 h 530"/>
                <a:gd name="T84" fmla="*/ 248 w 346"/>
                <a:gd name="T85" fmla="*/ 519 h 530"/>
                <a:gd name="T86" fmla="*/ 226 w 346"/>
                <a:gd name="T87" fmla="*/ 525 h 530"/>
                <a:gd name="T88" fmla="*/ 201 w 346"/>
                <a:gd name="T89" fmla="*/ 527 h 530"/>
                <a:gd name="T90" fmla="*/ 174 w 346"/>
                <a:gd name="T91" fmla="*/ 529 h 530"/>
                <a:gd name="T92" fmla="*/ 171 w 346"/>
                <a:gd name="T93" fmla="*/ 526 h 530"/>
                <a:gd name="T94" fmla="*/ 168 w 346"/>
                <a:gd name="T95" fmla="*/ 526 h 530"/>
                <a:gd name="T96" fmla="*/ 171 w 346"/>
                <a:gd name="T97" fmla="*/ 529 h 53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46"/>
                <a:gd name="T148" fmla="*/ 0 h 530"/>
                <a:gd name="T149" fmla="*/ 346 w 346"/>
                <a:gd name="T150" fmla="*/ 530 h 53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46" h="530">
                  <a:moveTo>
                    <a:pt x="171" y="529"/>
                  </a:moveTo>
                  <a:lnTo>
                    <a:pt x="144" y="527"/>
                  </a:lnTo>
                  <a:lnTo>
                    <a:pt x="120" y="525"/>
                  </a:lnTo>
                  <a:lnTo>
                    <a:pt x="98" y="519"/>
                  </a:lnTo>
                  <a:lnTo>
                    <a:pt x="80" y="512"/>
                  </a:lnTo>
                  <a:lnTo>
                    <a:pt x="62" y="502"/>
                  </a:lnTo>
                  <a:lnTo>
                    <a:pt x="47" y="491"/>
                  </a:lnTo>
                  <a:lnTo>
                    <a:pt x="33" y="476"/>
                  </a:lnTo>
                  <a:lnTo>
                    <a:pt x="22" y="460"/>
                  </a:lnTo>
                  <a:lnTo>
                    <a:pt x="13" y="443"/>
                  </a:lnTo>
                  <a:lnTo>
                    <a:pt x="6" y="425"/>
                  </a:lnTo>
                  <a:lnTo>
                    <a:pt x="2" y="406"/>
                  </a:lnTo>
                  <a:lnTo>
                    <a:pt x="0" y="389"/>
                  </a:lnTo>
                  <a:lnTo>
                    <a:pt x="2" y="351"/>
                  </a:lnTo>
                  <a:lnTo>
                    <a:pt x="10" y="312"/>
                  </a:lnTo>
                  <a:lnTo>
                    <a:pt x="16" y="290"/>
                  </a:lnTo>
                  <a:lnTo>
                    <a:pt x="24" y="268"/>
                  </a:lnTo>
                  <a:lnTo>
                    <a:pt x="42" y="220"/>
                  </a:lnTo>
                  <a:lnTo>
                    <a:pt x="65" y="171"/>
                  </a:lnTo>
                  <a:lnTo>
                    <a:pt x="87" y="127"/>
                  </a:lnTo>
                  <a:lnTo>
                    <a:pt x="104" y="99"/>
                  </a:lnTo>
                  <a:lnTo>
                    <a:pt x="123" y="69"/>
                  </a:lnTo>
                  <a:lnTo>
                    <a:pt x="145" y="37"/>
                  </a:lnTo>
                  <a:lnTo>
                    <a:pt x="171" y="0"/>
                  </a:lnTo>
                  <a:lnTo>
                    <a:pt x="201" y="37"/>
                  </a:lnTo>
                  <a:lnTo>
                    <a:pt x="223" y="69"/>
                  </a:lnTo>
                  <a:lnTo>
                    <a:pt x="243" y="99"/>
                  </a:lnTo>
                  <a:lnTo>
                    <a:pt x="259" y="127"/>
                  </a:lnTo>
                  <a:lnTo>
                    <a:pt x="279" y="171"/>
                  </a:lnTo>
                  <a:lnTo>
                    <a:pt x="302" y="220"/>
                  </a:lnTo>
                  <a:lnTo>
                    <a:pt x="320" y="268"/>
                  </a:lnTo>
                  <a:lnTo>
                    <a:pt x="336" y="312"/>
                  </a:lnTo>
                  <a:lnTo>
                    <a:pt x="344" y="351"/>
                  </a:lnTo>
                  <a:lnTo>
                    <a:pt x="345" y="389"/>
                  </a:lnTo>
                  <a:lnTo>
                    <a:pt x="342" y="406"/>
                  </a:lnTo>
                  <a:lnTo>
                    <a:pt x="338" y="425"/>
                  </a:lnTo>
                  <a:lnTo>
                    <a:pt x="331" y="443"/>
                  </a:lnTo>
                  <a:lnTo>
                    <a:pt x="320" y="460"/>
                  </a:lnTo>
                  <a:lnTo>
                    <a:pt x="311" y="476"/>
                  </a:lnTo>
                  <a:lnTo>
                    <a:pt x="298" y="491"/>
                  </a:lnTo>
                  <a:lnTo>
                    <a:pt x="283" y="502"/>
                  </a:lnTo>
                  <a:lnTo>
                    <a:pt x="267" y="512"/>
                  </a:lnTo>
                  <a:lnTo>
                    <a:pt x="248" y="519"/>
                  </a:lnTo>
                  <a:lnTo>
                    <a:pt x="226" y="525"/>
                  </a:lnTo>
                  <a:lnTo>
                    <a:pt x="201" y="527"/>
                  </a:lnTo>
                  <a:lnTo>
                    <a:pt x="174" y="529"/>
                  </a:lnTo>
                  <a:lnTo>
                    <a:pt x="171" y="526"/>
                  </a:lnTo>
                  <a:lnTo>
                    <a:pt x="168" y="526"/>
                  </a:lnTo>
                  <a:lnTo>
                    <a:pt x="171" y="529"/>
                  </a:lnTo>
                </a:path>
              </a:pathLst>
            </a:custGeom>
            <a:solidFill>
              <a:srgbClr val="FF9900"/>
            </a:solidFill>
            <a:ln w="12700" cap="rnd">
              <a:solidFill>
                <a:schemeClr val="bg2"/>
              </a:solidFill>
              <a:round/>
              <a:headEnd/>
              <a:tailEnd/>
            </a:ln>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5390" name="Freeform 20"/>
            <p:cNvSpPr>
              <a:spLocks/>
            </p:cNvSpPr>
            <p:nvPr/>
          </p:nvSpPr>
          <p:spPr bwMode="auto">
            <a:xfrm>
              <a:off x="1998" y="3629"/>
              <a:ext cx="232" cy="578"/>
            </a:xfrm>
            <a:custGeom>
              <a:avLst/>
              <a:gdLst>
                <a:gd name="T0" fmla="*/ 115 w 232"/>
                <a:gd name="T1" fmla="*/ 577 h 578"/>
                <a:gd name="T2" fmla="*/ 127 w 232"/>
                <a:gd name="T3" fmla="*/ 575 h 578"/>
                <a:gd name="T4" fmla="*/ 139 w 232"/>
                <a:gd name="T5" fmla="*/ 571 h 578"/>
                <a:gd name="T6" fmla="*/ 151 w 232"/>
                <a:gd name="T7" fmla="*/ 564 h 578"/>
                <a:gd name="T8" fmla="*/ 161 w 232"/>
                <a:gd name="T9" fmla="*/ 554 h 578"/>
                <a:gd name="T10" fmla="*/ 171 w 232"/>
                <a:gd name="T11" fmla="*/ 542 h 578"/>
                <a:gd name="T12" fmla="*/ 181 w 232"/>
                <a:gd name="T13" fmla="*/ 527 h 578"/>
                <a:gd name="T14" fmla="*/ 189 w 232"/>
                <a:gd name="T15" fmla="*/ 510 h 578"/>
                <a:gd name="T16" fmla="*/ 198 w 232"/>
                <a:gd name="T17" fmla="*/ 492 h 578"/>
                <a:gd name="T18" fmla="*/ 212 w 232"/>
                <a:gd name="T19" fmla="*/ 449 h 578"/>
                <a:gd name="T20" fmla="*/ 222 w 232"/>
                <a:gd name="T21" fmla="*/ 399 h 578"/>
                <a:gd name="T22" fmla="*/ 228 w 232"/>
                <a:gd name="T23" fmla="*/ 344 h 578"/>
                <a:gd name="T24" fmla="*/ 231 w 232"/>
                <a:gd name="T25" fmla="*/ 286 h 578"/>
                <a:gd name="T26" fmla="*/ 228 w 232"/>
                <a:gd name="T27" fmla="*/ 230 h 578"/>
                <a:gd name="T28" fmla="*/ 222 w 232"/>
                <a:gd name="T29" fmla="*/ 176 h 578"/>
                <a:gd name="T30" fmla="*/ 212 w 232"/>
                <a:gd name="T31" fmla="*/ 128 h 578"/>
                <a:gd name="T32" fmla="*/ 198 w 232"/>
                <a:gd name="T33" fmla="*/ 85 h 578"/>
                <a:gd name="T34" fmla="*/ 189 w 232"/>
                <a:gd name="T35" fmla="*/ 66 h 578"/>
                <a:gd name="T36" fmla="*/ 181 w 232"/>
                <a:gd name="T37" fmla="*/ 50 h 578"/>
                <a:gd name="T38" fmla="*/ 171 w 232"/>
                <a:gd name="T39" fmla="*/ 35 h 578"/>
                <a:gd name="T40" fmla="*/ 161 w 232"/>
                <a:gd name="T41" fmla="*/ 23 h 578"/>
                <a:gd name="T42" fmla="*/ 151 w 232"/>
                <a:gd name="T43" fmla="*/ 13 h 578"/>
                <a:gd name="T44" fmla="*/ 139 w 232"/>
                <a:gd name="T45" fmla="*/ 6 h 578"/>
                <a:gd name="T46" fmla="*/ 127 w 232"/>
                <a:gd name="T47" fmla="*/ 2 h 578"/>
                <a:gd name="T48" fmla="*/ 115 w 232"/>
                <a:gd name="T49" fmla="*/ 0 h 578"/>
                <a:gd name="T50" fmla="*/ 104 w 232"/>
                <a:gd name="T51" fmla="*/ 2 h 578"/>
                <a:gd name="T52" fmla="*/ 92 w 232"/>
                <a:gd name="T53" fmla="*/ 6 h 578"/>
                <a:gd name="T54" fmla="*/ 80 w 232"/>
                <a:gd name="T55" fmla="*/ 13 h 578"/>
                <a:gd name="T56" fmla="*/ 70 w 232"/>
                <a:gd name="T57" fmla="*/ 23 h 578"/>
                <a:gd name="T58" fmla="*/ 59 w 232"/>
                <a:gd name="T59" fmla="*/ 35 h 578"/>
                <a:gd name="T60" fmla="*/ 50 w 232"/>
                <a:gd name="T61" fmla="*/ 50 h 578"/>
                <a:gd name="T62" fmla="*/ 41 w 232"/>
                <a:gd name="T63" fmla="*/ 66 h 578"/>
                <a:gd name="T64" fmla="*/ 33 w 232"/>
                <a:gd name="T65" fmla="*/ 85 h 578"/>
                <a:gd name="T66" fmla="*/ 19 w 232"/>
                <a:gd name="T67" fmla="*/ 128 h 578"/>
                <a:gd name="T68" fmla="*/ 9 w 232"/>
                <a:gd name="T69" fmla="*/ 176 h 578"/>
                <a:gd name="T70" fmla="*/ 3 w 232"/>
                <a:gd name="T71" fmla="*/ 230 h 578"/>
                <a:gd name="T72" fmla="*/ 0 w 232"/>
                <a:gd name="T73" fmla="*/ 286 h 578"/>
                <a:gd name="T74" fmla="*/ 3 w 232"/>
                <a:gd name="T75" fmla="*/ 344 h 578"/>
                <a:gd name="T76" fmla="*/ 9 w 232"/>
                <a:gd name="T77" fmla="*/ 399 h 578"/>
                <a:gd name="T78" fmla="*/ 19 w 232"/>
                <a:gd name="T79" fmla="*/ 449 h 578"/>
                <a:gd name="T80" fmla="*/ 33 w 232"/>
                <a:gd name="T81" fmla="*/ 492 h 578"/>
                <a:gd name="T82" fmla="*/ 41 w 232"/>
                <a:gd name="T83" fmla="*/ 510 h 578"/>
                <a:gd name="T84" fmla="*/ 50 w 232"/>
                <a:gd name="T85" fmla="*/ 527 h 578"/>
                <a:gd name="T86" fmla="*/ 59 w 232"/>
                <a:gd name="T87" fmla="*/ 542 h 578"/>
                <a:gd name="T88" fmla="*/ 70 w 232"/>
                <a:gd name="T89" fmla="*/ 554 h 578"/>
                <a:gd name="T90" fmla="*/ 80 w 232"/>
                <a:gd name="T91" fmla="*/ 564 h 578"/>
                <a:gd name="T92" fmla="*/ 92 w 232"/>
                <a:gd name="T93" fmla="*/ 571 h 578"/>
                <a:gd name="T94" fmla="*/ 104 w 232"/>
                <a:gd name="T95" fmla="*/ 575 h 578"/>
                <a:gd name="T96" fmla="*/ 115 w 232"/>
                <a:gd name="T97" fmla="*/ 577 h 578"/>
                <a:gd name="T98" fmla="*/ 112 w 232"/>
                <a:gd name="T99" fmla="*/ 574 h 578"/>
                <a:gd name="T100" fmla="*/ 115 w 232"/>
                <a:gd name="T101" fmla="*/ 577 h 57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32"/>
                <a:gd name="T154" fmla="*/ 0 h 578"/>
                <a:gd name="T155" fmla="*/ 232 w 232"/>
                <a:gd name="T156" fmla="*/ 578 h 57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32" h="578">
                  <a:moveTo>
                    <a:pt x="115" y="577"/>
                  </a:moveTo>
                  <a:lnTo>
                    <a:pt x="127" y="575"/>
                  </a:lnTo>
                  <a:lnTo>
                    <a:pt x="139" y="571"/>
                  </a:lnTo>
                  <a:lnTo>
                    <a:pt x="151" y="564"/>
                  </a:lnTo>
                  <a:lnTo>
                    <a:pt x="161" y="554"/>
                  </a:lnTo>
                  <a:lnTo>
                    <a:pt x="171" y="542"/>
                  </a:lnTo>
                  <a:lnTo>
                    <a:pt x="181" y="527"/>
                  </a:lnTo>
                  <a:lnTo>
                    <a:pt x="189" y="510"/>
                  </a:lnTo>
                  <a:lnTo>
                    <a:pt x="198" y="492"/>
                  </a:lnTo>
                  <a:lnTo>
                    <a:pt x="212" y="449"/>
                  </a:lnTo>
                  <a:lnTo>
                    <a:pt x="222" y="399"/>
                  </a:lnTo>
                  <a:lnTo>
                    <a:pt x="228" y="344"/>
                  </a:lnTo>
                  <a:lnTo>
                    <a:pt x="231" y="286"/>
                  </a:lnTo>
                  <a:lnTo>
                    <a:pt x="228" y="230"/>
                  </a:lnTo>
                  <a:lnTo>
                    <a:pt x="222" y="176"/>
                  </a:lnTo>
                  <a:lnTo>
                    <a:pt x="212" y="128"/>
                  </a:lnTo>
                  <a:lnTo>
                    <a:pt x="198" y="85"/>
                  </a:lnTo>
                  <a:lnTo>
                    <a:pt x="189" y="66"/>
                  </a:lnTo>
                  <a:lnTo>
                    <a:pt x="181" y="50"/>
                  </a:lnTo>
                  <a:lnTo>
                    <a:pt x="171" y="35"/>
                  </a:lnTo>
                  <a:lnTo>
                    <a:pt x="161" y="23"/>
                  </a:lnTo>
                  <a:lnTo>
                    <a:pt x="151" y="13"/>
                  </a:lnTo>
                  <a:lnTo>
                    <a:pt x="139" y="6"/>
                  </a:lnTo>
                  <a:lnTo>
                    <a:pt x="127" y="2"/>
                  </a:lnTo>
                  <a:lnTo>
                    <a:pt x="115" y="0"/>
                  </a:lnTo>
                  <a:lnTo>
                    <a:pt x="104" y="2"/>
                  </a:lnTo>
                  <a:lnTo>
                    <a:pt x="92" y="6"/>
                  </a:lnTo>
                  <a:lnTo>
                    <a:pt x="80" y="13"/>
                  </a:lnTo>
                  <a:lnTo>
                    <a:pt x="70" y="23"/>
                  </a:lnTo>
                  <a:lnTo>
                    <a:pt x="59" y="35"/>
                  </a:lnTo>
                  <a:lnTo>
                    <a:pt x="50" y="50"/>
                  </a:lnTo>
                  <a:lnTo>
                    <a:pt x="41" y="66"/>
                  </a:lnTo>
                  <a:lnTo>
                    <a:pt x="33" y="85"/>
                  </a:lnTo>
                  <a:lnTo>
                    <a:pt x="19" y="128"/>
                  </a:lnTo>
                  <a:lnTo>
                    <a:pt x="9" y="176"/>
                  </a:lnTo>
                  <a:lnTo>
                    <a:pt x="3" y="230"/>
                  </a:lnTo>
                  <a:lnTo>
                    <a:pt x="0" y="286"/>
                  </a:lnTo>
                  <a:lnTo>
                    <a:pt x="3" y="344"/>
                  </a:lnTo>
                  <a:lnTo>
                    <a:pt x="9" y="399"/>
                  </a:lnTo>
                  <a:lnTo>
                    <a:pt x="19" y="449"/>
                  </a:lnTo>
                  <a:lnTo>
                    <a:pt x="33" y="492"/>
                  </a:lnTo>
                  <a:lnTo>
                    <a:pt x="41" y="510"/>
                  </a:lnTo>
                  <a:lnTo>
                    <a:pt x="50" y="527"/>
                  </a:lnTo>
                  <a:lnTo>
                    <a:pt x="59" y="542"/>
                  </a:lnTo>
                  <a:lnTo>
                    <a:pt x="70" y="554"/>
                  </a:lnTo>
                  <a:lnTo>
                    <a:pt x="80" y="564"/>
                  </a:lnTo>
                  <a:lnTo>
                    <a:pt x="92" y="571"/>
                  </a:lnTo>
                  <a:lnTo>
                    <a:pt x="104" y="575"/>
                  </a:lnTo>
                  <a:lnTo>
                    <a:pt x="115" y="577"/>
                  </a:lnTo>
                  <a:lnTo>
                    <a:pt x="112" y="574"/>
                  </a:lnTo>
                  <a:lnTo>
                    <a:pt x="115" y="577"/>
                  </a:lnTo>
                </a:path>
              </a:pathLst>
            </a:custGeom>
            <a:solidFill>
              <a:srgbClr val="FF9900"/>
            </a:solidFill>
            <a:ln w="12700" cap="rnd">
              <a:solidFill>
                <a:schemeClr val="bg2"/>
              </a:solidFill>
              <a:round/>
              <a:headEnd/>
              <a:tailEnd/>
            </a:ln>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5391" name="Freeform 21"/>
            <p:cNvSpPr>
              <a:spLocks/>
            </p:cNvSpPr>
            <p:nvPr/>
          </p:nvSpPr>
          <p:spPr bwMode="auto">
            <a:xfrm>
              <a:off x="2033" y="4157"/>
              <a:ext cx="165" cy="159"/>
            </a:xfrm>
            <a:custGeom>
              <a:avLst/>
              <a:gdLst>
                <a:gd name="T0" fmla="*/ 57 w 165"/>
                <a:gd name="T1" fmla="*/ 154 h 159"/>
                <a:gd name="T2" fmla="*/ 72 w 165"/>
                <a:gd name="T3" fmla="*/ 158 h 159"/>
                <a:gd name="T4" fmla="*/ 89 w 165"/>
                <a:gd name="T5" fmla="*/ 158 h 159"/>
                <a:gd name="T6" fmla="*/ 104 w 165"/>
                <a:gd name="T7" fmla="*/ 155 h 159"/>
                <a:gd name="T8" fmla="*/ 119 w 165"/>
                <a:gd name="T9" fmla="*/ 150 h 159"/>
                <a:gd name="T10" fmla="*/ 131 w 165"/>
                <a:gd name="T11" fmla="*/ 142 h 159"/>
                <a:gd name="T12" fmla="*/ 144 w 165"/>
                <a:gd name="T13" fmla="*/ 132 h 159"/>
                <a:gd name="T14" fmla="*/ 152 w 165"/>
                <a:gd name="T15" fmla="*/ 120 h 159"/>
                <a:gd name="T16" fmla="*/ 159 w 165"/>
                <a:gd name="T17" fmla="*/ 105 h 159"/>
                <a:gd name="T18" fmla="*/ 164 w 165"/>
                <a:gd name="T19" fmla="*/ 90 h 159"/>
                <a:gd name="T20" fmla="*/ 164 w 165"/>
                <a:gd name="T21" fmla="*/ 74 h 159"/>
                <a:gd name="T22" fmla="*/ 161 w 165"/>
                <a:gd name="T23" fmla="*/ 60 h 159"/>
                <a:gd name="T24" fmla="*/ 156 w 165"/>
                <a:gd name="T25" fmla="*/ 44 h 159"/>
                <a:gd name="T26" fmla="*/ 149 w 165"/>
                <a:gd name="T27" fmla="*/ 31 h 159"/>
                <a:gd name="T28" fmla="*/ 137 w 165"/>
                <a:gd name="T29" fmla="*/ 20 h 159"/>
                <a:gd name="T30" fmla="*/ 124 w 165"/>
                <a:gd name="T31" fmla="*/ 11 h 159"/>
                <a:gd name="T32" fmla="*/ 110 w 165"/>
                <a:gd name="T33" fmla="*/ 4 h 159"/>
                <a:gd name="T34" fmla="*/ 94 w 165"/>
                <a:gd name="T35" fmla="*/ 0 h 159"/>
                <a:gd name="T36" fmla="*/ 77 w 165"/>
                <a:gd name="T37" fmla="*/ 0 h 159"/>
                <a:gd name="T38" fmla="*/ 61 w 165"/>
                <a:gd name="T39" fmla="*/ 3 h 159"/>
                <a:gd name="T40" fmla="*/ 46 w 165"/>
                <a:gd name="T41" fmla="*/ 10 h 159"/>
                <a:gd name="T42" fmla="*/ 33 w 165"/>
                <a:gd name="T43" fmla="*/ 17 h 159"/>
                <a:gd name="T44" fmla="*/ 21 w 165"/>
                <a:gd name="T45" fmla="*/ 28 h 159"/>
                <a:gd name="T46" fmla="*/ 12 w 165"/>
                <a:gd name="T47" fmla="*/ 40 h 159"/>
                <a:gd name="T48" fmla="*/ 4 w 165"/>
                <a:gd name="T49" fmla="*/ 55 h 159"/>
                <a:gd name="T50" fmla="*/ 0 w 165"/>
                <a:gd name="T51" fmla="*/ 70 h 159"/>
                <a:gd name="T52" fmla="*/ 0 w 165"/>
                <a:gd name="T53" fmla="*/ 85 h 159"/>
                <a:gd name="T54" fmla="*/ 3 w 165"/>
                <a:gd name="T55" fmla="*/ 100 h 159"/>
                <a:gd name="T56" fmla="*/ 9 w 165"/>
                <a:gd name="T57" fmla="*/ 114 h 159"/>
                <a:gd name="T58" fmla="*/ 17 w 165"/>
                <a:gd name="T59" fmla="*/ 127 h 159"/>
                <a:gd name="T60" fmla="*/ 28 w 165"/>
                <a:gd name="T61" fmla="*/ 138 h 159"/>
                <a:gd name="T62" fmla="*/ 41 w 165"/>
                <a:gd name="T63" fmla="*/ 147 h 159"/>
                <a:gd name="T64" fmla="*/ 57 w 165"/>
                <a:gd name="T65" fmla="*/ 154 h 159"/>
                <a:gd name="T66" fmla="*/ 54 w 165"/>
                <a:gd name="T67" fmla="*/ 154 h 159"/>
                <a:gd name="T68" fmla="*/ 57 w 165"/>
                <a:gd name="T69" fmla="*/ 154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65"/>
                <a:gd name="T106" fmla="*/ 0 h 159"/>
                <a:gd name="T107" fmla="*/ 165 w 165"/>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65" h="159">
                  <a:moveTo>
                    <a:pt x="57" y="154"/>
                  </a:moveTo>
                  <a:lnTo>
                    <a:pt x="72" y="158"/>
                  </a:lnTo>
                  <a:lnTo>
                    <a:pt x="89" y="158"/>
                  </a:lnTo>
                  <a:lnTo>
                    <a:pt x="104" y="155"/>
                  </a:lnTo>
                  <a:lnTo>
                    <a:pt x="119" y="150"/>
                  </a:lnTo>
                  <a:lnTo>
                    <a:pt x="131" y="142"/>
                  </a:lnTo>
                  <a:lnTo>
                    <a:pt x="144" y="132"/>
                  </a:lnTo>
                  <a:lnTo>
                    <a:pt x="152" y="120"/>
                  </a:lnTo>
                  <a:lnTo>
                    <a:pt x="159" y="105"/>
                  </a:lnTo>
                  <a:lnTo>
                    <a:pt x="164" y="90"/>
                  </a:lnTo>
                  <a:lnTo>
                    <a:pt x="164" y="74"/>
                  </a:lnTo>
                  <a:lnTo>
                    <a:pt x="161" y="60"/>
                  </a:lnTo>
                  <a:lnTo>
                    <a:pt x="156" y="44"/>
                  </a:lnTo>
                  <a:lnTo>
                    <a:pt x="149" y="31"/>
                  </a:lnTo>
                  <a:lnTo>
                    <a:pt x="137" y="20"/>
                  </a:lnTo>
                  <a:lnTo>
                    <a:pt x="124" y="11"/>
                  </a:lnTo>
                  <a:lnTo>
                    <a:pt x="110" y="4"/>
                  </a:lnTo>
                  <a:lnTo>
                    <a:pt x="94" y="0"/>
                  </a:lnTo>
                  <a:lnTo>
                    <a:pt x="77" y="0"/>
                  </a:lnTo>
                  <a:lnTo>
                    <a:pt x="61" y="3"/>
                  </a:lnTo>
                  <a:lnTo>
                    <a:pt x="46" y="10"/>
                  </a:lnTo>
                  <a:lnTo>
                    <a:pt x="33" y="17"/>
                  </a:lnTo>
                  <a:lnTo>
                    <a:pt x="21" y="28"/>
                  </a:lnTo>
                  <a:lnTo>
                    <a:pt x="12" y="40"/>
                  </a:lnTo>
                  <a:lnTo>
                    <a:pt x="4" y="55"/>
                  </a:lnTo>
                  <a:lnTo>
                    <a:pt x="0" y="70"/>
                  </a:lnTo>
                  <a:lnTo>
                    <a:pt x="0" y="85"/>
                  </a:lnTo>
                  <a:lnTo>
                    <a:pt x="3" y="100"/>
                  </a:lnTo>
                  <a:lnTo>
                    <a:pt x="9" y="114"/>
                  </a:lnTo>
                  <a:lnTo>
                    <a:pt x="17" y="127"/>
                  </a:lnTo>
                  <a:lnTo>
                    <a:pt x="28" y="138"/>
                  </a:lnTo>
                  <a:lnTo>
                    <a:pt x="41" y="147"/>
                  </a:lnTo>
                  <a:lnTo>
                    <a:pt x="57" y="154"/>
                  </a:lnTo>
                  <a:lnTo>
                    <a:pt x="54" y="154"/>
                  </a:lnTo>
                  <a:lnTo>
                    <a:pt x="57" y="154"/>
                  </a:lnTo>
                </a:path>
              </a:pathLst>
            </a:custGeom>
            <a:solidFill>
              <a:srgbClr val="B265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5392" name="Freeform 22"/>
            <p:cNvSpPr>
              <a:spLocks/>
            </p:cNvSpPr>
            <p:nvPr/>
          </p:nvSpPr>
          <p:spPr bwMode="auto">
            <a:xfrm>
              <a:off x="2033" y="3525"/>
              <a:ext cx="165" cy="159"/>
            </a:xfrm>
            <a:custGeom>
              <a:avLst/>
              <a:gdLst>
                <a:gd name="T0" fmla="*/ 57 w 165"/>
                <a:gd name="T1" fmla="*/ 154 h 159"/>
                <a:gd name="T2" fmla="*/ 72 w 165"/>
                <a:gd name="T3" fmla="*/ 158 h 159"/>
                <a:gd name="T4" fmla="*/ 89 w 165"/>
                <a:gd name="T5" fmla="*/ 158 h 159"/>
                <a:gd name="T6" fmla="*/ 104 w 165"/>
                <a:gd name="T7" fmla="*/ 156 h 159"/>
                <a:gd name="T8" fmla="*/ 119 w 165"/>
                <a:gd name="T9" fmla="*/ 150 h 159"/>
                <a:gd name="T10" fmla="*/ 131 w 165"/>
                <a:gd name="T11" fmla="*/ 143 h 159"/>
                <a:gd name="T12" fmla="*/ 144 w 165"/>
                <a:gd name="T13" fmla="*/ 133 h 159"/>
                <a:gd name="T14" fmla="*/ 152 w 165"/>
                <a:gd name="T15" fmla="*/ 120 h 159"/>
                <a:gd name="T16" fmla="*/ 159 w 165"/>
                <a:gd name="T17" fmla="*/ 106 h 159"/>
                <a:gd name="T18" fmla="*/ 164 w 165"/>
                <a:gd name="T19" fmla="*/ 90 h 159"/>
                <a:gd name="T20" fmla="*/ 164 w 165"/>
                <a:gd name="T21" fmla="*/ 74 h 159"/>
                <a:gd name="T22" fmla="*/ 161 w 165"/>
                <a:gd name="T23" fmla="*/ 60 h 159"/>
                <a:gd name="T24" fmla="*/ 156 w 165"/>
                <a:gd name="T25" fmla="*/ 45 h 159"/>
                <a:gd name="T26" fmla="*/ 149 w 165"/>
                <a:gd name="T27" fmla="*/ 32 h 159"/>
                <a:gd name="T28" fmla="*/ 137 w 165"/>
                <a:gd name="T29" fmla="*/ 20 h 159"/>
                <a:gd name="T30" fmla="*/ 124 w 165"/>
                <a:gd name="T31" fmla="*/ 11 h 159"/>
                <a:gd name="T32" fmla="*/ 110 w 165"/>
                <a:gd name="T33" fmla="*/ 4 h 159"/>
                <a:gd name="T34" fmla="*/ 94 w 165"/>
                <a:gd name="T35" fmla="*/ 0 h 159"/>
                <a:gd name="T36" fmla="*/ 77 w 165"/>
                <a:gd name="T37" fmla="*/ 0 h 159"/>
                <a:gd name="T38" fmla="*/ 61 w 165"/>
                <a:gd name="T39" fmla="*/ 3 h 159"/>
                <a:gd name="T40" fmla="*/ 46 w 165"/>
                <a:gd name="T41" fmla="*/ 10 h 159"/>
                <a:gd name="T42" fmla="*/ 33 w 165"/>
                <a:gd name="T43" fmla="*/ 17 h 159"/>
                <a:gd name="T44" fmla="*/ 21 w 165"/>
                <a:gd name="T45" fmla="*/ 29 h 159"/>
                <a:gd name="T46" fmla="*/ 12 w 165"/>
                <a:gd name="T47" fmla="*/ 40 h 159"/>
                <a:gd name="T48" fmla="*/ 4 w 165"/>
                <a:gd name="T49" fmla="*/ 56 h 159"/>
                <a:gd name="T50" fmla="*/ 0 w 165"/>
                <a:gd name="T51" fmla="*/ 72 h 159"/>
                <a:gd name="T52" fmla="*/ 0 w 165"/>
                <a:gd name="T53" fmla="*/ 87 h 159"/>
                <a:gd name="T54" fmla="*/ 3 w 165"/>
                <a:gd name="T55" fmla="*/ 102 h 159"/>
                <a:gd name="T56" fmla="*/ 9 w 165"/>
                <a:gd name="T57" fmla="*/ 117 h 159"/>
                <a:gd name="T58" fmla="*/ 17 w 165"/>
                <a:gd name="T59" fmla="*/ 129 h 159"/>
                <a:gd name="T60" fmla="*/ 28 w 165"/>
                <a:gd name="T61" fmla="*/ 140 h 159"/>
                <a:gd name="T62" fmla="*/ 41 w 165"/>
                <a:gd name="T63" fmla="*/ 149 h 159"/>
                <a:gd name="T64" fmla="*/ 57 w 165"/>
                <a:gd name="T65" fmla="*/ 154 h 159"/>
                <a:gd name="T66" fmla="*/ 54 w 165"/>
                <a:gd name="T67" fmla="*/ 154 h 159"/>
                <a:gd name="T68" fmla="*/ 57 w 165"/>
                <a:gd name="T69" fmla="*/ 154 h 1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65"/>
                <a:gd name="T106" fmla="*/ 0 h 159"/>
                <a:gd name="T107" fmla="*/ 165 w 165"/>
                <a:gd name="T108" fmla="*/ 159 h 1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65" h="159">
                  <a:moveTo>
                    <a:pt x="57" y="154"/>
                  </a:moveTo>
                  <a:lnTo>
                    <a:pt x="72" y="158"/>
                  </a:lnTo>
                  <a:lnTo>
                    <a:pt x="89" y="158"/>
                  </a:lnTo>
                  <a:lnTo>
                    <a:pt x="104" y="156"/>
                  </a:lnTo>
                  <a:lnTo>
                    <a:pt x="119" y="150"/>
                  </a:lnTo>
                  <a:lnTo>
                    <a:pt x="131" y="143"/>
                  </a:lnTo>
                  <a:lnTo>
                    <a:pt x="144" y="133"/>
                  </a:lnTo>
                  <a:lnTo>
                    <a:pt x="152" y="120"/>
                  </a:lnTo>
                  <a:lnTo>
                    <a:pt x="159" y="106"/>
                  </a:lnTo>
                  <a:lnTo>
                    <a:pt x="164" y="90"/>
                  </a:lnTo>
                  <a:lnTo>
                    <a:pt x="164" y="74"/>
                  </a:lnTo>
                  <a:lnTo>
                    <a:pt x="161" y="60"/>
                  </a:lnTo>
                  <a:lnTo>
                    <a:pt x="156" y="45"/>
                  </a:lnTo>
                  <a:lnTo>
                    <a:pt x="149" y="32"/>
                  </a:lnTo>
                  <a:lnTo>
                    <a:pt x="137" y="20"/>
                  </a:lnTo>
                  <a:lnTo>
                    <a:pt x="124" y="11"/>
                  </a:lnTo>
                  <a:lnTo>
                    <a:pt x="110" y="4"/>
                  </a:lnTo>
                  <a:lnTo>
                    <a:pt x="94" y="0"/>
                  </a:lnTo>
                  <a:lnTo>
                    <a:pt x="77" y="0"/>
                  </a:lnTo>
                  <a:lnTo>
                    <a:pt x="61" y="3"/>
                  </a:lnTo>
                  <a:lnTo>
                    <a:pt x="46" y="10"/>
                  </a:lnTo>
                  <a:lnTo>
                    <a:pt x="33" y="17"/>
                  </a:lnTo>
                  <a:lnTo>
                    <a:pt x="21" y="29"/>
                  </a:lnTo>
                  <a:lnTo>
                    <a:pt x="12" y="40"/>
                  </a:lnTo>
                  <a:lnTo>
                    <a:pt x="4" y="56"/>
                  </a:lnTo>
                  <a:lnTo>
                    <a:pt x="0" y="72"/>
                  </a:lnTo>
                  <a:lnTo>
                    <a:pt x="0" y="87"/>
                  </a:lnTo>
                  <a:lnTo>
                    <a:pt x="3" y="102"/>
                  </a:lnTo>
                  <a:lnTo>
                    <a:pt x="9" y="117"/>
                  </a:lnTo>
                  <a:lnTo>
                    <a:pt x="17" y="129"/>
                  </a:lnTo>
                  <a:lnTo>
                    <a:pt x="28" y="140"/>
                  </a:lnTo>
                  <a:lnTo>
                    <a:pt x="41" y="149"/>
                  </a:lnTo>
                  <a:lnTo>
                    <a:pt x="57" y="154"/>
                  </a:lnTo>
                  <a:lnTo>
                    <a:pt x="54" y="154"/>
                  </a:lnTo>
                  <a:lnTo>
                    <a:pt x="57" y="154"/>
                  </a:lnTo>
                </a:path>
              </a:pathLst>
            </a:custGeom>
            <a:solidFill>
              <a:srgbClr val="B265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5393" name="Freeform 23"/>
            <p:cNvSpPr>
              <a:spLocks/>
            </p:cNvSpPr>
            <p:nvPr/>
          </p:nvSpPr>
          <p:spPr bwMode="auto">
            <a:xfrm>
              <a:off x="1635" y="4241"/>
              <a:ext cx="1003" cy="123"/>
            </a:xfrm>
            <a:custGeom>
              <a:avLst/>
              <a:gdLst>
                <a:gd name="T0" fmla="*/ 1002 w 1003"/>
                <a:gd name="T1" fmla="*/ 0 h 123"/>
                <a:gd name="T2" fmla="*/ 1002 w 1003"/>
                <a:gd name="T3" fmla="*/ 122 h 123"/>
                <a:gd name="T4" fmla="*/ 0 w 1003"/>
                <a:gd name="T5" fmla="*/ 122 h 123"/>
                <a:gd name="T6" fmla="*/ 0 w 1003"/>
                <a:gd name="T7" fmla="*/ 0 h 123"/>
                <a:gd name="T8" fmla="*/ 1002 w 1003"/>
                <a:gd name="T9" fmla="*/ 0 h 123"/>
                <a:gd name="T10" fmla="*/ 0 60000 65536"/>
                <a:gd name="T11" fmla="*/ 0 60000 65536"/>
                <a:gd name="T12" fmla="*/ 0 60000 65536"/>
                <a:gd name="T13" fmla="*/ 0 60000 65536"/>
                <a:gd name="T14" fmla="*/ 0 60000 65536"/>
                <a:gd name="T15" fmla="*/ 0 w 1003"/>
                <a:gd name="T16" fmla="*/ 0 h 123"/>
                <a:gd name="T17" fmla="*/ 1003 w 1003"/>
                <a:gd name="T18" fmla="*/ 123 h 123"/>
              </a:gdLst>
              <a:ahLst/>
              <a:cxnLst>
                <a:cxn ang="T10">
                  <a:pos x="T0" y="T1"/>
                </a:cxn>
                <a:cxn ang="T11">
                  <a:pos x="T2" y="T3"/>
                </a:cxn>
                <a:cxn ang="T12">
                  <a:pos x="T4" y="T5"/>
                </a:cxn>
                <a:cxn ang="T13">
                  <a:pos x="T6" y="T7"/>
                </a:cxn>
                <a:cxn ang="T14">
                  <a:pos x="T8" y="T9"/>
                </a:cxn>
              </a:cxnLst>
              <a:rect l="T15" t="T16" r="T17" b="T18"/>
              <a:pathLst>
                <a:path w="1003" h="123">
                  <a:moveTo>
                    <a:pt x="1002" y="0"/>
                  </a:moveTo>
                  <a:lnTo>
                    <a:pt x="1002" y="122"/>
                  </a:lnTo>
                  <a:lnTo>
                    <a:pt x="0" y="122"/>
                  </a:lnTo>
                  <a:lnTo>
                    <a:pt x="0" y="0"/>
                  </a:lnTo>
                  <a:lnTo>
                    <a:pt x="1002" y="0"/>
                  </a:lnTo>
                </a:path>
              </a:pathLst>
            </a:custGeom>
            <a:solidFill>
              <a:srgbClr val="FF99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5394" name="Freeform 24"/>
            <p:cNvSpPr>
              <a:spLocks/>
            </p:cNvSpPr>
            <p:nvPr/>
          </p:nvSpPr>
          <p:spPr bwMode="auto">
            <a:xfrm>
              <a:off x="1428" y="4334"/>
              <a:ext cx="1381" cy="113"/>
            </a:xfrm>
            <a:custGeom>
              <a:avLst/>
              <a:gdLst>
                <a:gd name="T0" fmla="*/ 1380 w 1381"/>
                <a:gd name="T1" fmla="*/ 0 h 113"/>
                <a:gd name="T2" fmla="*/ 1380 w 1381"/>
                <a:gd name="T3" fmla="*/ 112 h 113"/>
                <a:gd name="T4" fmla="*/ 0 w 1381"/>
                <a:gd name="T5" fmla="*/ 112 h 113"/>
                <a:gd name="T6" fmla="*/ 0 w 1381"/>
                <a:gd name="T7" fmla="*/ 0 h 113"/>
                <a:gd name="T8" fmla="*/ 1380 w 1381"/>
                <a:gd name="T9" fmla="*/ 0 h 113"/>
                <a:gd name="T10" fmla="*/ 0 60000 65536"/>
                <a:gd name="T11" fmla="*/ 0 60000 65536"/>
                <a:gd name="T12" fmla="*/ 0 60000 65536"/>
                <a:gd name="T13" fmla="*/ 0 60000 65536"/>
                <a:gd name="T14" fmla="*/ 0 60000 65536"/>
                <a:gd name="T15" fmla="*/ 0 w 1381"/>
                <a:gd name="T16" fmla="*/ 0 h 113"/>
                <a:gd name="T17" fmla="*/ 1381 w 1381"/>
                <a:gd name="T18" fmla="*/ 113 h 113"/>
              </a:gdLst>
              <a:ahLst/>
              <a:cxnLst>
                <a:cxn ang="T10">
                  <a:pos x="T0" y="T1"/>
                </a:cxn>
                <a:cxn ang="T11">
                  <a:pos x="T2" y="T3"/>
                </a:cxn>
                <a:cxn ang="T12">
                  <a:pos x="T4" y="T5"/>
                </a:cxn>
                <a:cxn ang="T13">
                  <a:pos x="T6" y="T7"/>
                </a:cxn>
                <a:cxn ang="T14">
                  <a:pos x="T8" y="T9"/>
                </a:cxn>
              </a:cxnLst>
              <a:rect l="T15" t="T16" r="T17" b="T18"/>
              <a:pathLst>
                <a:path w="1381" h="113">
                  <a:moveTo>
                    <a:pt x="1380" y="0"/>
                  </a:moveTo>
                  <a:lnTo>
                    <a:pt x="1380" y="112"/>
                  </a:lnTo>
                  <a:lnTo>
                    <a:pt x="0" y="112"/>
                  </a:lnTo>
                  <a:lnTo>
                    <a:pt x="0" y="0"/>
                  </a:lnTo>
                  <a:lnTo>
                    <a:pt x="1380" y="0"/>
                  </a:lnTo>
                </a:path>
              </a:pathLst>
            </a:custGeom>
            <a:solidFill>
              <a:srgbClr val="FFCCCC"/>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sp>
          <p:nvSpPr>
            <p:cNvPr id="15395" name="Freeform 25"/>
            <p:cNvSpPr>
              <a:spLocks/>
            </p:cNvSpPr>
            <p:nvPr/>
          </p:nvSpPr>
          <p:spPr bwMode="auto">
            <a:xfrm>
              <a:off x="1224" y="4417"/>
              <a:ext cx="1779" cy="76"/>
            </a:xfrm>
            <a:custGeom>
              <a:avLst/>
              <a:gdLst>
                <a:gd name="T0" fmla="*/ 0 w 1779"/>
                <a:gd name="T1" fmla="*/ 75 h 76"/>
                <a:gd name="T2" fmla="*/ 1778 w 1779"/>
                <a:gd name="T3" fmla="*/ 75 h 76"/>
                <a:gd name="T4" fmla="*/ 1776 w 1779"/>
                <a:gd name="T5" fmla="*/ 62 h 76"/>
                <a:gd name="T6" fmla="*/ 1770 w 1779"/>
                <a:gd name="T7" fmla="*/ 49 h 76"/>
                <a:gd name="T8" fmla="*/ 1762 w 1779"/>
                <a:gd name="T9" fmla="*/ 37 h 76"/>
                <a:gd name="T10" fmla="*/ 1752 w 1779"/>
                <a:gd name="T11" fmla="*/ 26 h 76"/>
                <a:gd name="T12" fmla="*/ 1740 w 1779"/>
                <a:gd name="T13" fmla="*/ 15 h 76"/>
                <a:gd name="T14" fmla="*/ 1727 w 1779"/>
                <a:gd name="T15" fmla="*/ 7 h 76"/>
                <a:gd name="T16" fmla="*/ 1713 w 1779"/>
                <a:gd name="T17" fmla="*/ 1 h 76"/>
                <a:gd name="T18" fmla="*/ 1697 w 1779"/>
                <a:gd name="T19" fmla="*/ 0 h 76"/>
                <a:gd name="T20" fmla="*/ 85 w 1779"/>
                <a:gd name="T21" fmla="*/ 0 h 76"/>
                <a:gd name="T22" fmla="*/ 71 w 1779"/>
                <a:gd name="T23" fmla="*/ 1 h 76"/>
                <a:gd name="T24" fmla="*/ 56 w 1779"/>
                <a:gd name="T25" fmla="*/ 4 h 76"/>
                <a:gd name="T26" fmla="*/ 43 w 1779"/>
                <a:gd name="T27" fmla="*/ 10 h 76"/>
                <a:gd name="T28" fmla="*/ 30 w 1779"/>
                <a:gd name="T29" fmla="*/ 18 h 76"/>
                <a:gd name="T30" fmla="*/ 19 w 1779"/>
                <a:gd name="T31" fmla="*/ 28 h 76"/>
                <a:gd name="T32" fmla="*/ 11 w 1779"/>
                <a:gd name="T33" fmla="*/ 42 h 76"/>
                <a:gd name="T34" fmla="*/ 5 w 1779"/>
                <a:gd name="T35" fmla="*/ 56 h 76"/>
                <a:gd name="T36" fmla="*/ 0 w 1779"/>
                <a:gd name="T37" fmla="*/ 75 h 7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79"/>
                <a:gd name="T58" fmla="*/ 0 h 76"/>
                <a:gd name="T59" fmla="*/ 1779 w 1779"/>
                <a:gd name="T60" fmla="*/ 76 h 7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79" h="76">
                  <a:moveTo>
                    <a:pt x="0" y="75"/>
                  </a:moveTo>
                  <a:lnTo>
                    <a:pt x="1778" y="75"/>
                  </a:lnTo>
                  <a:lnTo>
                    <a:pt x="1776" y="62"/>
                  </a:lnTo>
                  <a:lnTo>
                    <a:pt x="1770" y="49"/>
                  </a:lnTo>
                  <a:lnTo>
                    <a:pt x="1762" y="37"/>
                  </a:lnTo>
                  <a:lnTo>
                    <a:pt x="1752" y="26"/>
                  </a:lnTo>
                  <a:lnTo>
                    <a:pt x="1740" y="15"/>
                  </a:lnTo>
                  <a:lnTo>
                    <a:pt x="1727" y="7"/>
                  </a:lnTo>
                  <a:lnTo>
                    <a:pt x="1713" y="1"/>
                  </a:lnTo>
                  <a:lnTo>
                    <a:pt x="1697" y="0"/>
                  </a:lnTo>
                  <a:lnTo>
                    <a:pt x="85" y="0"/>
                  </a:lnTo>
                  <a:lnTo>
                    <a:pt x="71" y="1"/>
                  </a:lnTo>
                  <a:lnTo>
                    <a:pt x="56" y="4"/>
                  </a:lnTo>
                  <a:lnTo>
                    <a:pt x="43" y="10"/>
                  </a:lnTo>
                  <a:lnTo>
                    <a:pt x="30" y="18"/>
                  </a:lnTo>
                  <a:lnTo>
                    <a:pt x="19" y="28"/>
                  </a:lnTo>
                  <a:lnTo>
                    <a:pt x="11" y="42"/>
                  </a:lnTo>
                  <a:lnTo>
                    <a:pt x="5" y="56"/>
                  </a:lnTo>
                  <a:lnTo>
                    <a:pt x="0" y="75"/>
                  </a:lnTo>
                </a:path>
              </a:pathLst>
            </a:custGeom>
            <a:solidFill>
              <a:srgbClr val="FF33CC"/>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endParaRPr lang="en-US"/>
            </a:p>
          </p:txBody>
        </p:sp>
      </p:grpSp>
      <p:sp>
        <p:nvSpPr>
          <p:cNvPr id="15364" name="Rectangle 26"/>
          <p:cNvSpPr>
            <a:spLocks noChangeArrowheads="1"/>
          </p:cNvSpPr>
          <p:nvPr/>
        </p:nvSpPr>
        <p:spPr bwMode="auto">
          <a:xfrm>
            <a:off x="2057400" y="1638300"/>
            <a:ext cx="800735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algn="ctr"/>
            <a:r>
              <a:rPr lang="en-US" sz="2400" b="1">
                <a:solidFill>
                  <a:srgbClr val="FF0000"/>
                </a:solidFill>
                <a:latin typeface="Arial" panose="020B0604020202020204" pitchFamily="34" charset="0"/>
              </a:rPr>
              <a:t>Mất cân bằng giữa yếu tố bảo vệ và yếu tố phá hủy</a:t>
            </a:r>
          </a:p>
        </p:txBody>
      </p:sp>
      <p:sp>
        <p:nvSpPr>
          <p:cNvPr id="15365" name="Rectangle 27"/>
          <p:cNvSpPr>
            <a:spLocks noChangeArrowheads="1"/>
          </p:cNvSpPr>
          <p:nvPr/>
        </p:nvSpPr>
        <p:spPr bwMode="auto">
          <a:xfrm>
            <a:off x="1524001" y="2133600"/>
            <a:ext cx="2271457" cy="1136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r>
              <a:rPr lang="en-US" sz="2400" dirty="0">
                <a:latin typeface="Arial" panose="020B0604020202020204" pitchFamily="34" charset="0"/>
              </a:rPr>
              <a:t> </a:t>
            </a:r>
            <a:r>
              <a:rPr lang="en-US" sz="2200" dirty="0">
                <a:latin typeface="Arial" panose="020B0604020202020204" pitchFamily="34" charset="0"/>
              </a:rPr>
              <a:t>mucus</a:t>
            </a:r>
          </a:p>
          <a:p>
            <a:r>
              <a:rPr lang="en-US" sz="2200" dirty="0">
                <a:latin typeface="Arial" panose="020B0604020202020204" pitchFamily="34" charset="0"/>
              </a:rPr>
              <a:t> bicarbonate</a:t>
            </a:r>
          </a:p>
          <a:p>
            <a:r>
              <a:rPr lang="en-US" sz="2200" dirty="0" err="1">
                <a:latin typeface="Arial" panose="020B0604020202020204" pitchFamily="34" charset="0"/>
              </a:rPr>
              <a:t>tế</a:t>
            </a:r>
            <a:r>
              <a:rPr lang="en-US" sz="2200" dirty="0">
                <a:latin typeface="Arial" panose="020B0604020202020204" pitchFamily="34" charset="0"/>
              </a:rPr>
              <a:t> </a:t>
            </a:r>
            <a:r>
              <a:rPr lang="en-US" sz="2200" dirty="0" err="1">
                <a:latin typeface="Arial" panose="020B0604020202020204" pitchFamily="34" charset="0"/>
              </a:rPr>
              <a:t>bào</a:t>
            </a:r>
            <a:r>
              <a:rPr lang="en-US" sz="2200" dirty="0">
                <a:latin typeface="Arial" panose="020B0604020202020204" pitchFamily="34" charset="0"/>
              </a:rPr>
              <a:t> </a:t>
            </a:r>
            <a:r>
              <a:rPr lang="en-US" sz="2200" dirty="0" err="1">
                <a:latin typeface="Arial" panose="020B0604020202020204" pitchFamily="34" charset="0"/>
              </a:rPr>
              <a:t>niêm</a:t>
            </a:r>
            <a:r>
              <a:rPr lang="en-US" sz="2200" dirty="0">
                <a:latin typeface="Arial" panose="020B0604020202020204" pitchFamily="34" charset="0"/>
              </a:rPr>
              <a:t> </a:t>
            </a:r>
            <a:r>
              <a:rPr lang="en-US" sz="2200" dirty="0" err="1">
                <a:latin typeface="Arial" panose="020B0604020202020204" pitchFamily="34" charset="0"/>
              </a:rPr>
              <a:t>mạc</a:t>
            </a:r>
            <a:endParaRPr lang="en-US" sz="2200" dirty="0">
              <a:latin typeface="Arial" panose="020B0604020202020204" pitchFamily="34" charset="0"/>
            </a:endParaRPr>
          </a:p>
        </p:txBody>
      </p:sp>
      <p:sp>
        <p:nvSpPr>
          <p:cNvPr id="15366" name="Rectangle 28"/>
          <p:cNvSpPr>
            <a:spLocks noChangeArrowheads="1"/>
          </p:cNvSpPr>
          <p:nvPr/>
        </p:nvSpPr>
        <p:spPr bwMode="auto">
          <a:xfrm>
            <a:off x="9021764" y="2209800"/>
            <a:ext cx="1344921" cy="1136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r>
              <a:rPr lang="en-US" sz="2400" dirty="0">
                <a:latin typeface="Arial" panose="020B0604020202020204" pitchFamily="34" charset="0"/>
              </a:rPr>
              <a:t> </a:t>
            </a:r>
            <a:r>
              <a:rPr lang="en-US" sz="2200" dirty="0">
                <a:latin typeface="Arial" panose="020B0604020202020204" pitchFamily="34" charset="0"/>
              </a:rPr>
              <a:t>acid</a:t>
            </a:r>
          </a:p>
          <a:p>
            <a:r>
              <a:rPr lang="en-US" sz="2200" dirty="0">
                <a:latin typeface="Arial" panose="020B0604020202020204" pitchFamily="34" charset="0"/>
              </a:rPr>
              <a:t> pepsin</a:t>
            </a:r>
          </a:p>
          <a:p>
            <a:r>
              <a:rPr lang="en-US" sz="2200" dirty="0" err="1">
                <a:latin typeface="Arial" panose="020B0604020202020204" pitchFamily="34" charset="0"/>
              </a:rPr>
              <a:t>muối</a:t>
            </a:r>
            <a:r>
              <a:rPr lang="en-US" sz="2200" dirty="0">
                <a:latin typeface="Arial" panose="020B0604020202020204" pitchFamily="34" charset="0"/>
              </a:rPr>
              <a:t> </a:t>
            </a:r>
            <a:r>
              <a:rPr lang="en-US" sz="2200" dirty="0" err="1">
                <a:latin typeface="Arial" panose="020B0604020202020204" pitchFamily="34" charset="0"/>
              </a:rPr>
              <a:t>mật</a:t>
            </a:r>
            <a:endParaRPr lang="en-US" sz="2200" dirty="0">
              <a:latin typeface="Arial" panose="020B0604020202020204" pitchFamily="34" charset="0"/>
            </a:endParaRPr>
          </a:p>
        </p:txBody>
      </p:sp>
      <p:sp>
        <p:nvSpPr>
          <p:cNvPr id="15367" name="Rectangle 29"/>
          <p:cNvSpPr>
            <a:spLocks noChangeArrowheads="1"/>
          </p:cNvSpPr>
          <p:nvPr/>
        </p:nvSpPr>
        <p:spPr bwMode="auto">
          <a:xfrm>
            <a:off x="6394450" y="4103688"/>
            <a:ext cx="31623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algn="ctr"/>
            <a:r>
              <a:rPr lang="en-US" sz="2000" b="1">
                <a:solidFill>
                  <a:srgbClr val="FF0000"/>
                </a:solidFill>
                <a:latin typeface="Arial" panose="020B0604020202020204" pitchFamily="34" charset="0"/>
              </a:rPr>
              <a:t>YẾU TỐ PHÁ HỦY</a:t>
            </a:r>
          </a:p>
        </p:txBody>
      </p:sp>
      <p:sp>
        <p:nvSpPr>
          <p:cNvPr id="15368" name="Rectangle 30"/>
          <p:cNvSpPr>
            <a:spLocks noChangeArrowheads="1"/>
          </p:cNvSpPr>
          <p:nvPr/>
        </p:nvSpPr>
        <p:spPr bwMode="auto">
          <a:xfrm>
            <a:off x="2971800" y="3703638"/>
            <a:ext cx="252095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algn="ctr"/>
            <a:r>
              <a:rPr lang="en-US" sz="2000" b="1">
                <a:solidFill>
                  <a:srgbClr val="00FF00"/>
                </a:solidFill>
                <a:latin typeface="Arial" panose="020B0604020202020204" pitchFamily="34" charset="0"/>
              </a:rPr>
              <a:t>YẾU TỐ BẢO VỆ</a:t>
            </a:r>
          </a:p>
        </p:txBody>
      </p:sp>
      <p:sp>
        <p:nvSpPr>
          <p:cNvPr id="15369" name="Line 31"/>
          <p:cNvSpPr>
            <a:spLocks noChangeShapeType="1"/>
          </p:cNvSpPr>
          <p:nvPr/>
        </p:nvSpPr>
        <p:spPr bwMode="auto">
          <a:xfrm>
            <a:off x="2547939" y="3198814"/>
            <a:ext cx="593725" cy="619125"/>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5370" name="Line 32"/>
          <p:cNvSpPr>
            <a:spLocks noChangeShapeType="1"/>
          </p:cNvSpPr>
          <p:nvPr/>
        </p:nvSpPr>
        <p:spPr bwMode="auto">
          <a:xfrm flipH="1">
            <a:off x="8729664" y="3262314"/>
            <a:ext cx="930275" cy="847725"/>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5371" name="Rectangle 33"/>
          <p:cNvSpPr>
            <a:spLocks noChangeArrowheads="1"/>
          </p:cNvSpPr>
          <p:nvPr/>
        </p:nvSpPr>
        <p:spPr bwMode="auto">
          <a:xfrm>
            <a:off x="2513014" y="5718176"/>
            <a:ext cx="7348537"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algn="ctr"/>
            <a:r>
              <a:rPr lang="en-US" sz="2600" b="1" dirty="0">
                <a:solidFill>
                  <a:schemeClr val="hlink"/>
                </a:solidFill>
                <a:latin typeface="Arial" panose="020B0604020202020204" pitchFamily="34" charset="0"/>
              </a:rPr>
              <a:t>No Acid, No Ulcer  </a:t>
            </a:r>
            <a:r>
              <a:rPr lang="en-US" sz="2400" dirty="0">
                <a:solidFill>
                  <a:schemeClr val="hlink"/>
                </a:solidFill>
                <a:latin typeface="Arial" panose="020B0604020202020204" pitchFamily="34" charset="0"/>
              </a:rPr>
              <a:t>(Schwartz -1910)</a:t>
            </a:r>
          </a:p>
        </p:txBody>
      </p:sp>
      <p:sp>
        <p:nvSpPr>
          <p:cNvPr id="15372" name="Text Box 34"/>
          <p:cNvSpPr txBox="1">
            <a:spLocks noChangeArrowheads="1"/>
          </p:cNvSpPr>
          <p:nvPr/>
        </p:nvSpPr>
        <p:spPr bwMode="auto">
          <a:xfrm>
            <a:off x="8077200" y="4953000"/>
            <a:ext cx="1371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a:spcBef>
                <a:spcPct val="50000"/>
              </a:spcBef>
            </a:pPr>
            <a:r>
              <a:rPr lang="en-US" sz="2400" b="1">
                <a:latin typeface="Arial" panose="020B0604020202020204" pitchFamily="34" charset="0"/>
              </a:rPr>
              <a:t>LOÉT</a:t>
            </a:r>
          </a:p>
        </p:txBody>
      </p:sp>
      <p:sp>
        <p:nvSpPr>
          <p:cNvPr id="15373" name="Text Box 35"/>
          <p:cNvSpPr txBox="1">
            <a:spLocks noChangeArrowheads="1"/>
          </p:cNvSpPr>
          <p:nvPr/>
        </p:nvSpPr>
        <p:spPr bwMode="auto">
          <a:xfrm>
            <a:off x="2286000" y="4572000"/>
            <a:ext cx="2362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Time" panose="020B7200000000000000" pitchFamily="34" charset="0"/>
              </a:defRPr>
            </a:lvl1pPr>
            <a:lvl2pPr marL="742950" indent="-285750" eaLnBrk="0" hangingPunct="0">
              <a:defRPr>
                <a:solidFill>
                  <a:schemeClr val="tx1"/>
                </a:solidFill>
                <a:latin typeface=".VnTime" panose="020B7200000000000000" pitchFamily="34" charset="0"/>
              </a:defRPr>
            </a:lvl2pPr>
            <a:lvl3pPr marL="1143000" indent="-228600" eaLnBrk="0" hangingPunct="0">
              <a:defRPr>
                <a:solidFill>
                  <a:schemeClr val="tx1"/>
                </a:solidFill>
                <a:latin typeface=".VnTime" panose="020B7200000000000000" pitchFamily="34" charset="0"/>
              </a:defRPr>
            </a:lvl3pPr>
            <a:lvl4pPr marL="1600200" indent="-228600" eaLnBrk="0" hangingPunct="0">
              <a:defRPr>
                <a:solidFill>
                  <a:schemeClr val="tx1"/>
                </a:solidFill>
                <a:latin typeface=".VnTime" panose="020B7200000000000000" pitchFamily="34" charset="0"/>
              </a:defRPr>
            </a:lvl4pPr>
            <a:lvl5pPr marL="2057400" indent="-228600" eaLnBrk="0" hangingPunct="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a:spcBef>
                <a:spcPct val="50000"/>
              </a:spcBef>
            </a:pPr>
            <a:r>
              <a:rPr lang="en-US" sz="2400" b="1">
                <a:latin typeface="Arial" panose="020B0604020202020204" pitchFamily="34" charset="0"/>
              </a:rPr>
              <a:t>KHÔNG LOÉT</a:t>
            </a:r>
          </a:p>
        </p:txBody>
      </p:sp>
    </p:spTree>
    <p:extLst>
      <p:ext uri="{BB962C8B-B14F-4D97-AF65-F5344CB8AC3E}">
        <p14:creationId xmlns:p14="http://schemas.microsoft.com/office/powerpoint/2010/main" val="4078173115"/>
      </p:ext>
    </p:extLst>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67586"/>
                                        </p:tgtEl>
                                        <p:attrNameLst>
                                          <p:attrName>style.visibility</p:attrName>
                                        </p:attrNameLst>
                                      </p:cBhvr>
                                      <p:to>
                                        <p:strVal val="visible"/>
                                      </p:to>
                                    </p:set>
                                    <p:animEffect transition="in" filter="fade">
                                      <p:cBhvr>
                                        <p:cTn id="7" dur="768" decel="100000"/>
                                        <p:tgtEl>
                                          <p:spTgt spid="67586"/>
                                        </p:tgtEl>
                                      </p:cBhvr>
                                    </p:animEffect>
                                    <p:animScale>
                                      <p:cBhvr>
                                        <p:cTn id="8" dur="768" decel="100000"/>
                                        <p:tgtEl>
                                          <p:spTgt spid="67586"/>
                                        </p:tgtEl>
                                      </p:cBhvr>
                                      <p:from x="10000" y="10000"/>
                                      <p:to x="200000" y="450000"/>
                                    </p:animScale>
                                    <p:animScale>
                                      <p:cBhvr>
                                        <p:cTn id="9" dur="1230" accel="100000" fill="hold">
                                          <p:stCondLst>
                                            <p:cond delay="768"/>
                                          </p:stCondLst>
                                        </p:cTn>
                                        <p:tgtEl>
                                          <p:spTgt spid="67586"/>
                                        </p:tgtEl>
                                      </p:cBhvr>
                                      <p:from x="200000" y="450000"/>
                                      <p:to x="100000" y="100000"/>
                                    </p:animScale>
                                    <p:set>
                                      <p:cBhvr>
                                        <p:cTn id="10" dur="768" fill="hold"/>
                                        <p:tgtEl>
                                          <p:spTgt spid="67586"/>
                                        </p:tgtEl>
                                        <p:attrNameLst>
                                          <p:attrName>ppt_x</p:attrName>
                                        </p:attrNameLst>
                                      </p:cBhvr>
                                      <p:to>
                                        <p:strVal val="(0.5)"/>
                                      </p:to>
                                    </p:set>
                                    <p:anim from="(0.5)" to="(#ppt_x)" calcmode="lin" valueType="num">
                                      <p:cBhvr>
                                        <p:cTn id="11" dur="1230" accel="100000" fill="hold">
                                          <p:stCondLst>
                                            <p:cond delay="768"/>
                                          </p:stCondLst>
                                        </p:cTn>
                                        <p:tgtEl>
                                          <p:spTgt spid="67586"/>
                                        </p:tgtEl>
                                        <p:attrNameLst>
                                          <p:attrName>ppt_x</p:attrName>
                                        </p:attrNameLst>
                                      </p:cBhvr>
                                    </p:anim>
                                    <p:set>
                                      <p:cBhvr>
                                        <p:cTn id="12" dur="768" fill="hold"/>
                                        <p:tgtEl>
                                          <p:spTgt spid="67586"/>
                                        </p:tgtEl>
                                        <p:attrNameLst>
                                          <p:attrName>ppt_y</p:attrName>
                                        </p:attrNameLst>
                                      </p:cBhvr>
                                      <p:to>
                                        <p:strVal val="(#ppt_y+0.4)"/>
                                      </p:to>
                                    </p:set>
                                    <p:anim from="(#ppt_y+0.4)" to="(#ppt_y)" calcmode="lin" valueType="num">
                                      <p:cBhvr>
                                        <p:cTn id="13" dur="1230" accel="100000" fill="hold">
                                          <p:stCondLst>
                                            <p:cond delay="768"/>
                                          </p:stCondLst>
                                        </p:cTn>
                                        <p:tgtEl>
                                          <p:spTgt spid="67586"/>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368</TotalTime>
  <Words>2328</Words>
  <Application>Microsoft Office PowerPoint</Application>
  <PresentationFormat>Màn hình rộng</PresentationFormat>
  <Paragraphs>191</Paragraphs>
  <Slides>29</Slides>
  <Notes>3</Notes>
  <HiddenSlides>0</HiddenSlides>
  <MMClips>0</MMClips>
  <ScaleCrop>false</ScaleCrop>
  <HeadingPairs>
    <vt:vector size="8" baseType="variant">
      <vt:variant>
        <vt:lpstr>Phông được Dùng</vt:lpstr>
      </vt:variant>
      <vt:variant>
        <vt:i4>8</vt:i4>
      </vt:variant>
      <vt:variant>
        <vt:lpstr>Chủ đề</vt:lpstr>
      </vt:variant>
      <vt:variant>
        <vt:i4>1</vt:i4>
      </vt:variant>
      <vt:variant>
        <vt:lpstr>Máy chủ nhúng OLE</vt:lpstr>
      </vt:variant>
      <vt:variant>
        <vt:i4>1</vt:i4>
      </vt:variant>
      <vt:variant>
        <vt:lpstr>Tiêu đề Bản chiếu</vt:lpstr>
      </vt:variant>
      <vt:variant>
        <vt:i4>29</vt:i4>
      </vt:variant>
    </vt:vector>
  </HeadingPairs>
  <TitlesOfParts>
    <vt:vector size="39" baseType="lpstr">
      <vt:lpstr>.VnTime</vt:lpstr>
      <vt:lpstr>Arial</vt:lpstr>
      <vt:lpstr>Calibri</vt:lpstr>
      <vt:lpstr>Symbol</vt:lpstr>
      <vt:lpstr>VNI Times</vt:lpstr>
      <vt:lpstr>VNI-Helve</vt:lpstr>
      <vt:lpstr>VNI-Times</vt:lpstr>
      <vt:lpstr>Wingdings</vt:lpstr>
      <vt:lpstr>Office Theme</vt:lpstr>
      <vt:lpstr>Clip</vt:lpstr>
      <vt:lpstr>VIÊM LOÉT DẠ DÀY – TÁ TRÀNG </vt:lpstr>
      <vt:lpstr>Dạ dày</vt:lpstr>
      <vt:lpstr>Dạ dày</vt:lpstr>
      <vt:lpstr>SỰ CẦN THIẾT CỦA ACID DỊCH VỊ </vt:lpstr>
      <vt:lpstr>Bản trình bày PowerPoint</vt:lpstr>
      <vt:lpstr>Cơ chế điều hòa tiết acid ở Dạ dày</vt:lpstr>
      <vt:lpstr>BỆNH LOÉT DẠ DÀY-TÁ TRÀNG</vt:lpstr>
      <vt:lpstr>Bản trình bày PowerPoint</vt:lpstr>
      <vt:lpstr>LOÉT DẠ DÀY-TÁ TRÀNG: Cơ chế bệnh sinh</vt:lpstr>
      <vt:lpstr>BỆNH LOÉT DẠ DÀY-TÁ TRÀNG</vt:lpstr>
      <vt:lpstr>Bản trình bày PowerPoint</vt:lpstr>
      <vt:lpstr>Vi khuÈn Helicobacter Pylori</vt:lpstr>
      <vt:lpstr>BỆNH LOÉT DẠ DÀY-TÁ TRÀNG: Helicobacter pylori </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Tình huống</vt:lpstr>
      <vt:lpstr>Tình huống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DO</dc:creator>
  <cp:lastModifiedBy>PHAM HOANG MINH</cp:lastModifiedBy>
  <cp:revision>26</cp:revision>
  <dcterms:created xsi:type="dcterms:W3CDTF">2016-11-05T00:56:17Z</dcterms:created>
  <dcterms:modified xsi:type="dcterms:W3CDTF">2023-03-01T03:59:12Z</dcterms:modified>
</cp:coreProperties>
</file>