
<file path=[Content_Types].xml><?xml version="1.0" encoding="utf-8"?>
<Types xmlns="http://schemas.openxmlformats.org/package/2006/content-types">
  <Default Extension="bin" ContentType="application/vnd.openxmlformats-officedocument.oleObject"/>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compatMode="1" saveSubsetFonts="1">
  <p:sldMasterIdLst>
    <p:sldMasterId id="2147483688" r:id="rId1"/>
  </p:sldMasterIdLst>
  <p:sldIdLst>
    <p:sldId id="256" r:id="rId2"/>
    <p:sldId id="257" r:id="rId3"/>
    <p:sldId id="259" r:id="rId4"/>
    <p:sldId id="258" r:id="rId5"/>
    <p:sldId id="264" r:id="rId6"/>
    <p:sldId id="265" r:id="rId7"/>
    <p:sldId id="267" r:id="rId8"/>
    <p:sldId id="260" r:id="rId9"/>
    <p:sldId id="261" r:id="rId10"/>
    <p:sldId id="262" r:id="rId11"/>
    <p:sldId id="268" r:id="rId12"/>
    <p:sldId id="269" r:id="rId13"/>
    <p:sldId id="270" r:id="rId14"/>
    <p:sldId id="271" r:id="rId15"/>
    <p:sldId id="263" r:id="rId16"/>
    <p:sldId id="272" r:id="rId17"/>
  </p:sldIdLst>
  <p:sldSz cx="9144000" cy="6858000" type="screen4x3"/>
  <p:notesSz cx="6858000" cy="9144000"/>
  <p:defaultTextStyle>
    <a:defPPr>
      <a:defRPr lang="en-US"/>
    </a:defPPr>
    <a:lvl1pPr algn="l" rtl="0" eaLnBrk="0" fontAlgn="base" hangingPunct="0">
      <a:spcBef>
        <a:spcPct val="0"/>
      </a:spcBef>
      <a:spcAft>
        <a:spcPct val="0"/>
      </a:spcAft>
      <a:defRPr sz="3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3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3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3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3200" kern="1200">
        <a:solidFill>
          <a:schemeClr val="tx1"/>
        </a:solidFill>
        <a:latin typeface="Times New Roman" panose="02020603050405020304" pitchFamily="18" charset="0"/>
        <a:ea typeface="+mn-ea"/>
        <a:cs typeface="+mn-cs"/>
      </a:defRPr>
    </a:lvl5pPr>
    <a:lvl6pPr marL="2286000" algn="l" defTabSz="914400" rtl="0" eaLnBrk="1" latinLnBrk="0" hangingPunct="1">
      <a:defRPr sz="3200" kern="1200">
        <a:solidFill>
          <a:schemeClr val="tx1"/>
        </a:solidFill>
        <a:latin typeface="Times New Roman" panose="02020603050405020304" pitchFamily="18" charset="0"/>
        <a:ea typeface="+mn-ea"/>
        <a:cs typeface="+mn-cs"/>
      </a:defRPr>
    </a:lvl6pPr>
    <a:lvl7pPr marL="2743200" algn="l" defTabSz="914400" rtl="0" eaLnBrk="1" latinLnBrk="0" hangingPunct="1">
      <a:defRPr sz="3200" kern="1200">
        <a:solidFill>
          <a:schemeClr val="tx1"/>
        </a:solidFill>
        <a:latin typeface="Times New Roman" panose="02020603050405020304" pitchFamily="18" charset="0"/>
        <a:ea typeface="+mn-ea"/>
        <a:cs typeface="+mn-cs"/>
      </a:defRPr>
    </a:lvl7pPr>
    <a:lvl8pPr marL="3200400" algn="l" defTabSz="914400" rtl="0" eaLnBrk="1" latinLnBrk="0" hangingPunct="1">
      <a:defRPr sz="3200" kern="1200">
        <a:solidFill>
          <a:schemeClr val="tx1"/>
        </a:solidFill>
        <a:latin typeface="Times New Roman" panose="02020603050405020304" pitchFamily="18" charset="0"/>
        <a:ea typeface="+mn-ea"/>
        <a:cs typeface="+mn-cs"/>
      </a:defRPr>
    </a:lvl8pPr>
    <a:lvl9pPr marL="3657600" algn="l" defTabSz="914400" rtl="0" eaLnBrk="1" latinLnBrk="0" hangingPunct="1">
      <a:defRPr sz="3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autoAdjust="0"/>
    <p:restoredTop sz="94533" autoAdjust="0"/>
  </p:normalViewPr>
  <p:slideViewPr>
    <p:cSldViewPr>
      <p:cViewPr varScale="1">
        <p:scale>
          <a:sx n="91" d="100"/>
          <a:sy n="91" d="100"/>
        </p:scale>
        <p:origin x="1600" y="1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2F9E854B-EEC1-A149-CDF5-5FDDE102EB35}"/>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ED2A092B-9C5B-DEBA-AA6A-1A35D730F3A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4E393248-E1D6-73F6-D8A0-413DB656F19B}"/>
              </a:ext>
            </a:extLst>
          </p:cNvPr>
          <p:cNvSpPr>
            <a:spLocks noGrp="1"/>
          </p:cNvSpPr>
          <p:nvPr>
            <p:ph type="sldNum" sz="quarter" idx="12"/>
          </p:nvPr>
        </p:nvSpPr>
        <p:spPr/>
        <p:txBody>
          <a:bodyPr/>
          <a:lstStyle>
            <a:lvl1pPr>
              <a:defRPr/>
            </a:lvl1pPr>
          </a:lstStyle>
          <a:p>
            <a:pPr>
              <a:defRPr/>
            </a:pPr>
            <a:fld id="{A7F71D8C-A831-E447-9E9A-FC337798117E}" type="slidenum">
              <a:rPr lang="en-US" altLang="en-US"/>
              <a:pPr>
                <a:defRPr/>
              </a:pPr>
              <a:t>‹#›</a:t>
            </a:fld>
            <a:endParaRPr lang="en-US" altLang="en-US"/>
          </a:p>
        </p:txBody>
      </p:sp>
    </p:spTree>
    <p:extLst>
      <p:ext uri="{BB962C8B-B14F-4D97-AF65-F5344CB8AC3E}">
        <p14:creationId xmlns:p14="http://schemas.microsoft.com/office/powerpoint/2010/main" val="40757810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04621A9-75D9-6700-F84B-21E53D7FEBD1}"/>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8B8568B0-E710-A939-61AD-9F33B3072570}"/>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9B1284FF-B7CD-DB44-B1C3-EFADB27CFD49}"/>
              </a:ext>
            </a:extLst>
          </p:cNvPr>
          <p:cNvSpPr>
            <a:spLocks noGrp="1"/>
          </p:cNvSpPr>
          <p:nvPr>
            <p:ph type="sldNum" sz="quarter" idx="12"/>
          </p:nvPr>
        </p:nvSpPr>
        <p:spPr/>
        <p:txBody>
          <a:bodyPr/>
          <a:lstStyle>
            <a:lvl1pPr>
              <a:defRPr/>
            </a:lvl1pPr>
          </a:lstStyle>
          <a:p>
            <a:pPr>
              <a:defRPr/>
            </a:pPr>
            <a:fld id="{2B4A3D6D-F51B-3D4A-A754-3E5A63FE2CBC}" type="slidenum">
              <a:rPr lang="en-US" altLang="en-US"/>
              <a:pPr>
                <a:defRPr/>
              </a:pPr>
              <a:t>‹#›</a:t>
            </a:fld>
            <a:endParaRPr lang="en-US" altLang="en-US"/>
          </a:p>
        </p:txBody>
      </p:sp>
    </p:spTree>
    <p:extLst>
      <p:ext uri="{BB962C8B-B14F-4D97-AF65-F5344CB8AC3E}">
        <p14:creationId xmlns:p14="http://schemas.microsoft.com/office/powerpoint/2010/main" val="1098683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6DC827-0D60-8A5A-2F8F-00BEE7FD4052}"/>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ADA314BA-502F-B244-A77F-37BA9B852919}"/>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9E3672B1-93B5-6298-DC27-20AD11BBD55B}"/>
              </a:ext>
            </a:extLst>
          </p:cNvPr>
          <p:cNvSpPr>
            <a:spLocks noGrp="1"/>
          </p:cNvSpPr>
          <p:nvPr>
            <p:ph type="sldNum" sz="quarter" idx="12"/>
          </p:nvPr>
        </p:nvSpPr>
        <p:spPr/>
        <p:txBody>
          <a:bodyPr/>
          <a:lstStyle>
            <a:lvl1pPr>
              <a:defRPr/>
            </a:lvl1pPr>
          </a:lstStyle>
          <a:p>
            <a:pPr>
              <a:defRPr/>
            </a:pPr>
            <a:fld id="{43077967-53C0-1447-82AD-A7F46FB09C15}" type="slidenum">
              <a:rPr lang="en-US" altLang="en-US"/>
              <a:pPr>
                <a:defRPr/>
              </a:pPr>
              <a:t>‹#›</a:t>
            </a:fld>
            <a:endParaRPr lang="en-US" altLang="en-US"/>
          </a:p>
        </p:txBody>
      </p:sp>
    </p:spTree>
    <p:extLst>
      <p:ext uri="{BB962C8B-B14F-4D97-AF65-F5344CB8AC3E}">
        <p14:creationId xmlns:p14="http://schemas.microsoft.com/office/powerpoint/2010/main" val="37742971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9259B725-1E8F-0062-AFA3-7FED7C8821D3}"/>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003F0FE1-B263-D2A2-7FC0-3DBA9C2B49A5}"/>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FBB8E781-175E-49A7-8763-0E5AF2AB9C80}"/>
              </a:ext>
            </a:extLst>
          </p:cNvPr>
          <p:cNvSpPr>
            <a:spLocks noGrp="1"/>
          </p:cNvSpPr>
          <p:nvPr>
            <p:ph type="sldNum" sz="quarter" idx="12"/>
          </p:nvPr>
        </p:nvSpPr>
        <p:spPr/>
        <p:txBody>
          <a:bodyPr/>
          <a:lstStyle>
            <a:lvl1pPr>
              <a:defRPr/>
            </a:lvl1pPr>
          </a:lstStyle>
          <a:p>
            <a:pPr>
              <a:defRPr/>
            </a:pPr>
            <a:fld id="{82F7E6B7-497E-F14E-B3E1-8BE941F6C813}" type="slidenum">
              <a:rPr lang="en-US" altLang="en-US"/>
              <a:pPr>
                <a:defRPr/>
              </a:pPr>
              <a:t>‹#›</a:t>
            </a:fld>
            <a:endParaRPr lang="en-US" altLang="en-US"/>
          </a:p>
        </p:txBody>
      </p:sp>
    </p:spTree>
    <p:extLst>
      <p:ext uri="{BB962C8B-B14F-4D97-AF65-F5344CB8AC3E}">
        <p14:creationId xmlns:p14="http://schemas.microsoft.com/office/powerpoint/2010/main" val="6404335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4394D19-68EB-28B9-FCF8-E4B318054BD0}"/>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AD51026B-E36C-2325-2954-00977A9B5E0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2E17F1FC-5648-EAFB-DB40-1BEB70DFBA9F}"/>
              </a:ext>
            </a:extLst>
          </p:cNvPr>
          <p:cNvSpPr>
            <a:spLocks noGrp="1"/>
          </p:cNvSpPr>
          <p:nvPr>
            <p:ph type="sldNum" sz="quarter" idx="12"/>
          </p:nvPr>
        </p:nvSpPr>
        <p:spPr/>
        <p:txBody>
          <a:bodyPr/>
          <a:lstStyle>
            <a:lvl1pPr>
              <a:defRPr/>
            </a:lvl1pPr>
          </a:lstStyle>
          <a:p>
            <a:pPr>
              <a:defRPr/>
            </a:pPr>
            <a:fld id="{A455F6FF-3856-9B4D-AECB-B447FF66C2D6}" type="slidenum">
              <a:rPr lang="en-US" altLang="en-US"/>
              <a:pPr>
                <a:defRPr/>
              </a:pPr>
              <a:t>‹#›</a:t>
            </a:fld>
            <a:endParaRPr lang="en-US" altLang="en-US"/>
          </a:p>
        </p:txBody>
      </p:sp>
    </p:spTree>
    <p:extLst>
      <p:ext uri="{BB962C8B-B14F-4D97-AF65-F5344CB8AC3E}">
        <p14:creationId xmlns:p14="http://schemas.microsoft.com/office/powerpoint/2010/main" val="16216975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FA73F7C-334E-1B32-7443-AF754C694296}"/>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965851D2-7981-A3B3-466E-D6D1B98E222A}"/>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C896CE15-C44A-622D-5E6B-2D869AF4709D}"/>
              </a:ext>
            </a:extLst>
          </p:cNvPr>
          <p:cNvSpPr>
            <a:spLocks noGrp="1"/>
          </p:cNvSpPr>
          <p:nvPr>
            <p:ph type="sldNum" sz="quarter" idx="12"/>
          </p:nvPr>
        </p:nvSpPr>
        <p:spPr/>
        <p:txBody>
          <a:bodyPr/>
          <a:lstStyle>
            <a:lvl1pPr>
              <a:defRPr/>
            </a:lvl1pPr>
          </a:lstStyle>
          <a:p>
            <a:pPr>
              <a:defRPr/>
            </a:pPr>
            <a:fld id="{C8CA7F0F-32DB-5F4F-BABA-F920213EF246}" type="slidenum">
              <a:rPr lang="en-US" altLang="en-US"/>
              <a:pPr>
                <a:defRPr/>
              </a:pPr>
              <a:t>‹#›</a:t>
            </a:fld>
            <a:endParaRPr lang="en-US" altLang="en-US"/>
          </a:p>
        </p:txBody>
      </p:sp>
    </p:spTree>
    <p:extLst>
      <p:ext uri="{BB962C8B-B14F-4D97-AF65-F5344CB8AC3E}">
        <p14:creationId xmlns:p14="http://schemas.microsoft.com/office/powerpoint/2010/main" val="21361453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8C1B62F2-5CA2-73ED-BAFC-534E0540BA3D}"/>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46A64EB7-2A78-B5E7-7163-7CBC626FB1D0}"/>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AAA68689-AE0D-7F65-9EA3-57C1FDE7D02D}"/>
              </a:ext>
            </a:extLst>
          </p:cNvPr>
          <p:cNvSpPr>
            <a:spLocks noGrp="1"/>
          </p:cNvSpPr>
          <p:nvPr>
            <p:ph type="sldNum" sz="quarter" idx="12"/>
          </p:nvPr>
        </p:nvSpPr>
        <p:spPr/>
        <p:txBody>
          <a:bodyPr/>
          <a:lstStyle>
            <a:lvl1pPr>
              <a:defRPr/>
            </a:lvl1pPr>
          </a:lstStyle>
          <a:p>
            <a:pPr>
              <a:defRPr/>
            </a:pPr>
            <a:fld id="{BD7F3174-0C43-944E-86E6-B5750D9BEF56}" type="slidenum">
              <a:rPr lang="en-US" altLang="en-US"/>
              <a:pPr>
                <a:defRPr/>
              </a:pPr>
              <a:t>‹#›</a:t>
            </a:fld>
            <a:endParaRPr lang="en-US" altLang="en-US"/>
          </a:p>
        </p:txBody>
      </p:sp>
    </p:spTree>
    <p:extLst>
      <p:ext uri="{BB962C8B-B14F-4D97-AF65-F5344CB8AC3E}">
        <p14:creationId xmlns:p14="http://schemas.microsoft.com/office/powerpoint/2010/main" val="15500236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F2136654-64F2-2D09-1002-80FADF289466}"/>
              </a:ext>
            </a:extLst>
          </p:cNvPr>
          <p:cNvSpPr>
            <a:spLocks noGrp="1"/>
          </p:cNvSpPr>
          <p:nvPr>
            <p:ph type="dt" sz="half" idx="10"/>
          </p:nvPr>
        </p:nvSpPr>
        <p:spPr/>
        <p:txBody>
          <a:bodyPr/>
          <a:lstStyle>
            <a:lvl1pPr>
              <a:defRPr/>
            </a:lvl1pPr>
          </a:lstStyle>
          <a:p>
            <a:pPr>
              <a:defRPr/>
            </a:pPr>
            <a:endParaRPr lang="en-US"/>
          </a:p>
        </p:txBody>
      </p:sp>
      <p:sp>
        <p:nvSpPr>
          <p:cNvPr id="8" name="Footer Placeholder 4">
            <a:extLst>
              <a:ext uri="{FF2B5EF4-FFF2-40B4-BE49-F238E27FC236}">
                <a16:creationId xmlns:a16="http://schemas.microsoft.com/office/drawing/2014/main" id="{555012AF-C561-49D8-5D09-518BDAEA0EB5}"/>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174045BA-F57D-5D60-BDA2-9BA9F77A9741}"/>
              </a:ext>
            </a:extLst>
          </p:cNvPr>
          <p:cNvSpPr>
            <a:spLocks noGrp="1"/>
          </p:cNvSpPr>
          <p:nvPr>
            <p:ph type="sldNum" sz="quarter" idx="12"/>
          </p:nvPr>
        </p:nvSpPr>
        <p:spPr/>
        <p:txBody>
          <a:bodyPr/>
          <a:lstStyle>
            <a:lvl1pPr>
              <a:defRPr/>
            </a:lvl1pPr>
          </a:lstStyle>
          <a:p>
            <a:pPr>
              <a:defRPr/>
            </a:pPr>
            <a:fld id="{0A37EBAF-4A03-0C4A-925F-F84D99F056DA}" type="slidenum">
              <a:rPr lang="en-US" altLang="en-US"/>
              <a:pPr>
                <a:defRPr/>
              </a:pPr>
              <a:t>‹#›</a:t>
            </a:fld>
            <a:endParaRPr lang="en-US" altLang="en-US"/>
          </a:p>
        </p:txBody>
      </p:sp>
    </p:spTree>
    <p:extLst>
      <p:ext uri="{BB962C8B-B14F-4D97-AF65-F5344CB8AC3E}">
        <p14:creationId xmlns:p14="http://schemas.microsoft.com/office/powerpoint/2010/main" val="10063345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F74684E8-84CD-6A94-ABDA-74EB68CF7323}"/>
              </a:ext>
            </a:extLst>
          </p:cNvPr>
          <p:cNvSpPr>
            <a:spLocks noGrp="1"/>
          </p:cNvSpPr>
          <p:nvPr>
            <p:ph type="dt" sz="half" idx="10"/>
          </p:nvPr>
        </p:nvSpPr>
        <p:spPr/>
        <p:txBody>
          <a:bodyPr/>
          <a:lstStyle>
            <a:lvl1pPr>
              <a:defRPr/>
            </a:lvl1pPr>
          </a:lstStyle>
          <a:p>
            <a:pPr>
              <a:defRPr/>
            </a:pPr>
            <a:endParaRPr lang="en-US"/>
          </a:p>
        </p:txBody>
      </p:sp>
      <p:sp>
        <p:nvSpPr>
          <p:cNvPr id="4" name="Footer Placeholder 4">
            <a:extLst>
              <a:ext uri="{FF2B5EF4-FFF2-40B4-BE49-F238E27FC236}">
                <a16:creationId xmlns:a16="http://schemas.microsoft.com/office/drawing/2014/main" id="{5343141D-D42D-F5C5-9076-C2B99AC86BA5}"/>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2C1CEC9F-8E34-0928-F9E1-B77039C86921}"/>
              </a:ext>
            </a:extLst>
          </p:cNvPr>
          <p:cNvSpPr>
            <a:spLocks noGrp="1"/>
          </p:cNvSpPr>
          <p:nvPr>
            <p:ph type="sldNum" sz="quarter" idx="12"/>
          </p:nvPr>
        </p:nvSpPr>
        <p:spPr/>
        <p:txBody>
          <a:bodyPr/>
          <a:lstStyle>
            <a:lvl1pPr>
              <a:defRPr/>
            </a:lvl1pPr>
          </a:lstStyle>
          <a:p>
            <a:pPr>
              <a:defRPr/>
            </a:pPr>
            <a:fld id="{9CC10CEF-1967-8347-ADCD-17A810071FF0}" type="slidenum">
              <a:rPr lang="en-US" altLang="en-US"/>
              <a:pPr>
                <a:defRPr/>
              </a:pPr>
              <a:t>‹#›</a:t>
            </a:fld>
            <a:endParaRPr lang="en-US" altLang="en-US"/>
          </a:p>
        </p:txBody>
      </p:sp>
    </p:spTree>
    <p:extLst>
      <p:ext uri="{BB962C8B-B14F-4D97-AF65-F5344CB8AC3E}">
        <p14:creationId xmlns:p14="http://schemas.microsoft.com/office/powerpoint/2010/main" val="11437869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808C6902-923A-CE54-191B-18D7C43A4F05}"/>
              </a:ext>
            </a:extLst>
          </p:cNvPr>
          <p:cNvSpPr>
            <a:spLocks noGrp="1"/>
          </p:cNvSpPr>
          <p:nvPr>
            <p:ph type="dt" sz="half" idx="10"/>
          </p:nvPr>
        </p:nvSpPr>
        <p:spPr/>
        <p:txBody>
          <a:bodyPr/>
          <a:lstStyle>
            <a:lvl1pPr>
              <a:defRPr/>
            </a:lvl1pPr>
          </a:lstStyle>
          <a:p>
            <a:pPr>
              <a:defRPr/>
            </a:pPr>
            <a:endParaRPr lang="en-US"/>
          </a:p>
        </p:txBody>
      </p:sp>
      <p:sp>
        <p:nvSpPr>
          <p:cNvPr id="3" name="Footer Placeholder 4">
            <a:extLst>
              <a:ext uri="{FF2B5EF4-FFF2-40B4-BE49-F238E27FC236}">
                <a16:creationId xmlns:a16="http://schemas.microsoft.com/office/drawing/2014/main" id="{0BE7A56C-878A-B597-9297-FE6792775D3C}"/>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FCB7A8E0-217D-3132-F234-FF9CDD8303BA}"/>
              </a:ext>
            </a:extLst>
          </p:cNvPr>
          <p:cNvSpPr>
            <a:spLocks noGrp="1"/>
          </p:cNvSpPr>
          <p:nvPr>
            <p:ph type="sldNum" sz="quarter" idx="12"/>
          </p:nvPr>
        </p:nvSpPr>
        <p:spPr/>
        <p:txBody>
          <a:bodyPr/>
          <a:lstStyle>
            <a:lvl1pPr>
              <a:defRPr/>
            </a:lvl1pPr>
          </a:lstStyle>
          <a:p>
            <a:pPr>
              <a:defRPr/>
            </a:pPr>
            <a:fld id="{9755046D-C6A3-B346-B844-3BDC19F75545}" type="slidenum">
              <a:rPr lang="en-US" altLang="en-US"/>
              <a:pPr>
                <a:defRPr/>
              </a:pPr>
              <a:t>‹#›</a:t>
            </a:fld>
            <a:endParaRPr lang="en-US" altLang="en-US"/>
          </a:p>
        </p:txBody>
      </p:sp>
    </p:spTree>
    <p:extLst>
      <p:ext uri="{BB962C8B-B14F-4D97-AF65-F5344CB8AC3E}">
        <p14:creationId xmlns:p14="http://schemas.microsoft.com/office/powerpoint/2010/main" val="20483522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3">
            <a:extLst>
              <a:ext uri="{FF2B5EF4-FFF2-40B4-BE49-F238E27FC236}">
                <a16:creationId xmlns:a16="http://schemas.microsoft.com/office/drawing/2014/main" id="{2428A2C1-8384-0B37-FA61-57BF2EF3B808}"/>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61F81955-0ABF-5868-03FB-02F9E7C10804}"/>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84F05D9E-D64E-46AA-2F9F-84D170937258}"/>
              </a:ext>
            </a:extLst>
          </p:cNvPr>
          <p:cNvSpPr>
            <a:spLocks noGrp="1"/>
          </p:cNvSpPr>
          <p:nvPr>
            <p:ph type="sldNum" sz="quarter" idx="12"/>
          </p:nvPr>
        </p:nvSpPr>
        <p:spPr/>
        <p:txBody>
          <a:bodyPr/>
          <a:lstStyle>
            <a:lvl1pPr>
              <a:defRPr/>
            </a:lvl1pPr>
          </a:lstStyle>
          <a:p>
            <a:pPr>
              <a:defRPr/>
            </a:pPr>
            <a:fld id="{C5D5C863-5D74-134F-B3CB-EC1E8D43B206}" type="slidenum">
              <a:rPr lang="en-US" altLang="en-US"/>
              <a:pPr>
                <a:defRPr/>
              </a:pPr>
              <a:t>‹#›</a:t>
            </a:fld>
            <a:endParaRPr lang="en-US" altLang="en-US"/>
          </a:p>
        </p:txBody>
      </p:sp>
    </p:spTree>
    <p:extLst>
      <p:ext uri="{BB962C8B-B14F-4D97-AF65-F5344CB8AC3E}">
        <p14:creationId xmlns:p14="http://schemas.microsoft.com/office/powerpoint/2010/main" val="28522011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n-US" noProof="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3">
            <a:extLst>
              <a:ext uri="{FF2B5EF4-FFF2-40B4-BE49-F238E27FC236}">
                <a16:creationId xmlns:a16="http://schemas.microsoft.com/office/drawing/2014/main" id="{50CE8C56-0385-0190-7AF7-94BC61A7D589}"/>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B59CF184-ED4E-8DEB-2A9E-B77E1F41E245}"/>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BEFC06E5-BC5A-935B-3ABD-754CFEC20D38}"/>
              </a:ext>
            </a:extLst>
          </p:cNvPr>
          <p:cNvSpPr>
            <a:spLocks noGrp="1"/>
          </p:cNvSpPr>
          <p:nvPr>
            <p:ph type="sldNum" sz="quarter" idx="12"/>
          </p:nvPr>
        </p:nvSpPr>
        <p:spPr/>
        <p:txBody>
          <a:bodyPr/>
          <a:lstStyle>
            <a:lvl1pPr>
              <a:defRPr/>
            </a:lvl1pPr>
          </a:lstStyle>
          <a:p>
            <a:pPr>
              <a:defRPr/>
            </a:pPr>
            <a:fld id="{C34CB2A3-067D-9C44-895D-B7E9FF3CA444}" type="slidenum">
              <a:rPr lang="en-US" altLang="en-US"/>
              <a:pPr>
                <a:defRPr/>
              </a:pPr>
              <a:t>‹#›</a:t>
            </a:fld>
            <a:endParaRPr lang="en-US" altLang="en-US"/>
          </a:p>
        </p:txBody>
      </p:sp>
    </p:spTree>
    <p:extLst>
      <p:ext uri="{BB962C8B-B14F-4D97-AF65-F5344CB8AC3E}">
        <p14:creationId xmlns:p14="http://schemas.microsoft.com/office/powerpoint/2010/main" val="3574652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55E7EAAE-ACAB-91A3-1BE2-C6C1320C26B6}"/>
              </a:ext>
            </a:extLst>
          </p:cNvPr>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VN"/>
              <a:t>Click to edit Master title style</a:t>
            </a:r>
          </a:p>
        </p:txBody>
      </p:sp>
      <p:sp>
        <p:nvSpPr>
          <p:cNvPr id="1027" name="Text Placeholder 2">
            <a:extLst>
              <a:ext uri="{FF2B5EF4-FFF2-40B4-BE49-F238E27FC236}">
                <a16:creationId xmlns:a16="http://schemas.microsoft.com/office/drawing/2014/main" id="{E296107E-EA49-9E85-0226-92F533994B1D}"/>
              </a:ext>
            </a:extLst>
          </p:cNvPr>
          <p:cNvSpPr>
            <a:spLocks noGrp="1" noChangeArrowheads="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VN"/>
              <a:t>Edit Master text styles</a:t>
            </a:r>
          </a:p>
          <a:p>
            <a:pPr lvl="1"/>
            <a:r>
              <a:rPr lang="en-US" altLang="en-VN"/>
              <a:t>Second level</a:t>
            </a:r>
          </a:p>
          <a:p>
            <a:pPr lvl="2"/>
            <a:r>
              <a:rPr lang="en-US" altLang="en-VN"/>
              <a:t>Third level</a:t>
            </a:r>
          </a:p>
          <a:p>
            <a:pPr lvl="3"/>
            <a:r>
              <a:rPr lang="en-US" altLang="en-VN"/>
              <a:t>Fourth level</a:t>
            </a:r>
          </a:p>
          <a:p>
            <a:pPr lvl="4"/>
            <a:r>
              <a:rPr lang="en-US" altLang="en-VN"/>
              <a:t>Fifth level</a:t>
            </a:r>
          </a:p>
        </p:txBody>
      </p:sp>
      <p:sp>
        <p:nvSpPr>
          <p:cNvPr id="4" name="Date Placeholder 3">
            <a:extLst>
              <a:ext uri="{FF2B5EF4-FFF2-40B4-BE49-F238E27FC236}">
                <a16:creationId xmlns:a16="http://schemas.microsoft.com/office/drawing/2014/main" id="{74CE4FC1-635E-F93C-ACF8-91A9F54CB785}"/>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a:p>
        </p:txBody>
      </p:sp>
      <p:sp>
        <p:nvSpPr>
          <p:cNvPr id="5" name="Footer Placeholder 4">
            <a:extLst>
              <a:ext uri="{FF2B5EF4-FFF2-40B4-BE49-F238E27FC236}">
                <a16:creationId xmlns:a16="http://schemas.microsoft.com/office/drawing/2014/main" id="{6DDE95BB-EF87-625A-B18D-57471F678B01}"/>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en-US"/>
          </a:p>
        </p:txBody>
      </p:sp>
      <p:sp>
        <p:nvSpPr>
          <p:cNvPr id="6" name="Slide Number Placeholder 5">
            <a:extLst>
              <a:ext uri="{FF2B5EF4-FFF2-40B4-BE49-F238E27FC236}">
                <a16:creationId xmlns:a16="http://schemas.microsoft.com/office/drawing/2014/main" id="{A9122CC3-8ED4-8CF3-4D5C-207F874F4F21}"/>
              </a:ext>
            </a:extLst>
          </p:cNvPr>
          <p:cNvSpPr>
            <a:spLocks noGrp="1"/>
          </p:cNvSpPr>
          <p:nvPr>
            <p:ph type="sldNum" sz="quarter" idx="4"/>
          </p:nvPr>
        </p:nvSpPr>
        <p:spPr>
          <a:xfrm>
            <a:off x="6457950" y="6356350"/>
            <a:ext cx="2057400" cy="365125"/>
          </a:xfrm>
          <a:prstGeom prst="rect">
            <a:avLst/>
          </a:prstGeom>
        </p:spPr>
        <p:txBody>
          <a:bodyPr vert="horz" wrap="square" lIns="91440" tIns="45720" rIns="91440" bIns="45720" numCol="1" anchor="ctr" anchorCtr="0" compatLnSpc="1">
            <a:prstTxWarp prst="textNoShape">
              <a:avLst/>
            </a:prstTxWarp>
          </a:bodyPr>
          <a:lstStyle>
            <a:lvl1pPr algn="r">
              <a:defRPr sz="900" smtClean="0">
                <a:solidFill>
                  <a:srgbClr val="898989"/>
                </a:solidFill>
              </a:defRPr>
            </a:lvl1pPr>
          </a:lstStyle>
          <a:p>
            <a:pPr>
              <a:defRPr/>
            </a:pPr>
            <a:fld id="{DCFD5BFE-FE5A-0040-8AD0-C9AD13A5D637}"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00" r:id="rId12"/>
  </p:sldLayoutIdLst>
  <p:txStyles>
    <p:titleStyle>
      <a:lvl1pPr algn="l" defTabSz="685800" rtl="0" eaLnBrk="0" fontAlgn="base" hangingPunct="0">
        <a:lnSpc>
          <a:spcPct val="90000"/>
        </a:lnSpc>
        <a:spcBef>
          <a:spcPct val="0"/>
        </a:spcBef>
        <a:spcAft>
          <a:spcPct val="0"/>
        </a:spcAft>
        <a:defRPr sz="33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2pPr>
      <a:lvl3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3pPr>
      <a:lvl4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4pPr>
      <a:lvl5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5pPr>
      <a:lvl6pPr marL="457200" algn="l" defTabSz="685800" rtl="0" fontAlgn="base">
        <a:lnSpc>
          <a:spcPct val="90000"/>
        </a:lnSpc>
        <a:spcBef>
          <a:spcPct val="0"/>
        </a:spcBef>
        <a:spcAft>
          <a:spcPct val="0"/>
        </a:spcAft>
        <a:defRPr sz="3300">
          <a:solidFill>
            <a:schemeClr val="tx1"/>
          </a:solidFill>
          <a:latin typeface="Calibri Light" panose="020F0302020204030204" pitchFamily="34" charset="0"/>
        </a:defRPr>
      </a:lvl6pPr>
      <a:lvl7pPr marL="914400" algn="l" defTabSz="685800" rtl="0" fontAlgn="base">
        <a:lnSpc>
          <a:spcPct val="90000"/>
        </a:lnSpc>
        <a:spcBef>
          <a:spcPct val="0"/>
        </a:spcBef>
        <a:spcAft>
          <a:spcPct val="0"/>
        </a:spcAft>
        <a:defRPr sz="3300">
          <a:solidFill>
            <a:schemeClr val="tx1"/>
          </a:solidFill>
          <a:latin typeface="Calibri Light" panose="020F0302020204030204" pitchFamily="34" charset="0"/>
        </a:defRPr>
      </a:lvl7pPr>
      <a:lvl8pPr marL="1371600" algn="l" defTabSz="685800" rtl="0" fontAlgn="base">
        <a:lnSpc>
          <a:spcPct val="90000"/>
        </a:lnSpc>
        <a:spcBef>
          <a:spcPct val="0"/>
        </a:spcBef>
        <a:spcAft>
          <a:spcPct val="0"/>
        </a:spcAft>
        <a:defRPr sz="3300">
          <a:solidFill>
            <a:schemeClr val="tx1"/>
          </a:solidFill>
          <a:latin typeface="Calibri Light" panose="020F0302020204030204" pitchFamily="34" charset="0"/>
        </a:defRPr>
      </a:lvl8pPr>
      <a:lvl9pPr marL="1828800" algn="l" defTabSz="685800" rtl="0" fontAlgn="base">
        <a:lnSpc>
          <a:spcPct val="90000"/>
        </a:lnSpc>
        <a:spcBef>
          <a:spcPct val="0"/>
        </a:spcBef>
        <a:spcAft>
          <a:spcPct val="0"/>
        </a:spcAft>
        <a:defRPr sz="3300">
          <a:solidFill>
            <a:schemeClr val="tx1"/>
          </a:solidFill>
          <a:latin typeface="Calibri Light" panose="020F0302020204030204" pitchFamily="34" charset="0"/>
        </a:defRPr>
      </a:lvl9pPr>
    </p:titleStyle>
    <p:bodyStyle>
      <a:lvl1pPr marL="171450" indent="-171450" algn="l" defTabSz="685800" rtl="0" eaLnBrk="0" fontAlgn="base" hangingPunct="0">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oleObject" Target="../embeddings/oleObject1.bin"/><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oleObject" Target="../embeddings/oleObject2.bin"/></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oleObject" Target="../embeddings/oleObject3.bin"/><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15771046-7E30-E2D7-0AF5-87DA895F362F}"/>
              </a:ext>
            </a:extLst>
          </p:cNvPr>
          <p:cNvSpPr>
            <a:spLocks noGrp="1" noChangeArrowheads="1"/>
          </p:cNvSpPr>
          <p:nvPr>
            <p:ph type="ctrTitle"/>
          </p:nvPr>
        </p:nvSpPr>
        <p:spPr>
          <a:xfrm>
            <a:off x="381000" y="1447800"/>
            <a:ext cx="8305800" cy="1600200"/>
          </a:xfrm>
        </p:spPr>
        <p:txBody>
          <a:bodyPr/>
          <a:lstStyle/>
          <a:p>
            <a:pPr eaLnBrk="1" hangingPunct="1">
              <a:defRPr/>
            </a:pPr>
            <a:r>
              <a:rPr lang="en-US" altLang="en-VN" dirty="0">
                <a:solidFill>
                  <a:srgbClr val="FFFF66"/>
                </a:solidFill>
                <a:highlight>
                  <a:srgbClr val="000080"/>
                </a:highlight>
                <a:latin typeface="Times New Roman" panose="02020603050405020304" pitchFamily="18" charset="0"/>
              </a:rPr>
              <a:t>GÃY CỔ XƯƠNG ĐÙI</a:t>
            </a:r>
            <a:endParaRPr lang="en-US" altLang="en-VN" sz="2800" dirty="0">
              <a:solidFill>
                <a:srgbClr val="FFFF66"/>
              </a:solidFill>
              <a:highlight>
                <a:srgbClr val="000080"/>
              </a:highlight>
              <a:latin typeface="Times New Roman" panose="02020603050405020304" pitchFamily="18" charset="0"/>
            </a:endParaRPr>
          </a:p>
        </p:txBody>
      </p:sp>
      <p:sp>
        <p:nvSpPr>
          <p:cNvPr id="14338" name="Rectangle 4">
            <a:extLst>
              <a:ext uri="{FF2B5EF4-FFF2-40B4-BE49-F238E27FC236}">
                <a16:creationId xmlns:a16="http://schemas.microsoft.com/office/drawing/2014/main" id="{F2640D56-09C7-1921-CEFA-160BA5E8F409}"/>
              </a:ext>
            </a:extLst>
          </p:cNvPr>
          <p:cNvSpPr>
            <a:spLocks noGrp="1" noChangeArrowheads="1"/>
          </p:cNvSpPr>
          <p:nvPr>
            <p:ph type="subTitle" idx="1"/>
          </p:nvPr>
        </p:nvSpPr>
        <p:spPr/>
        <p:txBody>
          <a:bodyPr/>
          <a:lstStyle/>
          <a:p>
            <a:pPr eaLnBrk="1" hangingPunct="1"/>
            <a:endParaRPr lang="en-VN" altLang="en-VN"/>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4C08051D-4FD7-3851-CF85-0008AE6A5808}"/>
              </a:ext>
            </a:extLst>
          </p:cNvPr>
          <p:cNvSpPr>
            <a:spLocks noGrp="1" noChangeArrowheads="1"/>
          </p:cNvSpPr>
          <p:nvPr>
            <p:ph type="title"/>
          </p:nvPr>
        </p:nvSpPr>
        <p:spPr>
          <a:xfrm>
            <a:off x="457200" y="228600"/>
            <a:ext cx="8229600" cy="609600"/>
          </a:xfrm>
        </p:spPr>
        <p:txBody>
          <a:bodyPr rtlCol="0">
            <a:normAutofit fontScale="90000"/>
          </a:bodyPr>
          <a:lstStyle/>
          <a:p>
            <a:pPr eaLnBrk="1" fontAlgn="auto" hangingPunct="1">
              <a:spcAft>
                <a:spcPts val="0"/>
              </a:spcAft>
              <a:defRPr/>
            </a:pPr>
            <a:r>
              <a:rPr lang="en-US" sz="4000">
                <a:solidFill>
                  <a:srgbClr val="FFFF00"/>
                </a:solidFill>
                <a:latin typeface="Times New Roman" pitchFamily="18" charset="0"/>
              </a:rPr>
              <a:t>PHÂN LOẠI</a:t>
            </a:r>
          </a:p>
        </p:txBody>
      </p:sp>
      <p:sp>
        <p:nvSpPr>
          <p:cNvPr id="23554" name="Rectangle 3">
            <a:extLst>
              <a:ext uri="{FF2B5EF4-FFF2-40B4-BE49-F238E27FC236}">
                <a16:creationId xmlns:a16="http://schemas.microsoft.com/office/drawing/2014/main" id="{BB9A8782-9194-6FA8-6503-7004D86C558C}"/>
              </a:ext>
            </a:extLst>
          </p:cNvPr>
          <p:cNvSpPr>
            <a:spLocks noGrp="1" noChangeArrowheads="1"/>
          </p:cNvSpPr>
          <p:nvPr>
            <p:ph idx="1"/>
          </p:nvPr>
        </p:nvSpPr>
        <p:spPr>
          <a:xfrm>
            <a:off x="457200" y="990600"/>
            <a:ext cx="8229600" cy="5105400"/>
          </a:xfrm>
        </p:spPr>
        <p:txBody>
          <a:bodyPr/>
          <a:lstStyle/>
          <a:p>
            <a:pPr marL="533400" indent="-533400" eaLnBrk="1" hangingPunct="1">
              <a:buFontTx/>
              <a:buNone/>
            </a:pPr>
            <a:r>
              <a:rPr lang="en-US" altLang="en-US" sz="2800" b="1"/>
              <a:t>Di lệch:</a:t>
            </a:r>
            <a:endParaRPr lang="en-US" altLang="en-US" sz="1600"/>
          </a:p>
          <a:p>
            <a:pPr marL="533400" indent="-533400" eaLnBrk="1" hangingPunct="1"/>
            <a:r>
              <a:rPr lang="en-US" altLang="en-US" sz="1600"/>
              <a:t>Gãy dạng ( gãy cài): it di lệch, chi không thấy biến dạng</a:t>
            </a:r>
          </a:p>
          <a:p>
            <a:pPr marL="533400" indent="-533400" eaLnBrk="1" hangingPunct="1"/>
            <a:r>
              <a:rPr lang="en-US" altLang="en-US" sz="1600"/>
              <a:t>Gãy khép: di lệch, biến dạng chi: ngắn chi, đùi khép.</a:t>
            </a:r>
          </a:p>
          <a:p>
            <a:pPr marL="533400" indent="-533400" eaLnBrk="1" hangingPunct="1"/>
            <a:r>
              <a:rPr lang="en-US" altLang="en-US" sz="1600"/>
              <a:t> Garden chia ra 4 loại gãy như sau:</a:t>
            </a:r>
          </a:p>
          <a:p>
            <a:pPr marL="533400" indent="-533400" eaLnBrk="1" hangingPunct="1"/>
            <a:r>
              <a:rPr lang="en-US" altLang="en-US" sz="1600"/>
              <a:t>Độ 1:  Gãy không hoàn toàn</a:t>
            </a:r>
          </a:p>
          <a:p>
            <a:pPr marL="533400" indent="-533400" eaLnBrk="1" hangingPunct="1"/>
            <a:r>
              <a:rPr lang="en-US" altLang="en-US" sz="1600"/>
              <a:t>Độ 2: Gãy hoàn toàn nhưng không di lệch</a:t>
            </a:r>
          </a:p>
          <a:p>
            <a:pPr marL="533400" indent="-533400" eaLnBrk="1" hangingPunct="1"/>
            <a:r>
              <a:rPr lang="en-US" altLang="en-US" sz="1600"/>
              <a:t>Độ 3: Gãy hoàn toàn và di lệch nhưng 2 đầu gãy còn tiếp xúc với nhau</a:t>
            </a:r>
          </a:p>
          <a:p>
            <a:pPr marL="533400" indent="-533400" eaLnBrk="1" hangingPunct="1"/>
            <a:r>
              <a:rPr lang="en-US" altLang="en-US" sz="1600"/>
              <a:t>Độ 4: Di lệch hoàn toàn </a:t>
            </a:r>
          </a:p>
        </p:txBody>
      </p:sp>
      <p:pic>
        <p:nvPicPr>
          <p:cNvPr id="23555" name="Picture 4">
            <a:extLst>
              <a:ext uri="{FF2B5EF4-FFF2-40B4-BE49-F238E27FC236}">
                <a16:creationId xmlns:a16="http://schemas.microsoft.com/office/drawing/2014/main" id="{F34EFA0D-F052-3260-96B1-47DDD7698A5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3581400"/>
            <a:ext cx="8686800" cy="3436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a:extLst>
              <a:ext uri="{FF2B5EF4-FFF2-40B4-BE49-F238E27FC236}">
                <a16:creationId xmlns:a16="http://schemas.microsoft.com/office/drawing/2014/main" id="{9FF65D5C-18F3-00EA-B32D-378FC4382ED1}"/>
              </a:ext>
            </a:extLst>
          </p:cNvPr>
          <p:cNvSpPr>
            <a:spLocks noGrp="1"/>
          </p:cNvSpPr>
          <p:nvPr>
            <p:ph type="title"/>
          </p:nvPr>
        </p:nvSpPr>
        <p:spPr>
          <a:xfrm>
            <a:off x="457200" y="0"/>
            <a:ext cx="8229600" cy="990600"/>
          </a:xfrm>
        </p:spPr>
        <p:txBody>
          <a:bodyPr/>
          <a:lstStyle/>
          <a:p>
            <a:pPr eaLnBrk="1" hangingPunct="1"/>
            <a:r>
              <a:rPr lang="en-US" altLang="en-VN">
                <a:solidFill>
                  <a:srgbClr val="FFFF00"/>
                </a:solidFill>
                <a:latin typeface="Times New Roman" panose="02020603050405020304" pitchFamily="18" charset="0"/>
              </a:rPr>
              <a:t>ĐIỀU TRỊ</a:t>
            </a:r>
          </a:p>
        </p:txBody>
      </p:sp>
      <p:sp>
        <p:nvSpPr>
          <p:cNvPr id="24578" name="Rectangle 3">
            <a:extLst>
              <a:ext uri="{FF2B5EF4-FFF2-40B4-BE49-F238E27FC236}">
                <a16:creationId xmlns:a16="http://schemas.microsoft.com/office/drawing/2014/main" id="{73E4BB39-0EFB-E985-F8B7-8E5F9F9CFBDB}"/>
              </a:ext>
            </a:extLst>
          </p:cNvPr>
          <p:cNvSpPr>
            <a:spLocks noGrp="1" noChangeArrowheads="1"/>
          </p:cNvSpPr>
          <p:nvPr>
            <p:ph idx="1"/>
          </p:nvPr>
        </p:nvSpPr>
        <p:spPr>
          <a:xfrm>
            <a:off x="457200" y="1066800"/>
            <a:ext cx="8229600" cy="5029200"/>
          </a:xfrm>
        </p:spPr>
        <p:txBody>
          <a:bodyPr/>
          <a:lstStyle/>
          <a:p>
            <a:pPr marL="609600" indent="-609600" eaLnBrk="1" hangingPunct="1">
              <a:buFontTx/>
              <a:buNone/>
            </a:pPr>
            <a:r>
              <a:rPr lang="en-US" altLang="en-US" sz="2800" b="1" u="sng">
                <a:solidFill>
                  <a:srgbClr val="00FF00"/>
                </a:solidFill>
                <a:latin typeface="Times New Roman" panose="02020603050405020304" pitchFamily="18" charset="0"/>
              </a:rPr>
              <a:t>Phẫu thuật:</a:t>
            </a:r>
            <a:endParaRPr lang="en-US" altLang="en-US" sz="2800">
              <a:latin typeface="Times New Roman" panose="02020603050405020304" pitchFamily="18" charset="0"/>
            </a:endParaRPr>
          </a:p>
          <a:p>
            <a:pPr marL="609600" indent="-609600" eaLnBrk="1" hangingPunct="1"/>
            <a:r>
              <a:rPr lang="en-US" altLang="en-US" sz="2800">
                <a:latin typeface="Times New Roman" panose="02020603050405020304" pitchFamily="18" charset="0"/>
              </a:rPr>
              <a:t>Phẫu thuật không mở ổ gãy: nắn dưới màn tăng sáng, sau đó cố định ổ gãy bằng vít xốp rỗng nòng hoặc không… </a:t>
            </a:r>
          </a:p>
          <a:p>
            <a:pPr marL="609600" indent="-609600" eaLnBrk="1" hangingPunct="1"/>
            <a:r>
              <a:rPr lang="en-US" altLang="en-US" sz="2800">
                <a:latin typeface="Times New Roman" panose="02020603050405020304" pitchFamily="18" charset="0"/>
              </a:rPr>
              <a:t>Phẫu thuật mở ổ gãy: chỉ định cho các trường hợp nắn không đạt hoặc không nắn được(gãy cổ xương đùi kèm gãy xương đùi, cẳng chân cùng bên) cố định ổ gãy bằng vít xốp, nẹp gấp góc, DHS…</a:t>
            </a:r>
          </a:p>
          <a:p>
            <a:pPr marL="609600" indent="-609600" eaLnBrk="1" hangingPunct="1"/>
            <a:r>
              <a:rPr lang="en-US" altLang="en-US" sz="2800">
                <a:latin typeface="Times New Roman" panose="02020603050405020304" pitchFamily="18" charset="0"/>
              </a:rPr>
              <a:t>Phẫu thuật thay khớp háng toàn bộ hoặc bán phần: Gãy cổ xương đùi người già, không liền, tiêu chỏm xương đùi…</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a:extLst>
              <a:ext uri="{FF2B5EF4-FFF2-40B4-BE49-F238E27FC236}">
                <a16:creationId xmlns:a16="http://schemas.microsoft.com/office/drawing/2014/main" id="{0E646CD9-6453-4D29-4467-B6EF3082A358}"/>
              </a:ext>
            </a:extLst>
          </p:cNvPr>
          <p:cNvSpPr>
            <a:spLocks noGrp="1"/>
          </p:cNvSpPr>
          <p:nvPr>
            <p:ph type="title"/>
          </p:nvPr>
        </p:nvSpPr>
        <p:spPr>
          <a:xfrm>
            <a:off x="457200" y="0"/>
            <a:ext cx="8229600" cy="838200"/>
          </a:xfrm>
        </p:spPr>
        <p:txBody>
          <a:bodyPr/>
          <a:lstStyle/>
          <a:p>
            <a:pPr eaLnBrk="1" hangingPunct="1"/>
            <a:r>
              <a:rPr lang="en-US" altLang="en-VN">
                <a:solidFill>
                  <a:srgbClr val="FFFF66"/>
                </a:solidFill>
                <a:latin typeface="Times New Roman" panose="02020603050405020304" pitchFamily="18" charset="0"/>
              </a:rPr>
              <a:t>ĐIỀU TRỊ</a:t>
            </a:r>
          </a:p>
        </p:txBody>
      </p:sp>
      <p:sp>
        <p:nvSpPr>
          <p:cNvPr id="25602" name="Rectangle 3">
            <a:extLst>
              <a:ext uri="{FF2B5EF4-FFF2-40B4-BE49-F238E27FC236}">
                <a16:creationId xmlns:a16="http://schemas.microsoft.com/office/drawing/2014/main" id="{D44ADFF5-BB0A-1A53-C605-A31B1B345E9F}"/>
              </a:ext>
            </a:extLst>
          </p:cNvPr>
          <p:cNvSpPr>
            <a:spLocks noGrp="1" noChangeArrowheads="1"/>
          </p:cNvSpPr>
          <p:nvPr>
            <p:ph idx="1"/>
          </p:nvPr>
        </p:nvSpPr>
        <p:spPr>
          <a:xfrm>
            <a:off x="457200" y="990600"/>
            <a:ext cx="8229600" cy="5105400"/>
          </a:xfrm>
        </p:spPr>
        <p:txBody>
          <a:bodyPr/>
          <a:lstStyle/>
          <a:p>
            <a:pPr eaLnBrk="1" hangingPunct="1">
              <a:buFontTx/>
              <a:buNone/>
            </a:pPr>
            <a:r>
              <a:rPr lang="en-US" altLang="en-US" b="1" u="sng">
                <a:solidFill>
                  <a:srgbClr val="FFFF00"/>
                </a:solidFill>
                <a:latin typeface="Times New Roman" panose="02020603050405020304" pitchFamily="18" charset="0"/>
              </a:rPr>
              <a:t>Bảo tồn</a:t>
            </a:r>
            <a:r>
              <a:rPr lang="en-US" altLang="en-US">
                <a:latin typeface="Times New Roman" panose="02020603050405020304" pitchFamily="18" charset="0"/>
              </a:rPr>
              <a:t>:</a:t>
            </a:r>
          </a:p>
          <a:p>
            <a:pPr eaLnBrk="1" hangingPunct="1">
              <a:buFontTx/>
              <a:buNone/>
            </a:pPr>
            <a:r>
              <a:rPr lang="en-US" altLang="en-US" b="1" i="1">
                <a:latin typeface="Times New Roman" panose="02020603050405020304" pitchFamily="18" charset="0"/>
              </a:rPr>
              <a:t>a.Gãy cài</a:t>
            </a:r>
            <a:r>
              <a:rPr lang="en-US" altLang="en-US">
                <a:latin typeface="Times New Roman" panose="02020603050405020304" pitchFamily="18" charset="0"/>
              </a:rPr>
              <a:t>:</a:t>
            </a:r>
          </a:p>
          <a:p>
            <a:pPr algn="just" eaLnBrk="1" hangingPunct="1">
              <a:buFontTx/>
              <a:buNone/>
            </a:pPr>
            <a:r>
              <a:rPr lang="en-US" altLang="en-US">
                <a:latin typeface="Times New Roman" panose="02020603050405020304" pitchFamily="18" charset="0"/>
              </a:rPr>
              <a:t>   Nằm tại giường 4 tuần, chèn gối giữa hai đùi để dạng khớp háng, vận động chân tay. </a:t>
            </a:r>
          </a:p>
          <a:p>
            <a:pPr algn="just" eaLnBrk="1" hangingPunct="1">
              <a:buFontTx/>
              <a:buNone/>
            </a:pPr>
            <a:r>
              <a:rPr lang="en-US" altLang="en-US">
                <a:latin typeface="Times New Roman" panose="02020603050405020304" pitchFamily="18" charset="0"/>
              </a:rPr>
              <a:t>   Sau 4 tuần chụp Xquang kiểm tra, nếu hết đau thì tập đứng, đi có 2 nạng đỡ, cho chân gẫy chịu lực tăng dần.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a:extLst>
              <a:ext uri="{FF2B5EF4-FFF2-40B4-BE49-F238E27FC236}">
                <a16:creationId xmlns:a16="http://schemas.microsoft.com/office/drawing/2014/main" id="{9DFA383C-69F6-3708-FE70-23C150568EE1}"/>
              </a:ext>
            </a:extLst>
          </p:cNvPr>
          <p:cNvSpPr>
            <a:spLocks noGrp="1"/>
          </p:cNvSpPr>
          <p:nvPr>
            <p:ph type="title"/>
          </p:nvPr>
        </p:nvSpPr>
        <p:spPr>
          <a:xfrm>
            <a:off x="457200" y="228600"/>
            <a:ext cx="8229600" cy="685800"/>
          </a:xfrm>
        </p:spPr>
        <p:txBody>
          <a:bodyPr/>
          <a:lstStyle/>
          <a:p>
            <a:pPr eaLnBrk="1" hangingPunct="1"/>
            <a:r>
              <a:rPr lang="en-US" altLang="en-VN" sz="4000">
                <a:solidFill>
                  <a:srgbClr val="FFFF66"/>
                </a:solidFill>
                <a:latin typeface="Times New Roman" panose="02020603050405020304" pitchFamily="18" charset="0"/>
              </a:rPr>
              <a:t>ĐIỀU TRỊ</a:t>
            </a:r>
          </a:p>
        </p:txBody>
      </p:sp>
      <p:sp>
        <p:nvSpPr>
          <p:cNvPr id="26626" name="Rectangle 3">
            <a:extLst>
              <a:ext uri="{FF2B5EF4-FFF2-40B4-BE49-F238E27FC236}">
                <a16:creationId xmlns:a16="http://schemas.microsoft.com/office/drawing/2014/main" id="{E92586E4-840F-5383-C5BA-466905154C04}"/>
              </a:ext>
            </a:extLst>
          </p:cNvPr>
          <p:cNvSpPr>
            <a:spLocks noGrp="1" noChangeArrowheads="1"/>
          </p:cNvSpPr>
          <p:nvPr>
            <p:ph idx="1"/>
          </p:nvPr>
        </p:nvSpPr>
        <p:spPr>
          <a:xfrm>
            <a:off x="457200" y="990600"/>
            <a:ext cx="8686800" cy="5867400"/>
          </a:xfrm>
        </p:spPr>
        <p:txBody>
          <a:bodyPr/>
          <a:lstStyle/>
          <a:p>
            <a:pPr eaLnBrk="1" hangingPunct="1"/>
            <a:r>
              <a:rPr lang="en-US" altLang="en-US" sz="2800" b="1" i="1" u="sng">
                <a:solidFill>
                  <a:srgbClr val="FFFF00"/>
                </a:solidFill>
                <a:latin typeface="Times New Roman" panose="02020603050405020304" pitchFamily="18" charset="0"/>
              </a:rPr>
              <a:t>b. Gãy di lệch</a:t>
            </a:r>
            <a:r>
              <a:rPr lang="en-US" altLang="en-US" sz="2800" b="1" u="sng">
                <a:solidFill>
                  <a:srgbClr val="FFFF00"/>
                </a:solidFill>
                <a:latin typeface="Times New Roman" panose="02020603050405020304" pitchFamily="18" charset="0"/>
              </a:rPr>
              <a:t>:</a:t>
            </a:r>
            <a:endParaRPr lang="en-US" altLang="en-US" sz="2800" b="1" i="1" u="sng">
              <a:solidFill>
                <a:srgbClr val="FFFF00"/>
              </a:solidFill>
              <a:latin typeface="Times New Roman" panose="02020603050405020304" pitchFamily="18" charset="0"/>
            </a:endParaRPr>
          </a:p>
          <a:p>
            <a:pPr eaLnBrk="1" hangingPunct="1"/>
            <a:r>
              <a:rPr lang="en-US" altLang="en-US" sz="2800" b="1" i="1">
                <a:latin typeface="Times New Roman" panose="02020603050405020304" pitchFamily="18" charset="0"/>
              </a:rPr>
              <a:t>- Nắn</a:t>
            </a:r>
            <a:r>
              <a:rPr lang="en-US" altLang="en-US" sz="2800">
                <a:latin typeface="Times New Roman" panose="02020603050405020304" pitchFamily="18" charset="0"/>
              </a:rPr>
              <a:t>:</a:t>
            </a:r>
          </a:p>
          <a:p>
            <a:pPr eaLnBrk="1" hangingPunct="1"/>
            <a:r>
              <a:rPr lang="en-US" altLang="en-US" sz="2800">
                <a:latin typeface="Times New Roman" panose="02020603050405020304" pitchFamily="18" charset="0"/>
              </a:rPr>
              <a:t> Nắn trên bàn chỉnh hình, có hai kỹ thuật nắn chính:</a:t>
            </a:r>
          </a:p>
          <a:p>
            <a:pPr eaLnBrk="1" hangingPunct="1"/>
            <a:r>
              <a:rPr lang="en-US" altLang="en-US" sz="2800">
                <a:latin typeface="Times New Roman" panose="02020603050405020304" pitchFamily="18" charset="0"/>
              </a:rPr>
              <a:t> + Leadbetter: Gấp háng 90 độ, xoay trong nhẹ, kéo thẳng đứng theo trục xương đùi. Sau đó vẫn giữ chân xoay trong đưa háng dạng và duỗi thẳng chân hạ xuống ngang mức mặt bàn. </a:t>
            </a:r>
          </a:p>
          <a:p>
            <a:pPr eaLnBrk="1" hangingPunct="1"/>
            <a:r>
              <a:rPr lang="en-US" altLang="en-US" sz="2800">
                <a:latin typeface="Times New Roman" panose="02020603050405020304" pitchFamily="18" charset="0"/>
              </a:rPr>
              <a:t>Leadbette đánh giá kết quả nắn trên lâm sàng bằng test “gót chân- gan tay”.</a:t>
            </a:r>
          </a:p>
          <a:p>
            <a:pPr eaLnBrk="1" hangingPunct="1"/>
            <a:r>
              <a:rPr lang="en-US" altLang="en-US" sz="2800">
                <a:latin typeface="Times New Roman" panose="02020603050405020304" pitchFamily="18" charset="0"/>
              </a:rPr>
              <a:t>Cố định bàn chân vào giá đỡ trong tư thế dạng 15-20 độ, xoay trong 20 độ.</a:t>
            </a:r>
          </a:p>
          <a:p>
            <a:pPr eaLnBrk="1" hangingPunct="1"/>
            <a:r>
              <a:rPr lang="en-US" altLang="en-US" sz="2800">
                <a:latin typeface="Times New Roman" panose="02020603050405020304" pitchFamily="18" charset="0"/>
              </a:rPr>
              <a:t>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a:extLst>
              <a:ext uri="{FF2B5EF4-FFF2-40B4-BE49-F238E27FC236}">
                <a16:creationId xmlns:a16="http://schemas.microsoft.com/office/drawing/2014/main" id="{19F019CA-E704-AF8A-5D9B-8EEC7B9EFF62}"/>
              </a:ext>
            </a:extLst>
          </p:cNvPr>
          <p:cNvSpPr>
            <a:spLocks noGrp="1"/>
          </p:cNvSpPr>
          <p:nvPr>
            <p:ph type="title"/>
          </p:nvPr>
        </p:nvSpPr>
        <p:spPr>
          <a:xfrm>
            <a:off x="457200" y="0"/>
            <a:ext cx="8229600" cy="990600"/>
          </a:xfrm>
        </p:spPr>
        <p:txBody>
          <a:bodyPr/>
          <a:lstStyle/>
          <a:p>
            <a:pPr eaLnBrk="1" hangingPunct="1"/>
            <a:r>
              <a:rPr lang="en-US" altLang="en-VN">
                <a:solidFill>
                  <a:srgbClr val="FFFF66"/>
                </a:solidFill>
                <a:latin typeface="Times New Roman" panose="02020603050405020304" pitchFamily="18" charset="0"/>
              </a:rPr>
              <a:t>ĐIỀU TRỊ</a:t>
            </a:r>
          </a:p>
        </p:txBody>
      </p:sp>
      <p:sp>
        <p:nvSpPr>
          <p:cNvPr id="27650" name="Rectangle 3">
            <a:extLst>
              <a:ext uri="{FF2B5EF4-FFF2-40B4-BE49-F238E27FC236}">
                <a16:creationId xmlns:a16="http://schemas.microsoft.com/office/drawing/2014/main" id="{16A45DCB-A00C-5016-E922-DD728A3D46B1}"/>
              </a:ext>
            </a:extLst>
          </p:cNvPr>
          <p:cNvSpPr>
            <a:spLocks noGrp="1" noChangeArrowheads="1"/>
          </p:cNvSpPr>
          <p:nvPr>
            <p:ph idx="1"/>
          </p:nvPr>
        </p:nvSpPr>
        <p:spPr/>
        <p:txBody>
          <a:bodyPr/>
          <a:lstStyle/>
          <a:p>
            <a:pPr eaLnBrk="1" hangingPunct="1"/>
            <a:r>
              <a:rPr lang="en-US" altLang="en-US">
                <a:latin typeface="Times New Roman" panose="02020603050405020304" pitchFamily="18" charset="0"/>
              </a:rPr>
              <a:t>+ Whitman:Trước hết để háng duỗi, kéo thẳng chân, sau đó xoay chân vào trong và dạng háng. Duỗi thẳng ,cố định hai bàn chân vào giá đỡ. Xoay ngoài chân gãy, háng dạng 20 độ và kéo lấy lại chiều dài hơn bên chân lành một chút. Sau đó xoay trong 20- 30 độ.</a:t>
            </a:r>
          </a:p>
          <a:p>
            <a:pPr eaLnBrk="1" hangingPunct="1"/>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a:extLst>
              <a:ext uri="{FF2B5EF4-FFF2-40B4-BE49-F238E27FC236}">
                <a16:creationId xmlns:a16="http://schemas.microsoft.com/office/drawing/2014/main" id="{36FEA3C4-2AD0-C3B1-7934-6F1C2E99BB6C}"/>
              </a:ext>
            </a:extLst>
          </p:cNvPr>
          <p:cNvSpPr>
            <a:spLocks noGrp="1"/>
          </p:cNvSpPr>
          <p:nvPr>
            <p:ph type="title"/>
          </p:nvPr>
        </p:nvSpPr>
        <p:spPr/>
        <p:txBody>
          <a:bodyPr/>
          <a:lstStyle/>
          <a:p>
            <a:pPr eaLnBrk="1" hangingPunct="1"/>
            <a:r>
              <a:rPr lang="en-US" altLang="en-VN">
                <a:solidFill>
                  <a:srgbClr val="FFFF00"/>
                </a:solidFill>
                <a:latin typeface="Times New Roman" panose="02020603050405020304" pitchFamily="18" charset="0"/>
              </a:rPr>
              <a:t>ĐIỀU TRỊ</a:t>
            </a:r>
          </a:p>
        </p:txBody>
      </p:sp>
      <p:sp>
        <p:nvSpPr>
          <p:cNvPr id="28674" name="Rectangle 3">
            <a:extLst>
              <a:ext uri="{FF2B5EF4-FFF2-40B4-BE49-F238E27FC236}">
                <a16:creationId xmlns:a16="http://schemas.microsoft.com/office/drawing/2014/main" id="{969B1B03-9A37-2359-D905-9D7B76EC5C64}"/>
              </a:ext>
            </a:extLst>
          </p:cNvPr>
          <p:cNvSpPr>
            <a:spLocks noGrp="1" noChangeArrowheads="1"/>
          </p:cNvSpPr>
          <p:nvPr>
            <p:ph idx="1"/>
          </p:nvPr>
        </p:nvSpPr>
        <p:spPr/>
        <p:txBody>
          <a:bodyPr/>
          <a:lstStyle/>
          <a:p>
            <a:pPr eaLnBrk="1" hangingPunct="1">
              <a:buFontTx/>
              <a:buNone/>
            </a:pPr>
            <a:r>
              <a:rPr lang="en-US" altLang="en-US">
                <a:latin typeface="Times New Roman" panose="02020603050405020304" pitchFamily="18" charset="0"/>
              </a:rPr>
              <a:t>Kiểm tra sau nắn:</a:t>
            </a:r>
          </a:p>
          <a:p>
            <a:pPr eaLnBrk="1" hangingPunct="1">
              <a:buFontTx/>
              <a:buNone/>
            </a:pPr>
            <a:endParaRPr lang="en-US" altLang="en-US">
              <a:latin typeface="Times New Roman" panose="02020603050405020304" pitchFamily="18" charset="0"/>
            </a:endParaRPr>
          </a:p>
        </p:txBody>
      </p:sp>
      <p:pic>
        <p:nvPicPr>
          <p:cNvPr id="28675" name="Picture 4">
            <a:extLst>
              <a:ext uri="{FF2B5EF4-FFF2-40B4-BE49-F238E27FC236}">
                <a16:creationId xmlns:a16="http://schemas.microsoft.com/office/drawing/2014/main" id="{92E07D3B-904D-DD63-97C4-95BA227881D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2344738"/>
            <a:ext cx="6477000" cy="427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a:extLst>
              <a:ext uri="{FF2B5EF4-FFF2-40B4-BE49-F238E27FC236}">
                <a16:creationId xmlns:a16="http://schemas.microsoft.com/office/drawing/2014/main" id="{522DAA41-45B5-7147-D496-0D7CB7188860}"/>
              </a:ext>
            </a:extLst>
          </p:cNvPr>
          <p:cNvSpPr>
            <a:spLocks noGrp="1"/>
          </p:cNvSpPr>
          <p:nvPr>
            <p:ph type="title"/>
          </p:nvPr>
        </p:nvSpPr>
        <p:spPr/>
        <p:txBody>
          <a:bodyPr/>
          <a:lstStyle/>
          <a:p>
            <a:pPr eaLnBrk="1" hangingPunct="1"/>
            <a:r>
              <a:rPr lang="en-US" altLang="en-VN">
                <a:solidFill>
                  <a:srgbClr val="FFFF66"/>
                </a:solidFill>
                <a:latin typeface="Times New Roman" panose="02020603050405020304" pitchFamily="18" charset="0"/>
              </a:rPr>
              <a:t>ĐIỀU TRỊ</a:t>
            </a:r>
          </a:p>
        </p:txBody>
      </p:sp>
      <p:sp>
        <p:nvSpPr>
          <p:cNvPr id="29698" name="Rectangle 3">
            <a:extLst>
              <a:ext uri="{FF2B5EF4-FFF2-40B4-BE49-F238E27FC236}">
                <a16:creationId xmlns:a16="http://schemas.microsoft.com/office/drawing/2014/main" id="{FD35468D-47BD-FB3A-9E81-07918927BEA8}"/>
              </a:ext>
            </a:extLst>
          </p:cNvPr>
          <p:cNvSpPr>
            <a:spLocks noGrp="1" noChangeArrowheads="1"/>
          </p:cNvSpPr>
          <p:nvPr>
            <p:ph idx="1"/>
          </p:nvPr>
        </p:nvSpPr>
        <p:spPr>
          <a:xfrm>
            <a:off x="457200" y="1295400"/>
            <a:ext cx="8458200" cy="5562600"/>
          </a:xfrm>
        </p:spPr>
        <p:txBody>
          <a:bodyPr/>
          <a:lstStyle/>
          <a:p>
            <a:pPr eaLnBrk="1" hangingPunct="1"/>
            <a:r>
              <a:rPr lang="en-US" altLang="en-US" b="1" i="1">
                <a:solidFill>
                  <a:srgbClr val="FFFF00"/>
                </a:solidFill>
                <a:latin typeface="Times New Roman" panose="02020603050405020304" pitchFamily="18" charset="0"/>
              </a:rPr>
              <a:t>- Bất động</a:t>
            </a:r>
            <a:r>
              <a:rPr lang="en-US" altLang="en-US">
                <a:latin typeface="Times New Roman" panose="02020603050405020304" pitchFamily="18" charset="0"/>
              </a:rPr>
              <a:t>:  bột chậu lưng chân cộng thêm đùi bên lành hoặc bột Whitman.</a:t>
            </a:r>
          </a:p>
          <a:p>
            <a:pPr eaLnBrk="1" hangingPunct="1"/>
            <a:r>
              <a:rPr lang="en-US" altLang="en-US" b="1" i="1">
                <a:solidFill>
                  <a:srgbClr val="FFFF00"/>
                </a:solidFill>
                <a:latin typeface="Times New Roman" panose="02020603050405020304" pitchFamily="18" charset="0"/>
              </a:rPr>
              <a:t>-    Thời gian bất động bột</a:t>
            </a:r>
            <a:r>
              <a:rPr lang="en-US" altLang="en-US">
                <a:latin typeface="Times New Roman" panose="02020603050405020304" pitchFamily="18" charset="0"/>
              </a:rPr>
              <a:t>: 10-12 tuần. </a:t>
            </a:r>
            <a:endParaRPr lang="en-US" altLang="en-US" b="1" i="1">
              <a:latin typeface="Times New Roman" panose="02020603050405020304" pitchFamily="18" charset="0"/>
            </a:endParaRPr>
          </a:p>
          <a:p>
            <a:pPr eaLnBrk="1" hangingPunct="1"/>
            <a:r>
              <a:rPr lang="en-US" altLang="en-US" b="1" i="1">
                <a:solidFill>
                  <a:srgbClr val="FFFF66"/>
                </a:solidFill>
                <a:latin typeface="Times New Roman" panose="02020603050405020304" pitchFamily="18" charset="0"/>
              </a:rPr>
              <a:t>Tập vận động sau  tháo bột</a:t>
            </a:r>
            <a:r>
              <a:rPr lang="en-US" altLang="en-US">
                <a:latin typeface="Times New Roman" panose="02020603050405020304" pitchFamily="18" charset="0"/>
              </a:rPr>
              <a:t>:</a:t>
            </a:r>
          </a:p>
          <a:p>
            <a:pPr eaLnBrk="1" hangingPunct="1"/>
            <a:r>
              <a:rPr lang="en-US" altLang="en-US">
                <a:latin typeface="Times New Roman" panose="02020603050405020304" pitchFamily="18" charset="0"/>
              </a:rPr>
              <a:t> + Tập vận động lấy lại biên độ vận động khớp háng, gối, cổ chân. </a:t>
            </a:r>
          </a:p>
          <a:p>
            <a:pPr eaLnBrk="1" hangingPunct="1"/>
            <a:r>
              <a:rPr lang="en-US" altLang="en-US">
                <a:latin typeface="Times New Roman" panose="02020603050405020304" pitchFamily="18" charset="0"/>
              </a:rPr>
              <a:t> + Tập cơ lực các cơ đùi, cơ cẳng bàn chân, đặc biệt cơ tứ đầu đùi.</a:t>
            </a:r>
          </a:p>
          <a:p>
            <a:pPr eaLnBrk="1" hangingPunct="1"/>
            <a:r>
              <a:rPr lang="en-US" altLang="en-US">
                <a:latin typeface="Times New Roman" panose="02020603050405020304" pitchFamily="18" charset="0"/>
              </a:rPr>
              <a:t> + Sau đó tập tỳ đè với trọng lượng tăng dần: tập đứng, tập đi có nạng đỡ.</a:t>
            </a:r>
          </a:p>
          <a:p>
            <a:pPr eaLnBrk="1" hangingPunct="1">
              <a:buFontTx/>
              <a:buNone/>
            </a:pPr>
            <a:r>
              <a:rPr lang="en-US" altLang="en-US">
                <a:latin typeface="Times New Roman" panose="02020603050405020304" pitchFamily="18" charset="0"/>
              </a:rPr>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a:extLst>
              <a:ext uri="{FF2B5EF4-FFF2-40B4-BE49-F238E27FC236}">
                <a16:creationId xmlns:a16="http://schemas.microsoft.com/office/drawing/2014/main" id="{C11F4F58-5B62-5B0D-36B5-FD57B72C0ADB}"/>
              </a:ext>
            </a:extLst>
          </p:cNvPr>
          <p:cNvSpPr>
            <a:spLocks noGrp="1"/>
          </p:cNvSpPr>
          <p:nvPr>
            <p:ph type="title"/>
          </p:nvPr>
        </p:nvSpPr>
        <p:spPr>
          <a:xfrm>
            <a:off x="457200" y="0"/>
            <a:ext cx="8229600" cy="609600"/>
          </a:xfrm>
        </p:spPr>
        <p:txBody>
          <a:bodyPr/>
          <a:lstStyle/>
          <a:p>
            <a:pPr eaLnBrk="1" hangingPunct="1"/>
            <a:r>
              <a:rPr lang="en-US" altLang="en-VN">
                <a:latin typeface="Times New Roman" panose="02020603050405020304" pitchFamily="18" charset="0"/>
                <a:cs typeface="Times New Roman" panose="02020603050405020304" pitchFamily="18" charset="0"/>
              </a:rPr>
              <a:t>ĐẠI CƯƠNG</a:t>
            </a:r>
          </a:p>
        </p:txBody>
      </p:sp>
      <p:sp>
        <p:nvSpPr>
          <p:cNvPr id="15362" name="Rectangle 7">
            <a:extLst>
              <a:ext uri="{FF2B5EF4-FFF2-40B4-BE49-F238E27FC236}">
                <a16:creationId xmlns:a16="http://schemas.microsoft.com/office/drawing/2014/main" id="{818713AD-94AA-0D49-9174-766F1C1F66F0}"/>
              </a:ext>
            </a:extLst>
          </p:cNvPr>
          <p:cNvSpPr>
            <a:spLocks noGrp="1" noChangeArrowheads="1"/>
          </p:cNvSpPr>
          <p:nvPr>
            <p:ph idx="1"/>
          </p:nvPr>
        </p:nvSpPr>
        <p:spPr>
          <a:xfrm>
            <a:off x="457200" y="457200"/>
            <a:ext cx="8458200" cy="6781800"/>
          </a:xfrm>
        </p:spPr>
        <p:txBody>
          <a:bodyPr/>
          <a:lstStyle/>
          <a:p>
            <a:pPr eaLnBrk="1" hangingPunct="1"/>
            <a:r>
              <a:rPr lang="en-US" altLang="en-US" sz="2800">
                <a:latin typeface="Times New Roman" panose="02020603050405020304" pitchFamily="18" charset="0"/>
                <a:cs typeface="Times New Roman" panose="02020603050405020304" pitchFamily="18" charset="0"/>
              </a:rPr>
              <a:t>Cấu trúc xương  gồm 2 hệ xương</a:t>
            </a:r>
          </a:p>
          <a:p>
            <a:pPr eaLnBrk="1" hangingPunct="1">
              <a:buFontTx/>
              <a:buNone/>
            </a:pPr>
            <a:r>
              <a:rPr lang="en-US" altLang="en-US" sz="2000">
                <a:latin typeface="Times New Roman" panose="02020603050405020304" pitchFamily="18" charset="0"/>
                <a:cs typeface="Times New Roman" panose="02020603050405020304" pitchFamily="18" charset="0"/>
              </a:rPr>
              <a:t>Gãy cổ xương đùi là loại gãy mà đường gãy nằm ở giữa chỏm xương đùi và khối mấu chuyển. </a:t>
            </a:r>
          </a:p>
          <a:p>
            <a:pPr eaLnBrk="1" hangingPunct="1">
              <a:buFontTx/>
              <a:buNone/>
            </a:pPr>
            <a:r>
              <a:rPr lang="en-US" altLang="en-US" sz="2000">
                <a:latin typeface="Times New Roman" panose="02020603050405020304" pitchFamily="18" charset="0"/>
                <a:cs typeface="Times New Roman" panose="02020603050405020304" pitchFamily="18" charset="0"/>
              </a:rPr>
              <a:t>Cấu trúc gồm hai hệ xương: hệ hình quạt ở trong và hình vòm ở ngoài. Điểm yếu nằm ở cột trong hệ vòm.</a:t>
            </a:r>
          </a:p>
          <a:p>
            <a:pPr eaLnBrk="1" hangingPunct="1">
              <a:buFontTx/>
              <a:buNone/>
            </a:pPr>
            <a:endParaRPr lang="en-US" altLang="en-US" sz="1800">
              <a:latin typeface="Times New Roman" panose="02020603050405020304" pitchFamily="18" charset="0"/>
              <a:cs typeface="Times New Roman" panose="02020603050405020304" pitchFamily="18" charset="0"/>
            </a:endParaRPr>
          </a:p>
        </p:txBody>
      </p:sp>
      <p:pic>
        <p:nvPicPr>
          <p:cNvPr id="15363" name="Picture 5">
            <a:extLst>
              <a:ext uri="{FF2B5EF4-FFF2-40B4-BE49-F238E27FC236}">
                <a16:creationId xmlns:a16="http://schemas.microsoft.com/office/drawing/2014/main" id="{6CDF33D7-67F8-7FCD-58C8-0093E40DDFC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0" y="2286000"/>
            <a:ext cx="3406775"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a:extLst>
              <a:ext uri="{FF2B5EF4-FFF2-40B4-BE49-F238E27FC236}">
                <a16:creationId xmlns:a16="http://schemas.microsoft.com/office/drawing/2014/main" id="{972E43D3-D462-ED63-66BC-8D4167CDA57C}"/>
              </a:ext>
            </a:extLst>
          </p:cNvPr>
          <p:cNvSpPr>
            <a:spLocks noGrp="1"/>
          </p:cNvSpPr>
          <p:nvPr>
            <p:ph type="title"/>
          </p:nvPr>
        </p:nvSpPr>
        <p:spPr/>
        <p:txBody>
          <a:bodyPr/>
          <a:lstStyle/>
          <a:p>
            <a:pPr eaLnBrk="1" hangingPunct="1"/>
            <a:r>
              <a:rPr lang="en-US" altLang="en-VN">
                <a:solidFill>
                  <a:srgbClr val="FFFF00"/>
                </a:solidFill>
                <a:latin typeface="Times New Roman" panose="02020603050405020304" pitchFamily="18" charset="0"/>
              </a:rPr>
              <a:t>ĐẠI CƯƠNG</a:t>
            </a:r>
          </a:p>
        </p:txBody>
      </p:sp>
      <p:sp>
        <p:nvSpPr>
          <p:cNvPr id="16386" name="Rectangle 3">
            <a:extLst>
              <a:ext uri="{FF2B5EF4-FFF2-40B4-BE49-F238E27FC236}">
                <a16:creationId xmlns:a16="http://schemas.microsoft.com/office/drawing/2014/main" id="{55032DFF-AC8F-3E63-4B82-3E6FF488D16E}"/>
              </a:ext>
            </a:extLst>
          </p:cNvPr>
          <p:cNvSpPr>
            <a:spLocks noGrp="1" noChangeArrowheads="1"/>
          </p:cNvSpPr>
          <p:nvPr>
            <p:ph idx="1"/>
          </p:nvPr>
        </p:nvSpPr>
        <p:spPr>
          <a:xfrm>
            <a:off x="457200" y="1143000"/>
            <a:ext cx="8229600" cy="4953000"/>
          </a:xfrm>
        </p:spPr>
        <p:txBody>
          <a:bodyPr/>
          <a:lstStyle/>
          <a:p>
            <a:pPr eaLnBrk="1" hangingPunct="1"/>
            <a:r>
              <a:rPr lang="en-US" altLang="en-US">
                <a:solidFill>
                  <a:srgbClr val="00FF00"/>
                </a:solidFill>
                <a:latin typeface="Times New Roman" panose="02020603050405020304" pitchFamily="18" charset="0"/>
              </a:rPr>
              <a:t>Cấu trúc bao khớp</a:t>
            </a:r>
          </a:p>
          <a:p>
            <a:pPr eaLnBrk="1" hangingPunct="1">
              <a:buFontTx/>
              <a:buNone/>
            </a:pPr>
            <a:r>
              <a:rPr lang="en-US" altLang="en-US" sz="1800"/>
              <a:t> </a:t>
            </a:r>
          </a:p>
        </p:txBody>
      </p:sp>
      <p:pic>
        <p:nvPicPr>
          <p:cNvPr id="16387" name="Picture 6">
            <a:extLst>
              <a:ext uri="{FF2B5EF4-FFF2-40B4-BE49-F238E27FC236}">
                <a16:creationId xmlns:a16="http://schemas.microsoft.com/office/drawing/2014/main" id="{BC603D4E-237F-0B98-F52B-799F3B0F391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2209800"/>
            <a:ext cx="2622550"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88" name="Picture 7">
            <a:extLst>
              <a:ext uri="{FF2B5EF4-FFF2-40B4-BE49-F238E27FC236}">
                <a16:creationId xmlns:a16="http://schemas.microsoft.com/office/drawing/2014/main" id="{9D242EDE-7CB6-9BF0-12BA-3E06B974415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1600" y="2209800"/>
            <a:ext cx="2743200"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a:extLst>
              <a:ext uri="{FF2B5EF4-FFF2-40B4-BE49-F238E27FC236}">
                <a16:creationId xmlns:a16="http://schemas.microsoft.com/office/drawing/2014/main" id="{B68DD089-D812-CAAF-2647-61B59482ABA1}"/>
              </a:ext>
            </a:extLst>
          </p:cNvPr>
          <p:cNvSpPr>
            <a:spLocks noGrp="1"/>
          </p:cNvSpPr>
          <p:nvPr>
            <p:ph type="title"/>
          </p:nvPr>
        </p:nvSpPr>
        <p:spPr>
          <a:xfrm>
            <a:off x="457200" y="0"/>
            <a:ext cx="8229600" cy="838200"/>
          </a:xfrm>
        </p:spPr>
        <p:txBody>
          <a:bodyPr/>
          <a:lstStyle/>
          <a:p>
            <a:pPr eaLnBrk="1" hangingPunct="1"/>
            <a:r>
              <a:rPr lang="en-US" altLang="en-VN">
                <a:solidFill>
                  <a:srgbClr val="FFFF00"/>
                </a:solidFill>
                <a:latin typeface="Times New Roman" panose="02020603050405020304" pitchFamily="18" charset="0"/>
              </a:rPr>
              <a:t>ĐẠI CƯƠNG</a:t>
            </a:r>
          </a:p>
        </p:txBody>
      </p:sp>
      <p:sp>
        <p:nvSpPr>
          <p:cNvPr id="17410" name="Rectangle 6">
            <a:extLst>
              <a:ext uri="{FF2B5EF4-FFF2-40B4-BE49-F238E27FC236}">
                <a16:creationId xmlns:a16="http://schemas.microsoft.com/office/drawing/2014/main" id="{A00ABA76-BCB2-173D-C7AB-87A31E7A7C2C}"/>
              </a:ext>
            </a:extLst>
          </p:cNvPr>
          <p:cNvSpPr>
            <a:spLocks noGrp="1" noChangeArrowheads="1"/>
          </p:cNvSpPr>
          <p:nvPr>
            <p:ph idx="1"/>
          </p:nvPr>
        </p:nvSpPr>
        <p:spPr>
          <a:xfrm>
            <a:off x="457200" y="609600"/>
            <a:ext cx="8229600" cy="2438400"/>
          </a:xfrm>
        </p:spPr>
        <p:txBody>
          <a:bodyPr/>
          <a:lstStyle/>
          <a:p>
            <a:pPr eaLnBrk="1" hangingPunct="1"/>
            <a:r>
              <a:rPr lang="en-US" altLang="en-US">
                <a:solidFill>
                  <a:srgbClr val="00FF00"/>
                </a:solidFill>
                <a:latin typeface="Times New Roman" panose="02020603050405020304" pitchFamily="18" charset="0"/>
              </a:rPr>
              <a:t>Hệ mạch máu nuôi</a:t>
            </a:r>
            <a:r>
              <a:rPr lang="en-US" altLang="en-US">
                <a:latin typeface="Times New Roman" panose="02020603050405020304" pitchFamily="18" charset="0"/>
              </a:rPr>
              <a:t> :</a:t>
            </a:r>
          </a:p>
          <a:p>
            <a:pPr eaLnBrk="1" hangingPunct="1">
              <a:buFontTx/>
              <a:buNone/>
            </a:pPr>
            <a:r>
              <a:rPr lang="en-US" altLang="en-US" sz="1800"/>
              <a:t>Được nuôi dưỡng bởi 3 cấp máu chính nguồn chính:</a:t>
            </a:r>
          </a:p>
          <a:p>
            <a:pPr eaLnBrk="1" hangingPunct="1">
              <a:buFontTx/>
              <a:buNone/>
            </a:pPr>
            <a:r>
              <a:rPr lang="en-US" altLang="en-US" sz="1800"/>
              <a:t> +  Những nhánh của động mạch mũ, do bao khớp đưa tới từ đáy cổ tỏa dần về phía chỏm.</a:t>
            </a:r>
          </a:p>
          <a:p>
            <a:pPr eaLnBrk="1" hangingPunct="1">
              <a:buFontTx/>
              <a:buNone/>
            </a:pPr>
            <a:r>
              <a:rPr lang="en-US" altLang="en-US" sz="1800"/>
              <a:t> +  Những nhánh thân xương chạy ngược lên</a:t>
            </a:r>
          </a:p>
          <a:p>
            <a:pPr eaLnBrk="1" hangingPunct="1">
              <a:buFontTx/>
              <a:buNone/>
            </a:pPr>
            <a:r>
              <a:rPr lang="en-US" altLang="en-US" sz="1800"/>
              <a:t> + Riêng phía chỏm chỉ có nhánh của động mạch dây chằng tròn ( một nhánh nhỏ và có khi không có), các nhánh nối rất hiếm, nhất là ở người già.</a:t>
            </a:r>
          </a:p>
          <a:p>
            <a:pPr eaLnBrk="1" hangingPunct="1">
              <a:buFontTx/>
              <a:buNone/>
            </a:pPr>
            <a:endParaRPr lang="en-US" altLang="en-US">
              <a:latin typeface="Times New Roman" panose="02020603050405020304" pitchFamily="18" charset="0"/>
            </a:endParaRPr>
          </a:p>
        </p:txBody>
      </p:sp>
      <p:pic>
        <p:nvPicPr>
          <p:cNvPr id="17411" name="Picture 7" descr="orhifra1">
            <a:extLst>
              <a:ext uri="{FF2B5EF4-FFF2-40B4-BE49-F238E27FC236}">
                <a16:creationId xmlns:a16="http://schemas.microsoft.com/office/drawing/2014/main" id="{40075A5E-E44D-7329-235F-0C6984ED355F}"/>
              </a:ext>
            </a:extLst>
          </p:cNvPr>
          <p:cNvPicPr>
            <a:picLocks noChangeAspect="1" noChangeArrowheads="1"/>
          </p:cNvPicPr>
          <p:nvPr/>
        </p:nvPicPr>
        <p:blipFill>
          <a:blip r:embed="rId2">
            <a:clrChange>
              <a:clrFrom>
                <a:srgbClr val="000000"/>
              </a:clrFrom>
              <a:clrTo>
                <a:srgbClr val="000000">
                  <a:alpha val="0"/>
                </a:srgbClr>
              </a:clrTo>
            </a:clrChange>
            <a:extLst>
              <a:ext uri="{28A0092B-C50C-407E-A947-70E740481C1C}">
                <a14:useLocalDpi xmlns:a14="http://schemas.microsoft.com/office/drawing/2010/main" val="0"/>
              </a:ext>
            </a:extLst>
          </a:blip>
          <a:srcRect/>
          <a:stretch>
            <a:fillRect/>
          </a:stretch>
        </p:blipFill>
        <p:spPr bwMode="auto">
          <a:xfrm>
            <a:off x="4191000" y="2895600"/>
            <a:ext cx="3548063" cy="4329113"/>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a:extLst>
              <a:ext uri="{FF2B5EF4-FFF2-40B4-BE49-F238E27FC236}">
                <a16:creationId xmlns:a16="http://schemas.microsoft.com/office/drawing/2014/main" id="{1EB894FD-3564-AF3D-C631-0EBE75850195}"/>
              </a:ext>
            </a:extLst>
          </p:cNvPr>
          <p:cNvSpPr>
            <a:spLocks noGrp="1"/>
          </p:cNvSpPr>
          <p:nvPr>
            <p:ph type="title"/>
          </p:nvPr>
        </p:nvSpPr>
        <p:spPr/>
        <p:txBody>
          <a:bodyPr/>
          <a:lstStyle/>
          <a:p>
            <a:pPr eaLnBrk="1" hangingPunct="1"/>
            <a:r>
              <a:rPr lang="en-US" altLang="en-VN">
                <a:solidFill>
                  <a:srgbClr val="FFFF00"/>
                </a:solidFill>
                <a:latin typeface="Times New Roman" panose="02020603050405020304" pitchFamily="18" charset="0"/>
              </a:rPr>
              <a:t>CHẨN ĐOÁN</a:t>
            </a:r>
          </a:p>
        </p:txBody>
      </p:sp>
      <p:sp>
        <p:nvSpPr>
          <p:cNvPr id="18434" name="Rectangle 3">
            <a:extLst>
              <a:ext uri="{FF2B5EF4-FFF2-40B4-BE49-F238E27FC236}">
                <a16:creationId xmlns:a16="http://schemas.microsoft.com/office/drawing/2014/main" id="{C2E5563B-2F0F-35E8-94AB-97B36D9E8863}"/>
              </a:ext>
            </a:extLst>
          </p:cNvPr>
          <p:cNvSpPr>
            <a:spLocks noGrp="1" noChangeArrowheads="1"/>
          </p:cNvSpPr>
          <p:nvPr>
            <p:ph idx="1"/>
          </p:nvPr>
        </p:nvSpPr>
        <p:spPr>
          <a:xfrm>
            <a:off x="0" y="1600200"/>
            <a:ext cx="9144000" cy="5257800"/>
          </a:xfrm>
        </p:spPr>
        <p:txBody>
          <a:bodyPr/>
          <a:lstStyle/>
          <a:p>
            <a:pPr marL="812800" indent="-812800" eaLnBrk="1" hangingPunct="1">
              <a:buFontTx/>
              <a:buNone/>
            </a:pPr>
            <a:r>
              <a:rPr lang="en-US" altLang="en-US" b="1">
                <a:latin typeface="Times New Roman" panose="02020603050405020304" pitchFamily="18" charset="0"/>
              </a:rPr>
              <a:t> </a:t>
            </a:r>
            <a:r>
              <a:rPr lang="en-US" altLang="en-US" b="1">
                <a:solidFill>
                  <a:schemeClr val="hlink"/>
                </a:solidFill>
                <a:latin typeface="Times New Roman" panose="02020603050405020304" pitchFamily="18" charset="0"/>
              </a:rPr>
              <a:t>Lâm sàng</a:t>
            </a:r>
            <a:r>
              <a:rPr lang="en-US" altLang="en-US">
                <a:latin typeface="Times New Roman" panose="02020603050405020304" pitchFamily="18" charset="0"/>
              </a:rPr>
              <a:t>:</a:t>
            </a:r>
          </a:p>
          <a:p>
            <a:pPr marL="812800" indent="-812800" eaLnBrk="1" hangingPunct="1"/>
            <a:r>
              <a:rPr lang="en-US" altLang="en-US">
                <a:latin typeface="Times New Roman" panose="02020603050405020304" pitchFamily="18" charset="0"/>
              </a:rPr>
              <a:t>Đau vùng khớp háng. </a:t>
            </a:r>
          </a:p>
          <a:p>
            <a:pPr marL="812800" indent="-812800" eaLnBrk="1" hangingPunct="1"/>
            <a:r>
              <a:rPr lang="en-US" altLang="en-US">
                <a:latin typeface="Times New Roman" panose="02020603050405020304" pitchFamily="18" charset="0"/>
              </a:rPr>
              <a:t>Giảm cơ năng hoàn toàn, không nhấc được gót chân lên khỏi mặt giường.</a:t>
            </a:r>
          </a:p>
          <a:p>
            <a:pPr marL="812800" indent="-812800" eaLnBrk="1" hangingPunct="1"/>
            <a:r>
              <a:rPr lang="en-US" altLang="en-US">
                <a:latin typeface="Times New Roman" panose="02020603050405020304" pitchFamily="18" charset="0"/>
              </a:rPr>
              <a:t>Biến dạng chi: ngắn chân hơn so với bên lành, khép đùi, chân xoay ngoài( bờ ngoài bàn chân nằm sát mặt giường)</a:t>
            </a:r>
          </a:p>
          <a:p>
            <a:pPr marL="812800" indent="-812800" eaLnBrk="1" hangingPunct="1"/>
            <a:r>
              <a:rPr lang="en-US" altLang="en-US">
                <a:latin typeface="Times New Roman" panose="02020603050405020304" pitchFamily="18" charset="0"/>
              </a:rPr>
              <a:t>Với loại gãy cài( gãy dạng) chẩn đoán khó, thường dựa vào Xquang.</a:t>
            </a:r>
            <a:endParaRPr lang="en-US" altLang="en-US" b="1">
              <a:latin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a:extLst>
              <a:ext uri="{FF2B5EF4-FFF2-40B4-BE49-F238E27FC236}">
                <a16:creationId xmlns:a16="http://schemas.microsoft.com/office/drawing/2014/main" id="{906F1F3E-2626-CBF7-28A6-FF368AFD2AA5}"/>
              </a:ext>
            </a:extLst>
          </p:cNvPr>
          <p:cNvSpPr>
            <a:spLocks noGrp="1"/>
          </p:cNvSpPr>
          <p:nvPr>
            <p:ph type="title"/>
          </p:nvPr>
        </p:nvSpPr>
        <p:spPr/>
        <p:txBody>
          <a:bodyPr/>
          <a:lstStyle/>
          <a:p>
            <a:pPr eaLnBrk="1" hangingPunct="1"/>
            <a:r>
              <a:rPr lang="en-US" altLang="en-VN">
                <a:solidFill>
                  <a:srgbClr val="FFFF00"/>
                </a:solidFill>
                <a:latin typeface="Times New Roman" panose="02020603050405020304" pitchFamily="18" charset="0"/>
              </a:rPr>
              <a:t>CHẨN ĐOÁN</a:t>
            </a:r>
          </a:p>
        </p:txBody>
      </p:sp>
      <p:sp>
        <p:nvSpPr>
          <p:cNvPr id="19458" name="Rectangle 3">
            <a:extLst>
              <a:ext uri="{FF2B5EF4-FFF2-40B4-BE49-F238E27FC236}">
                <a16:creationId xmlns:a16="http://schemas.microsoft.com/office/drawing/2014/main" id="{EC5B3940-85B7-A6A2-B8F5-736922494509}"/>
              </a:ext>
            </a:extLst>
          </p:cNvPr>
          <p:cNvSpPr>
            <a:spLocks noGrp="1" noChangeArrowheads="1"/>
          </p:cNvSpPr>
          <p:nvPr>
            <p:ph idx="1"/>
          </p:nvPr>
        </p:nvSpPr>
        <p:spPr/>
        <p:txBody>
          <a:bodyPr/>
          <a:lstStyle/>
          <a:p>
            <a:pPr eaLnBrk="1" hangingPunct="1">
              <a:lnSpc>
                <a:spcPct val="80000"/>
              </a:lnSpc>
              <a:buFontTx/>
              <a:buNone/>
            </a:pPr>
            <a:r>
              <a:rPr lang="en-US" altLang="en-US" sz="2800" b="1">
                <a:solidFill>
                  <a:schemeClr val="hlink"/>
                </a:solidFill>
                <a:latin typeface="Times New Roman" panose="02020603050405020304" pitchFamily="18" charset="0"/>
              </a:rPr>
              <a:t>X quang</a:t>
            </a:r>
            <a:r>
              <a:rPr lang="en-US" altLang="en-US" sz="2800" b="1">
                <a:latin typeface="Times New Roman" panose="02020603050405020304" pitchFamily="18" charset="0"/>
              </a:rPr>
              <a:t>:</a:t>
            </a:r>
            <a:endParaRPr lang="en-US" altLang="en-US" sz="2800">
              <a:latin typeface="Times New Roman" panose="02020603050405020304" pitchFamily="18" charset="0"/>
            </a:endParaRPr>
          </a:p>
          <a:p>
            <a:pPr eaLnBrk="1" hangingPunct="1">
              <a:lnSpc>
                <a:spcPct val="80000"/>
              </a:lnSpc>
            </a:pPr>
            <a:r>
              <a:rPr lang="en-US" altLang="en-US" sz="2800">
                <a:latin typeface="Times New Roman" panose="02020603050405020304" pitchFamily="18" charset="0"/>
              </a:rPr>
              <a:t>Mất sự liên tục của đường viền cổ - lỗ bịt (còn gọi là vòng cung cổ- bịt) .</a:t>
            </a:r>
          </a:p>
          <a:p>
            <a:pPr eaLnBrk="1" hangingPunct="1">
              <a:lnSpc>
                <a:spcPct val="80000"/>
              </a:lnSpc>
            </a:pPr>
            <a:r>
              <a:rPr lang="en-US" altLang="en-US" sz="2800">
                <a:latin typeface="Times New Roman" panose="02020603050405020304" pitchFamily="18" charset="0"/>
              </a:rPr>
              <a:t>Đánh giá vị trí gãy, độ dốc của đường gãy, mức độ di lệch.</a:t>
            </a:r>
          </a:p>
          <a:p>
            <a:pPr eaLnBrk="1" hangingPunct="1">
              <a:lnSpc>
                <a:spcPct val="80000"/>
              </a:lnSpc>
            </a:pPr>
            <a:r>
              <a:rPr lang="en-US" altLang="en-US" sz="2800">
                <a:latin typeface="Times New Roman" panose="02020603050405020304" pitchFamily="18" charset="0"/>
              </a:rPr>
              <a:t>Những trường hợp gãy cài nhiều khi khó phát hiện, cần chú ý sự liên tục của các thớ xương hệ quạt, những chỗ xương dày đặc..</a:t>
            </a:r>
          </a:p>
          <a:p>
            <a:pPr eaLnBrk="1" hangingPunct="1">
              <a:lnSpc>
                <a:spcPct val="80000"/>
              </a:lnSpc>
            </a:pPr>
            <a:r>
              <a:rPr lang="en-US" altLang="en-US" sz="2800">
                <a:latin typeface="Times New Roman" panose="02020603050405020304" pitchFamily="18" charset="0"/>
              </a:rPr>
              <a:t>Với những trường hợp nghi ngờ nên chụp lại sau 2 tuần vì khi đó đường gãy sẽ rõ hơn do hiện tượng tiêu xương.</a:t>
            </a:r>
            <a:endParaRPr lang="en-US" altLang="en-US" sz="2800" b="1">
              <a:latin typeface="Times New Roman" panose="02020603050405020304" pitchFamily="18" charset="0"/>
            </a:endParaRPr>
          </a:p>
          <a:p>
            <a:pPr eaLnBrk="1" hangingPunct="1">
              <a:lnSpc>
                <a:spcPct val="80000"/>
              </a:lnSpc>
              <a:buFontTx/>
              <a:buNone/>
            </a:pPr>
            <a:endParaRPr lang="en-US" altLang="en-US" sz="2800"/>
          </a:p>
          <a:p>
            <a:pPr eaLnBrk="1" hangingPunct="1">
              <a:lnSpc>
                <a:spcPct val="80000"/>
              </a:lnSpc>
            </a:pPr>
            <a:endParaRPr lang="en-US" altLang="en-US" sz="28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a:extLst>
              <a:ext uri="{FF2B5EF4-FFF2-40B4-BE49-F238E27FC236}">
                <a16:creationId xmlns:a16="http://schemas.microsoft.com/office/drawing/2014/main" id="{9A5D1B5F-4FB5-6209-7727-107651E050D0}"/>
              </a:ext>
            </a:extLst>
          </p:cNvPr>
          <p:cNvSpPr>
            <a:spLocks noGrp="1"/>
          </p:cNvSpPr>
          <p:nvPr>
            <p:ph type="title"/>
          </p:nvPr>
        </p:nvSpPr>
        <p:spPr>
          <a:xfrm>
            <a:off x="762000" y="4724400"/>
            <a:ext cx="7772400" cy="1143000"/>
          </a:xfrm>
        </p:spPr>
        <p:txBody>
          <a:bodyPr/>
          <a:lstStyle/>
          <a:p>
            <a:pPr eaLnBrk="1" hangingPunct="1"/>
            <a:r>
              <a:rPr lang="en-US" altLang="en-VN" sz="2800"/>
              <a:t>Góc cổ - thân và vòng cung cổ- bịt</a:t>
            </a:r>
            <a:br>
              <a:rPr lang="en-US" altLang="en-VN" sz="2800"/>
            </a:br>
            <a:endParaRPr lang="en-US" altLang="en-VN" sz="2800"/>
          </a:p>
        </p:txBody>
      </p:sp>
      <p:graphicFrame>
        <p:nvGraphicFramePr>
          <p:cNvPr id="20482" name="Object 4">
            <a:extLst>
              <a:ext uri="{FF2B5EF4-FFF2-40B4-BE49-F238E27FC236}">
                <a16:creationId xmlns:a16="http://schemas.microsoft.com/office/drawing/2014/main" id="{D9DE8513-3B3B-0AD7-BD3A-44B462F08E72}"/>
              </a:ext>
            </a:extLst>
          </p:cNvPr>
          <p:cNvGraphicFramePr>
            <a:graphicFrameLocks noGrp="1" noChangeAspect="1"/>
          </p:cNvGraphicFramePr>
          <p:nvPr>
            <p:ph idx="1"/>
          </p:nvPr>
        </p:nvGraphicFramePr>
        <p:xfrm>
          <a:off x="838200" y="685800"/>
          <a:ext cx="3219450" cy="4114800"/>
        </p:xfrm>
        <a:graphic>
          <a:graphicData uri="http://schemas.openxmlformats.org/presentationml/2006/ole">
            <mc:AlternateContent xmlns:mc="http://schemas.openxmlformats.org/markup-compatibility/2006">
              <mc:Choice xmlns:v="urn:schemas-microsoft-com:vml" Requires="v">
                <p:oleObj name="Bitmap Image" r:id="rId2" imgW="1689100" imgH="2159000" progId="Paint.Picture">
                  <p:embed/>
                </p:oleObj>
              </mc:Choice>
              <mc:Fallback>
                <p:oleObj name="Bitmap Image" r:id="rId2" imgW="1689100" imgH="2159000" progId="Paint.Picture">
                  <p:embed/>
                  <p:pic>
                    <p:nvPicPr>
                      <p:cNvPr id="0" name="Object 4"/>
                      <p:cNvPicPr>
                        <a:picLocks noGrp="1"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685800"/>
                        <a:ext cx="321945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0483" name="Object 3">
            <a:extLst>
              <a:ext uri="{FF2B5EF4-FFF2-40B4-BE49-F238E27FC236}">
                <a16:creationId xmlns:a16="http://schemas.microsoft.com/office/drawing/2014/main" id="{2E112151-A183-A991-B9DF-0E26563F581D}"/>
              </a:ext>
            </a:extLst>
          </p:cNvPr>
          <p:cNvGraphicFramePr>
            <a:graphicFrameLocks noChangeAspect="1"/>
          </p:cNvGraphicFramePr>
          <p:nvPr/>
        </p:nvGraphicFramePr>
        <p:xfrm>
          <a:off x="4343400" y="1371600"/>
          <a:ext cx="4572000" cy="3276600"/>
        </p:xfrm>
        <a:graphic>
          <a:graphicData uri="http://schemas.openxmlformats.org/presentationml/2006/ole">
            <mc:AlternateContent xmlns:mc="http://schemas.openxmlformats.org/markup-compatibility/2006">
              <mc:Choice xmlns:v="urn:schemas-microsoft-com:vml" Requires="v">
                <p:oleObj name="Bitmap Image" r:id="rId4" imgW="1663700" imgH="1054100" progId="Paint.Picture">
                  <p:embed/>
                </p:oleObj>
              </mc:Choice>
              <mc:Fallback>
                <p:oleObj name="Bitmap Image" r:id="rId4" imgW="1663700" imgH="1054100" progId="Paint.Picture">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43400" y="1371600"/>
                        <a:ext cx="4572000" cy="3276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a:extLst>
              <a:ext uri="{FF2B5EF4-FFF2-40B4-BE49-F238E27FC236}">
                <a16:creationId xmlns:a16="http://schemas.microsoft.com/office/drawing/2014/main" id="{C99D0C59-FE8C-D45E-EA91-C713FF2C4568}"/>
              </a:ext>
            </a:extLst>
          </p:cNvPr>
          <p:cNvSpPr>
            <a:spLocks noGrp="1"/>
          </p:cNvSpPr>
          <p:nvPr>
            <p:ph type="title"/>
          </p:nvPr>
        </p:nvSpPr>
        <p:spPr/>
        <p:txBody>
          <a:bodyPr/>
          <a:lstStyle/>
          <a:p>
            <a:pPr eaLnBrk="1" hangingPunct="1"/>
            <a:r>
              <a:rPr lang="en-US" altLang="en-VN">
                <a:solidFill>
                  <a:srgbClr val="FFFF00"/>
                </a:solidFill>
                <a:latin typeface="Times New Roman" panose="02020603050405020304" pitchFamily="18" charset="0"/>
              </a:rPr>
              <a:t>PHÂN LOẠI</a:t>
            </a:r>
          </a:p>
        </p:txBody>
      </p:sp>
      <p:sp>
        <p:nvSpPr>
          <p:cNvPr id="21506" name="Rectangle 3">
            <a:extLst>
              <a:ext uri="{FF2B5EF4-FFF2-40B4-BE49-F238E27FC236}">
                <a16:creationId xmlns:a16="http://schemas.microsoft.com/office/drawing/2014/main" id="{87978698-B1AF-D7FE-4CB5-CA596EC761DA}"/>
              </a:ext>
            </a:extLst>
          </p:cNvPr>
          <p:cNvSpPr>
            <a:spLocks noGrp="1" noChangeArrowheads="1"/>
          </p:cNvSpPr>
          <p:nvPr>
            <p:ph type="body" sz="half" idx="1"/>
          </p:nvPr>
        </p:nvSpPr>
        <p:spPr>
          <a:xfrm>
            <a:off x="609600" y="838200"/>
            <a:ext cx="4038600" cy="4800600"/>
          </a:xfrm>
        </p:spPr>
        <p:txBody>
          <a:bodyPr/>
          <a:lstStyle/>
          <a:p>
            <a:pPr eaLnBrk="1" hangingPunct="1"/>
            <a:r>
              <a:rPr lang="en-US" altLang="en-US" sz="2800">
                <a:solidFill>
                  <a:srgbClr val="FFFF66"/>
                </a:solidFill>
                <a:latin typeface="Times New Roman" panose="02020603050405020304" pitchFamily="18" charset="0"/>
              </a:rPr>
              <a:t>Vị trí gãy:</a:t>
            </a:r>
          </a:p>
          <a:p>
            <a:pPr eaLnBrk="1" hangingPunct="1">
              <a:buFontTx/>
              <a:buNone/>
            </a:pPr>
            <a:r>
              <a:rPr lang="en-US" altLang="en-US" sz="2800"/>
              <a:t> + Gãy sát chỏm.</a:t>
            </a:r>
          </a:p>
          <a:p>
            <a:pPr eaLnBrk="1" hangingPunct="1">
              <a:buFontTx/>
              <a:buNone/>
            </a:pPr>
            <a:r>
              <a:rPr lang="en-US" altLang="en-US" sz="2800"/>
              <a:t> + Gãy cổ chính danh.</a:t>
            </a:r>
          </a:p>
          <a:p>
            <a:pPr eaLnBrk="1" hangingPunct="1">
              <a:buFontTx/>
              <a:buNone/>
            </a:pPr>
            <a:r>
              <a:rPr lang="en-US" altLang="en-US" sz="2800"/>
              <a:t> + Gãy nền cổ.</a:t>
            </a:r>
            <a:endParaRPr lang="en-US" altLang="en-US" sz="2800">
              <a:solidFill>
                <a:srgbClr val="FFFF66"/>
              </a:solidFill>
              <a:latin typeface="Times New Roman" panose="02020603050405020304" pitchFamily="18" charset="0"/>
            </a:endParaRPr>
          </a:p>
          <a:p>
            <a:pPr eaLnBrk="1" hangingPunct="1"/>
            <a:endParaRPr lang="en-US" altLang="en-US" sz="2800">
              <a:latin typeface="Times New Roman" panose="02020603050405020304" pitchFamily="18" charset="0"/>
            </a:endParaRPr>
          </a:p>
        </p:txBody>
      </p:sp>
      <p:graphicFrame>
        <p:nvGraphicFramePr>
          <p:cNvPr id="21507" name="Object 4">
            <a:extLst>
              <a:ext uri="{FF2B5EF4-FFF2-40B4-BE49-F238E27FC236}">
                <a16:creationId xmlns:a16="http://schemas.microsoft.com/office/drawing/2014/main" id="{31497B64-6EE3-EA21-A379-2D9E8C48426B}"/>
              </a:ext>
            </a:extLst>
          </p:cNvPr>
          <p:cNvGraphicFramePr>
            <a:graphicFrameLocks noGrp="1" noChangeAspect="1"/>
          </p:cNvGraphicFramePr>
          <p:nvPr>
            <p:ph sz="half" idx="2"/>
          </p:nvPr>
        </p:nvGraphicFramePr>
        <p:xfrm>
          <a:off x="762000" y="3124200"/>
          <a:ext cx="7389813" cy="3287713"/>
        </p:xfrm>
        <a:graphic>
          <a:graphicData uri="http://schemas.openxmlformats.org/presentationml/2006/ole">
            <mc:AlternateContent xmlns:mc="http://schemas.openxmlformats.org/markup-compatibility/2006">
              <mc:Choice xmlns:v="urn:schemas-microsoft-com:vml" Requires="v">
                <p:oleObj name="Bitmap Image" r:id="rId2" imgW="1612900" imgH="717550" progId="Paint.Picture">
                  <p:embed/>
                </p:oleObj>
              </mc:Choice>
              <mc:Fallback>
                <p:oleObj name="Bitmap Image" r:id="rId2" imgW="1612900" imgH="717550" progId="Paint.Picture">
                  <p:embed/>
                  <p:pic>
                    <p:nvPicPr>
                      <p:cNvPr id="0" name="Object 4"/>
                      <p:cNvPicPr>
                        <a:picLocks noGrp="1" noChangeAspect="1" noChangeArrowheads="1"/>
                      </p:cNvPicPr>
                      <p:nvPr/>
                    </p:nvPicPr>
                    <p:blipFill>
                      <a:blip r:embed="rId3">
                        <a:clrChange>
                          <a:clrFrom>
                            <a:srgbClr val="F7C684"/>
                          </a:clrFrom>
                          <a:clrTo>
                            <a:srgbClr val="F7C684">
                              <a:alpha val="0"/>
                            </a:srgbClr>
                          </a:clrTo>
                        </a:clrChange>
                        <a:extLst>
                          <a:ext uri="{28A0092B-C50C-407E-A947-70E740481C1C}">
                            <a14:useLocalDpi xmlns:a14="http://schemas.microsoft.com/office/drawing/2010/main" val="0"/>
                          </a:ext>
                        </a:extLst>
                      </a:blip>
                      <a:srcRect/>
                      <a:stretch>
                        <a:fillRect/>
                      </a:stretch>
                    </p:blipFill>
                    <p:spPr bwMode="auto">
                      <a:xfrm>
                        <a:off x="762000" y="3124200"/>
                        <a:ext cx="7389813" cy="3287713"/>
                      </a:xfrm>
                      <a:prstGeom prst="rect">
                        <a:avLst/>
                      </a:prstGeom>
                      <a:solidFill>
                        <a:schemeClr val="tx2"/>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a:extLst>
              <a:ext uri="{FF2B5EF4-FFF2-40B4-BE49-F238E27FC236}">
                <a16:creationId xmlns:a16="http://schemas.microsoft.com/office/drawing/2014/main" id="{652C7004-A669-D2D7-C291-49189CD0BCD1}"/>
              </a:ext>
            </a:extLst>
          </p:cNvPr>
          <p:cNvSpPr>
            <a:spLocks noGrp="1"/>
          </p:cNvSpPr>
          <p:nvPr>
            <p:ph type="title"/>
          </p:nvPr>
        </p:nvSpPr>
        <p:spPr>
          <a:xfrm>
            <a:off x="381000" y="-304800"/>
            <a:ext cx="8229600" cy="1371600"/>
          </a:xfrm>
        </p:spPr>
        <p:txBody>
          <a:bodyPr/>
          <a:lstStyle/>
          <a:p>
            <a:pPr eaLnBrk="1" hangingPunct="1"/>
            <a:r>
              <a:rPr lang="en-US" altLang="en-VN">
                <a:solidFill>
                  <a:srgbClr val="FFFF00"/>
                </a:solidFill>
                <a:latin typeface="Times New Roman" panose="02020603050405020304" pitchFamily="18" charset="0"/>
              </a:rPr>
              <a:t>PHÂN LOẠI</a:t>
            </a:r>
          </a:p>
        </p:txBody>
      </p:sp>
      <p:sp>
        <p:nvSpPr>
          <p:cNvPr id="22530" name="Rectangle 3">
            <a:extLst>
              <a:ext uri="{FF2B5EF4-FFF2-40B4-BE49-F238E27FC236}">
                <a16:creationId xmlns:a16="http://schemas.microsoft.com/office/drawing/2014/main" id="{66AE44FC-CFF3-2F40-1774-2E218FD4C0DD}"/>
              </a:ext>
            </a:extLst>
          </p:cNvPr>
          <p:cNvSpPr>
            <a:spLocks noGrp="1" noChangeArrowheads="1"/>
          </p:cNvSpPr>
          <p:nvPr>
            <p:ph idx="1"/>
          </p:nvPr>
        </p:nvSpPr>
        <p:spPr>
          <a:xfrm>
            <a:off x="457200" y="838200"/>
            <a:ext cx="8229600" cy="5257800"/>
          </a:xfrm>
        </p:spPr>
        <p:txBody>
          <a:bodyPr/>
          <a:lstStyle/>
          <a:p>
            <a:pPr marL="609600" indent="-609600" eaLnBrk="1" hangingPunct="1">
              <a:lnSpc>
                <a:spcPct val="80000"/>
              </a:lnSpc>
            </a:pPr>
            <a:r>
              <a:rPr lang="en-US" altLang="en-US" sz="1800" b="1"/>
              <a:t>Độ dốc của đường gãy ( Powels):</a:t>
            </a:r>
            <a:endParaRPr lang="en-US" altLang="en-US" sz="1800"/>
          </a:p>
          <a:p>
            <a:pPr marL="609600" indent="-609600" eaLnBrk="1" hangingPunct="1">
              <a:lnSpc>
                <a:spcPct val="80000"/>
              </a:lnSpc>
              <a:buFontTx/>
              <a:buNone/>
            </a:pPr>
            <a:r>
              <a:rPr lang="en-US" altLang="en-US" sz="1800"/>
              <a:t>         - Powels I: đường gãy làm với đường nằm ngang một góc ≤ 300: tiên lượng tốt nhất vì lực ép P và lực xoay C có tổng lực p rơi vào mặt phẳng gãy, dễ liền xương</a:t>
            </a:r>
          </a:p>
          <a:p>
            <a:pPr marL="609600" indent="-609600" eaLnBrk="1" hangingPunct="1">
              <a:lnSpc>
                <a:spcPct val="80000"/>
              </a:lnSpc>
              <a:buFontTx/>
              <a:buNone/>
            </a:pPr>
            <a:r>
              <a:rPr lang="en-US" altLang="en-US" sz="1800"/>
              <a:t>         - Powels II: đường gãy làm với đường nằm ngang một góc  300&lt; α ≤ 500 lúc này lực xoay C rất đáng kể và tông hợp lực p rơi ra ngoài diện gãy, khó liền xương.</a:t>
            </a:r>
          </a:p>
          <a:p>
            <a:pPr marL="609600" indent="-609600" eaLnBrk="1" hangingPunct="1">
              <a:lnSpc>
                <a:spcPct val="80000"/>
              </a:lnSpc>
              <a:buFontTx/>
              <a:buNone/>
            </a:pPr>
            <a:r>
              <a:rPr lang="en-US" altLang="en-US" sz="1800"/>
              <a:t>         - Powels III: đường gãy làm với đường nằm ngang một góc  α &gt; 500 Tất cả các lực đều rơi ra ngoài diện gãy, thường không liền.</a:t>
            </a:r>
            <a:endParaRPr lang="en-US" altLang="en-US" sz="1800">
              <a:solidFill>
                <a:srgbClr val="00FF00"/>
              </a:solidFill>
              <a:latin typeface="Times New Roman" panose="02020603050405020304" pitchFamily="18" charset="0"/>
            </a:endParaRPr>
          </a:p>
          <a:p>
            <a:pPr marL="609600" indent="-609600" eaLnBrk="1" hangingPunct="1">
              <a:lnSpc>
                <a:spcPct val="80000"/>
              </a:lnSpc>
            </a:pPr>
            <a:endParaRPr lang="en-US" altLang="en-US" sz="1800">
              <a:latin typeface="Times New Roman" panose="02020603050405020304" pitchFamily="18" charset="0"/>
            </a:endParaRPr>
          </a:p>
        </p:txBody>
      </p:sp>
      <p:pic>
        <p:nvPicPr>
          <p:cNvPr id="22531" name="Picture 4">
            <a:extLst>
              <a:ext uri="{FF2B5EF4-FFF2-40B4-BE49-F238E27FC236}">
                <a16:creationId xmlns:a16="http://schemas.microsoft.com/office/drawing/2014/main" id="{BBEFD834-4ECE-2DBB-81F8-BE08E61BCC3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3276600"/>
            <a:ext cx="8991600" cy="3440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217</TotalTime>
  <Words>1019</Words>
  <Application>Microsoft Macintosh PowerPoint</Application>
  <PresentationFormat>On-screen Show (4:3)</PresentationFormat>
  <Paragraphs>76</Paragraphs>
  <Slides>16</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2" baseType="lpstr">
      <vt:lpstr>Times New Roman</vt:lpstr>
      <vt:lpstr>Arial</vt:lpstr>
      <vt:lpstr>Calibri Light</vt:lpstr>
      <vt:lpstr>Calibri</vt:lpstr>
      <vt:lpstr>Office Theme</vt:lpstr>
      <vt:lpstr>Bitmap Image</vt:lpstr>
      <vt:lpstr>GÃY CỔ XƯƠNG ĐÙI</vt:lpstr>
      <vt:lpstr>ĐẠI CƯƠNG</vt:lpstr>
      <vt:lpstr>ĐẠI CƯƠNG</vt:lpstr>
      <vt:lpstr>ĐẠI CƯƠNG</vt:lpstr>
      <vt:lpstr>CHẨN ĐOÁN</vt:lpstr>
      <vt:lpstr>CHẨN ĐOÁN</vt:lpstr>
      <vt:lpstr>Góc cổ - thân và vòng cung cổ- bịt </vt:lpstr>
      <vt:lpstr>PHÂN LOẠI</vt:lpstr>
      <vt:lpstr>PHÂN LOẠI</vt:lpstr>
      <vt:lpstr>PHÂN LOẠI</vt:lpstr>
      <vt:lpstr>ĐIỀU TRỊ</vt:lpstr>
      <vt:lpstr>ĐIỀU TRỊ</vt:lpstr>
      <vt:lpstr>ĐIỀU TRỊ</vt:lpstr>
      <vt:lpstr>ĐIỀU TRỊ</vt:lpstr>
      <vt:lpstr>ĐIỀU TRỊ</vt:lpstr>
      <vt:lpstr>ĐIỀU TRỊ</vt:lpstr>
    </vt:vector>
  </TitlesOfParts>
  <Company>VIET DUC HOSPITAL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GÃY CỔ XƯƠNG ĐÙI</dc:title>
  <dc:creator>SON</dc:creator>
  <cp:lastModifiedBy>Microsoft Office User</cp:lastModifiedBy>
  <cp:revision>17</cp:revision>
  <dcterms:created xsi:type="dcterms:W3CDTF">2008-04-26T03:40:53Z</dcterms:created>
  <dcterms:modified xsi:type="dcterms:W3CDTF">2023-02-28T16:35:53Z</dcterms:modified>
</cp:coreProperties>
</file>