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02" r:id="rId5"/>
    <p:sldId id="259" r:id="rId6"/>
    <p:sldId id="300" r:id="rId7"/>
    <p:sldId id="260" r:id="rId8"/>
    <p:sldId id="303" r:id="rId9"/>
    <p:sldId id="304" r:id="rId10"/>
    <p:sldId id="261" r:id="rId11"/>
    <p:sldId id="262" r:id="rId12"/>
    <p:sldId id="301" r:id="rId13"/>
    <p:sldId id="263" r:id="rId14"/>
    <p:sldId id="264" r:id="rId15"/>
    <p:sldId id="265" r:id="rId16"/>
    <p:sldId id="266" r:id="rId17"/>
    <p:sldId id="267" r:id="rId18"/>
    <p:sldId id="268" r:id="rId19"/>
    <p:sldId id="305" r:id="rId20"/>
    <p:sldId id="269" r:id="rId21"/>
    <p:sldId id="270" r:id="rId22"/>
    <p:sldId id="271" r:id="rId23"/>
    <p:sldId id="315" r:id="rId24"/>
    <p:sldId id="33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72" y="3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628689C-F681-4146-B7E4-28101C9323EC}"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528826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28689C-F681-4146-B7E4-28101C9323EC}"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2164702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28689C-F681-4146-B7E4-28101C9323EC}"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44952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lgn="just">
              <a:buNone/>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628689C-F681-4146-B7E4-28101C9323EC}"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1976099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28689C-F681-4146-B7E4-28101C9323EC}"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1884561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628689C-F681-4146-B7E4-28101C9323EC}"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1113384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628689C-F681-4146-B7E4-28101C9323EC}" type="datetimeFigureOut">
              <a:rPr lang="en-US" smtClean="0"/>
              <a:t>3/6/2023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62847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628689C-F681-4146-B7E4-28101C9323EC}" type="datetimeFigureOut">
              <a:rPr lang="en-US" smtClean="0"/>
              <a:t>3/6/2023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597572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28689C-F681-4146-B7E4-28101C9323EC}" type="datetimeFigureOut">
              <a:rPr lang="en-US" smtClean="0"/>
              <a:t>3/6/2023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1130980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28689C-F681-4146-B7E4-28101C9323EC}"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3627642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28689C-F681-4146-B7E4-28101C9323EC}"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D4F76-5DCF-492D-834C-CC16E24979F2}" type="slidenum">
              <a:rPr lang="en-US" smtClean="0"/>
              <a:t>‹#›</a:t>
            </a:fld>
            <a:endParaRPr lang="en-US"/>
          </a:p>
        </p:txBody>
      </p:sp>
    </p:spTree>
    <p:extLst>
      <p:ext uri="{BB962C8B-B14F-4D97-AF65-F5344CB8AC3E}">
        <p14:creationId xmlns:p14="http://schemas.microsoft.com/office/powerpoint/2010/main" val="2384389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28689C-F681-4146-B7E4-28101C9323EC}" type="datetimeFigureOut">
              <a:rPr lang="en-US" smtClean="0"/>
              <a:t>3/6/2023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2D4F76-5DCF-492D-834C-CC16E24979F2}" type="slidenum">
              <a:rPr lang="en-US" smtClean="0"/>
              <a:t>‹#›</a:t>
            </a:fld>
            <a:endParaRPr lang="en-US"/>
          </a:p>
        </p:txBody>
      </p:sp>
    </p:spTree>
    <p:extLst>
      <p:ext uri="{BB962C8B-B14F-4D97-AF65-F5344CB8AC3E}">
        <p14:creationId xmlns:p14="http://schemas.microsoft.com/office/powerpoint/2010/main" val="3062544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150000"/>
              </a:lnSpc>
            </a:pPr>
            <a:r>
              <a:rPr lang="vi-VN" sz="4800" b="1" dirty="0"/>
              <a:t>XUẤT HUYẾT TIÊU HOÁ</a:t>
            </a:r>
            <a:endParaRPr lang="en-US" sz="4800"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81134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lstStyle/>
          <a:p>
            <a:pPr>
              <a:lnSpc>
                <a:spcPct val="150000"/>
              </a:lnSpc>
            </a:pPr>
            <a:r>
              <a:rPr lang="vi-VN" b="1" dirty="0"/>
              <a:t>2.2. Nguyên nhân xuất huyết tiêu hoá dưới.</a:t>
            </a:r>
            <a:endParaRPr lang="en-US" dirty="0"/>
          </a:p>
          <a:p>
            <a:pPr marL="457200" indent="-457200">
              <a:lnSpc>
                <a:spcPct val="150000"/>
              </a:lnSpc>
              <a:buFontTx/>
              <a:buChar char="-"/>
            </a:pPr>
            <a:r>
              <a:rPr lang="vi-VN" dirty="0"/>
              <a:t>Trĩ </a:t>
            </a:r>
          </a:p>
          <a:p>
            <a:pPr marL="457200" indent="-457200">
              <a:lnSpc>
                <a:spcPct val="150000"/>
              </a:lnSpc>
              <a:buFontTx/>
              <a:buChar char="-"/>
            </a:pPr>
            <a:r>
              <a:rPr lang="vi-VN" dirty="0"/>
              <a:t>Viêm loét ở trực tràng, đại tràng.</a:t>
            </a:r>
            <a:endParaRPr lang="en-US" dirty="0"/>
          </a:p>
          <a:p>
            <a:pPr>
              <a:lnSpc>
                <a:spcPct val="150000"/>
              </a:lnSpc>
            </a:pPr>
            <a:r>
              <a:rPr lang="vi-VN" dirty="0"/>
              <a:t>- Polip trực tràng, đại tràng.</a:t>
            </a:r>
            <a:endParaRPr lang="en-US" dirty="0"/>
          </a:p>
          <a:p>
            <a:pPr>
              <a:lnSpc>
                <a:spcPct val="150000"/>
              </a:lnSpc>
            </a:pPr>
            <a:r>
              <a:rPr lang="vi-VN" dirty="0"/>
              <a:t>- Ung thư trực tràng, đại tràng.</a:t>
            </a:r>
            <a:endParaRPr lang="en-US" dirty="0"/>
          </a:p>
        </p:txBody>
      </p:sp>
    </p:spTree>
    <p:extLst>
      <p:ext uri="{BB962C8B-B14F-4D97-AF65-F5344CB8AC3E}">
        <p14:creationId xmlns:p14="http://schemas.microsoft.com/office/powerpoint/2010/main" val="4259076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a:bodyPr>
          <a:lstStyle/>
          <a:p>
            <a:pPr>
              <a:lnSpc>
                <a:spcPct val="150000"/>
              </a:lnSpc>
            </a:pPr>
            <a:r>
              <a:rPr lang="vi-VN" b="1" dirty="0"/>
              <a:t>3. TRIỆU CHỨNG</a:t>
            </a:r>
            <a:endParaRPr lang="en-US" dirty="0"/>
          </a:p>
          <a:p>
            <a:pPr>
              <a:lnSpc>
                <a:spcPct val="150000"/>
              </a:lnSpc>
            </a:pPr>
            <a:r>
              <a:rPr lang="vi-VN" b="1" dirty="0"/>
              <a:t>3.1. Triệu chứng lâm sàng</a:t>
            </a:r>
            <a:endParaRPr lang="en-US" dirty="0"/>
          </a:p>
          <a:p>
            <a:pPr>
              <a:lnSpc>
                <a:spcPct val="150000"/>
              </a:lnSpc>
            </a:pPr>
            <a:r>
              <a:rPr lang="vi-VN" b="1" i="1" dirty="0"/>
              <a:t>3.1.1. Xuất huyết tiêu hoá trên.</a:t>
            </a:r>
            <a:endParaRPr lang="en-US" dirty="0"/>
          </a:p>
          <a:p>
            <a:pPr>
              <a:lnSpc>
                <a:spcPct val="150000"/>
              </a:lnSpc>
            </a:pPr>
            <a:r>
              <a:rPr lang="vi-VN" dirty="0">
                <a:solidFill>
                  <a:srgbClr val="FF0000"/>
                </a:solidFill>
              </a:rPr>
              <a:t>- Nôn ra máu: </a:t>
            </a:r>
            <a:r>
              <a:rPr lang="vi-VN" dirty="0"/>
              <a:t>Nôn ra máu tươi hoặc máu đen, máu cục, máu có lẫn thức ăn hoặc không.</a:t>
            </a:r>
            <a:endParaRPr lang="en-US" dirty="0"/>
          </a:p>
          <a:p>
            <a:pPr>
              <a:lnSpc>
                <a:spcPct val="150000"/>
              </a:lnSpc>
            </a:pPr>
            <a:r>
              <a:rPr lang="vi-VN" dirty="0">
                <a:solidFill>
                  <a:srgbClr val="FF0000"/>
                </a:solidFill>
              </a:rPr>
              <a:t>- Đi đại tiện phân đen: </a:t>
            </a:r>
            <a:r>
              <a:rPr lang="vi-VN" dirty="0"/>
              <a:t>Phân đen lỏng như bã cà phê, nhựa đường và có mùi thối khẳm. Nếu người bệnh bị chảy máu nhiều thì phân có thể ỉa máu nâu đỏ.</a:t>
            </a:r>
            <a:endParaRPr lang="en-US" dirty="0"/>
          </a:p>
        </p:txBody>
      </p:sp>
    </p:spTree>
    <p:extLst>
      <p:ext uri="{BB962C8B-B14F-4D97-AF65-F5344CB8AC3E}">
        <p14:creationId xmlns:p14="http://schemas.microsoft.com/office/powerpoint/2010/main" val="2023566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a:bodyPr>
          <a:lstStyle/>
          <a:p>
            <a:pPr>
              <a:lnSpc>
                <a:spcPct val="150000"/>
              </a:lnSpc>
            </a:pPr>
            <a:r>
              <a:rPr lang="vi-VN" dirty="0">
                <a:solidFill>
                  <a:srgbClr val="FF0000"/>
                </a:solidFill>
              </a:rPr>
              <a:t>- Tình trạng toàn thân: </a:t>
            </a:r>
            <a:endParaRPr lang="en-US" dirty="0">
              <a:solidFill>
                <a:srgbClr val="FF0000"/>
              </a:solidFill>
            </a:endParaRPr>
          </a:p>
          <a:p>
            <a:pPr>
              <a:lnSpc>
                <a:spcPct val="150000"/>
              </a:lnSpc>
            </a:pPr>
            <a:r>
              <a:rPr lang="vi-VN" dirty="0"/>
              <a:t>+ Nếu chảy máu ít, </a:t>
            </a:r>
            <a:r>
              <a:rPr lang="en-US" dirty="0"/>
              <a:t>NB </a:t>
            </a:r>
            <a:r>
              <a:rPr lang="vi-VN" dirty="0"/>
              <a:t>mệt mỏi, choáng váng thoáng qua, mạch hơi nhanh và </a:t>
            </a:r>
            <a:r>
              <a:rPr lang="en-US" dirty="0"/>
              <a:t>HA </a:t>
            </a:r>
            <a:r>
              <a:rPr lang="vi-VN" dirty="0"/>
              <a:t>bình thường. </a:t>
            </a:r>
            <a:endParaRPr lang="en-US" dirty="0"/>
          </a:p>
          <a:p>
            <a:pPr>
              <a:lnSpc>
                <a:spcPct val="150000"/>
              </a:lnSpc>
            </a:pPr>
            <a:r>
              <a:rPr lang="vi-VN" dirty="0"/>
              <a:t>+ Nếu chảy máu vừa và nặng, </a:t>
            </a:r>
            <a:r>
              <a:rPr lang="en-US" dirty="0"/>
              <a:t>NB </a:t>
            </a:r>
            <a:r>
              <a:rPr lang="vi-VN" dirty="0"/>
              <a:t>mệt mỏi, choáng váng, chóng mặt, vã mồ hôi, chân tay lạnh, mạch nhanh, </a:t>
            </a:r>
            <a:r>
              <a:rPr lang="en-US" dirty="0"/>
              <a:t>HA </a:t>
            </a:r>
            <a:r>
              <a:rPr lang="vi-VN" dirty="0"/>
              <a:t>h</a:t>
            </a:r>
            <a:r>
              <a:rPr lang="en-US" dirty="0"/>
              <a:t>ạ</a:t>
            </a:r>
            <a:r>
              <a:rPr lang="vi-VN" dirty="0"/>
              <a:t>, đái ít, vô niệu.</a:t>
            </a:r>
            <a:endParaRPr lang="en-US" dirty="0"/>
          </a:p>
          <a:p>
            <a:pPr>
              <a:lnSpc>
                <a:spcPct val="150000"/>
              </a:lnSpc>
            </a:pPr>
            <a:r>
              <a:rPr lang="vi-VN" dirty="0"/>
              <a:t>Sốc mất máu là tình trạng nặng nhất do giảm thể tích máu đột ngột, thường xuất hiện sau khi nôn ra máu nhiều hoặc sau khi ỉa phân đen. </a:t>
            </a:r>
            <a:endParaRPr lang="en-US" dirty="0"/>
          </a:p>
          <a:p>
            <a:pPr>
              <a:lnSpc>
                <a:spcPct val="150000"/>
              </a:lnSpc>
            </a:pPr>
            <a:endParaRPr lang="en-US" dirty="0"/>
          </a:p>
        </p:txBody>
      </p:sp>
    </p:spTree>
    <p:extLst>
      <p:ext uri="{BB962C8B-B14F-4D97-AF65-F5344CB8AC3E}">
        <p14:creationId xmlns:p14="http://schemas.microsoft.com/office/powerpoint/2010/main" val="2178920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lstStyle/>
          <a:p>
            <a:pPr>
              <a:lnSpc>
                <a:spcPct val="150000"/>
              </a:lnSpc>
            </a:pPr>
            <a:r>
              <a:rPr lang="vi-VN" b="1" dirty="0"/>
              <a:t>Biểu hiện của sốc mất máu như sau:</a:t>
            </a:r>
            <a:endParaRPr lang="en-US" b="1" dirty="0"/>
          </a:p>
          <a:p>
            <a:pPr lvl="0">
              <a:lnSpc>
                <a:spcPct val="150000"/>
              </a:lnSpc>
            </a:pPr>
            <a:r>
              <a:rPr lang="da-DK" dirty="0"/>
              <a:t> - Da xanh tái, vã mồ hôi.</a:t>
            </a:r>
            <a:endParaRPr lang="en-US" dirty="0"/>
          </a:p>
          <a:p>
            <a:pPr lvl="0">
              <a:lnSpc>
                <a:spcPct val="150000"/>
              </a:lnSpc>
            </a:pPr>
            <a:r>
              <a:rPr lang="en-US" dirty="0"/>
              <a:t> - </a:t>
            </a:r>
            <a:r>
              <a:rPr lang="en-US" dirty="0" err="1"/>
              <a:t>Niêm</a:t>
            </a:r>
            <a:r>
              <a:rPr lang="en-US" dirty="0"/>
              <a:t> mạc, môi, mắt trắng bệch.</a:t>
            </a:r>
          </a:p>
          <a:p>
            <a:pPr lvl="0">
              <a:lnSpc>
                <a:spcPct val="150000"/>
              </a:lnSpc>
            </a:pPr>
            <a:r>
              <a:rPr lang="en-US" dirty="0"/>
              <a:t> - </a:t>
            </a:r>
            <a:r>
              <a:rPr lang="en-US" dirty="0" err="1"/>
              <a:t>Chân</a:t>
            </a:r>
            <a:r>
              <a:rPr lang="en-US" dirty="0"/>
              <a:t> tay lạnh, thở nhanh.</a:t>
            </a:r>
          </a:p>
          <a:p>
            <a:pPr lvl="0">
              <a:lnSpc>
                <a:spcPct val="150000"/>
              </a:lnSpc>
            </a:pPr>
            <a:r>
              <a:rPr lang="en-US" dirty="0"/>
              <a:t> - </a:t>
            </a:r>
            <a:r>
              <a:rPr lang="en-US" dirty="0" err="1"/>
              <a:t>Mạch</a:t>
            </a:r>
            <a:r>
              <a:rPr lang="en-US" dirty="0"/>
              <a:t> nhanh nhỏ, khó bắt.</a:t>
            </a:r>
          </a:p>
          <a:p>
            <a:pPr lvl="0">
              <a:lnSpc>
                <a:spcPct val="150000"/>
              </a:lnSpc>
            </a:pPr>
            <a:r>
              <a:rPr lang="en-US" dirty="0"/>
              <a:t> - HA </a:t>
            </a:r>
            <a:r>
              <a:rPr lang="en-US" dirty="0" err="1"/>
              <a:t>thấp</a:t>
            </a:r>
            <a:r>
              <a:rPr lang="en-US" dirty="0"/>
              <a:t> và kẹt.</a:t>
            </a:r>
          </a:p>
          <a:p>
            <a:pPr>
              <a:lnSpc>
                <a:spcPct val="150000"/>
              </a:lnSpc>
            </a:pPr>
            <a:endParaRPr lang="en-US" dirty="0"/>
          </a:p>
        </p:txBody>
      </p:sp>
    </p:spTree>
    <p:extLst>
      <p:ext uri="{BB962C8B-B14F-4D97-AF65-F5344CB8AC3E}">
        <p14:creationId xmlns:p14="http://schemas.microsoft.com/office/powerpoint/2010/main" val="3359317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lstStyle/>
          <a:p>
            <a:pPr>
              <a:lnSpc>
                <a:spcPct val="150000"/>
              </a:lnSpc>
            </a:pPr>
            <a:r>
              <a:rPr lang="en-US" b="1" i="1" dirty="0"/>
              <a:t>3.1.2. Xuất huyết tiêu hoá dưới.</a:t>
            </a:r>
            <a:endParaRPr lang="en-US" dirty="0"/>
          </a:p>
          <a:p>
            <a:pPr>
              <a:lnSpc>
                <a:spcPct val="150000"/>
              </a:lnSpc>
            </a:pPr>
            <a:r>
              <a:rPr lang="en-US" dirty="0">
                <a:solidFill>
                  <a:srgbClr val="FF0000"/>
                </a:solidFill>
              </a:rPr>
              <a:t>- Ỉa ra máu tươi</a:t>
            </a:r>
            <a:r>
              <a:rPr lang="en-US" dirty="0"/>
              <a:t>, máu cục lẫn theo phân hoặc ra sau phân, có khi máu chảy thành tia (ở bệnh trĩ).</a:t>
            </a:r>
          </a:p>
          <a:p>
            <a:pPr>
              <a:lnSpc>
                <a:spcPct val="150000"/>
              </a:lnSpc>
            </a:pPr>
            <a:r>
              <a:rPr lang="en-US" dirty="0"/>
              <a:t>- Ỉa ra máu tươi lẫn chất nhầy theo phân hoặc lẫn mủ.</a:t>
            </a:r>
          </a:p>
          <a:p>
            <a:pPr>
              <a:lnSpc>
                <a:spcPct val="150000"/>
              </a:lnSpc>
            </a:pPr>
            <a:r>
              <a:rPr lang="en-US" dirty="0">
                <a:solidFill>
                  <a:srgbClr val="FF0000"/>
                </a:solidFill>
              </a:rPr>
              <a:t>- Tình trạng toàn thân: </a:t>
            </a:r>
            <a:r>
              <a:rPr lang="en-US" dirty="0"/>
              <a:t>Tuỳ thuộc vào khối lượng máu mất nhiều hay ít (như đã nêu ở phần trên).</a:t>
            </a:r>
          </a:p>
          <a:p>
            <a:pPr>
              <a:lnSpc>
                <a:spcPct val="150000"/>
              </a:lnSpc>
            </a:pPr>
            <a:r>
              <a:rPr lang="en-US" dirty="0"/>
              <a:t>    Chảy máu ở phần dưới ống tiêu hoá thường là chảy ít, mạn tính.</a:t>
            </a:r>
          </a:p>
          <a:p>
            <a:pPr>
              <a:lnSpc>
                <a:spcPct val="150000"/>
              </a:lnSpc>
            </a:pPr>
            <a:endParaRPr lang="en-US" dirty="0"/>
          </a:p>
        </p:txBody>
      </p:sp>
    </p:spTree>
    <p:extLst>
      <p:ext uri="{BB962C8B-B14F-4D97-AF65-F5344CB8AC3E}">
        <p14:creationId xmlns:p14="http://schemas.microsoft.com/office/powerpoint/2010/main" val="1105674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a:bodyPr>
          <a:lstStyle/>
          <a:p>
            <a:pPr>
              <a:lnSpc>
                <a:spcPct val="150000"/>
              </a:lnSpc>
            </a:pPr>
            <a:r>
              <a:rPr lang="en-US" b="1" dirty="0"/>
              <a:t>3.2. Các xét nghiệm cận lâm sàng.</a:t>
            </a:r>
            <a:endParaRPr lang="en-US" dirty="0"/>
          </a:p>
          <a:p>
            <a:pPr>
              <a:lnSpc>
                <a:spcPct val="150000"/>
              </a:lnSpc>
            </a:pPr>
            <a:r>
              <a:rPr lang="en-US" b="1" dirty="0"/>
              <a:t>- </a:t>
            </a:r>
            <a:r>
              <a:rPr lang="en-US" b="1" dirty="0" err="1"/>
              <a:t>Xét</a:t>
            </a:r>
            <a:r>
              <a:rPr lang="en-US" b="1" dirty="0"/>
              <a:t> </a:t>
            </a:r>
            <a:r>
              <a:rPr lang="en-US" b="1" dirty="0" err="1"/>
              <a:t>nghiệm</a:t>
            </a:r>
            <a:r>
              <a:rPr lang="en-US" b="1" dirty="0"/>
              <a:t>: </a:t>
            </a:r>
            <a:r>
              <a:rPr lang="en-US" dirty="0"/>
              <a:t>CTM, </a:t>
            </a:r>
            <a:r>
              <a:rPr lang="en-US" dirty="0" err="1"/>
              <a:t>chức</a:t>
            </a:r>
            <a:r>
              <a:rPr lang="en-US" dirty="0"/>
              <a:t> </a:t>
            </a:r>
            <a:r>
              <a:rPr lang="en-US" dirty="0" err="1"/>
              <a:t>năng</a:t>
            </a:r>
            <a:r>
              <a:rPr lang="en-US" dirty="0"/>
              <a:t> </a:t>
            </a:r>
            <a:r>
              <a:rPr lang="en-US" dirty="0" err="1"/>
              <a:t>gan</a:t>
            </a:r>
            <a:r>
              <a:rPr lang="en-US" dirty="0"/>
              <a:t>, </a:t>
            </a:r>
            <a:r>
              <a:rPr lang="en-US" dirty="0" err="1"/>
              <a:t>phân</a:t>
            </a:r>
            <a:r>
              <a:rPr lang="en-US" dirty="0"/>
              <a:t> (soi, cấy </a:t>
            </a:r>
            <a:r>
              <a:rPr lang="en-US" dirty="0" err="1"/>
              <a:t>phân</a:t>
            </a:r>
            <a:r>
              <a:rPr lang="en-US" dirty="0"/>
              <a:t>)…</a:t>
            </a:r>
          </a:p>
          <a:p>
            <a:pPr>
              <a:lnSpc>
                <a:spcPct val="150000"/>
              </a:lnSpc>
            </a:pPr>
            <a:r>
              <a:rPr lang="en-US" b="1" dirty="0"/>
              <a:t>- </a:t>
            </a:r>
            <a:r>
              <a:rPr lang="en-US" b="1" dirty="0" err="1"/>
              <a:t>Nội</a:t>
            </a:r>
            <a:r>
              <a:rPr lang="en-US" b="1" dirty="0"/>
              <a:t> soi:</a:t>
            </a:r>
          </a:p>
          <a:p>
            <a:pPr>
              <a:lnSpc>
                <a:spcPct val="150000"/>
              </a:lnSpc>
            </a:pPr>
            <a:r>
              <a:rPr lang="da-DK" dirty="0"/>
              <a:t>- Chụp Xquang:</a:t>
            </a:r>
            <a:endParaRPr lang="en-US" dirty="0"/>
          </a:p>
          <a:p>
            <a:pPr>
              <a:lnSpc>
                <a:spcPct val="150000"/>
              </a:lnSpc>
            </a:pPr>
            <a:r>
              <a:rPr lang="en-US" dirty="0"/>
              <a:t>- Chụp động mạch chọn lọc.</a:t>
            </a:r>
          </a:p>
          <a:p>
            <a:pPr>
              <a:lnSpc>
                <a:spcPct val="150000"/>
              </a:lnSpc>
            </a:pPr>
            <a:r>
              <a:rPr lang="en-US" dirty="0"/>
              <a:t>- Đặt sonde dạ dày theo dõi chảy máu.</a:t>
            </a:r>
          </a:p>
        </p:txBody>
      </p:sp>
    </p:spTree>
    <p:extLst>
      <p:ext uri="{BB962C8B-B14F-4D97-AF65-F5344CB8AC3E}">
        <p14:creationId xmlns:p14="http://schemas.microsoft.com/office/powerpoint/2010/main" val="2241083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9839" y="43934"/>
            <a:ext cx="11444288" cy="6272213"/>
          </a:xfrm>
        </p:spPr>
        <p:txBody>
          <a:bodyPr/>
          <a:lstStyle/>
          <a:p>
            <a:r>
              <a:rPr lang="en-US" b="1" dirty="0"/>
              <a:t>Đánh giá nguy cơ chảy máu tái phát: </a:t>
            </a:r>
            <a:r>
              <a:rPr lang="en-US" dirty="0"/>
              <a:t>thang điểm Blatchford</a:t>
            </a:r>
          </a:p>
          <a:p>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032551367"/>
              </p:ext>
            </p:extLst>
          </p:nvPr>
        </p:nvGraphicFramePr>
        <p:xfrm>
          <a:off x="589839" y="612077"/>
          <a:ext cx="10387012" cy="5888736"/>
        </p:xfrm>
        <a:graphic>
          <a:graphicData uri="http://schemas.openxmlformats.org/drawingml/2006/table">
            <a:tbl>
              <a:tblPr/>
              <a:tblGrid>
                <a:gridCol w="4336391">
                  <a:extLst>
                    <a:ext uri="{9D8B030D-6E8A-4147-A177-3AD203B41FA5}">
                      <a16:colId xmlns:a16="http://schemas.microsoft.com/office/drawing/2014/main" val="20000"/>
                    </a:ext>
                  </a:extLst>
                </a:gridCol>
                <a:gridCol w="968912">
                  <a:extLst>
                    <a:ext uri="{9D8B030D-6E8A-4147-A177-3AD203B41FA5}">
                      <a16:colId xmlns:a16="http://schemas.microsoft.com/office/drawing/2014/main" val="20001"/>
                    </a:ext>
                  </a:extLst>
                </a:gridCol>
                <a:gridCol w="4110538">
                  <a:extLst>
                    <a:ext uri="{9D8B030D-6E8A-4147-A177-3AD203B41FA5}">
                      <a16:colId xmlns:a16="http://schemas.microsoft.com/office/drawing/2014/main" val="20002"/>
                    </a:ext>
                  </a:extLst>
                </a:gridCol>
                <a:gridCol w="971171">
                  <a:extLst>
                    <a:ext uri="{9D8B030D-6E8A-4147-A177-3AD203B41FA5}">
                      <a16:colId xmlns:a16="http://schemas.microsoft.com/office/drawing/2014/main" val="20003"/>
                    </a:ext>
                  </a:extLst>
                </a:gridCol>
              </a:tblGrid>
              <a:tr h="306161">
                <a:tc>
                  <a:txBody>
                    <a:bodyPr/>
                    <a:lstStyle/>
                    <a:p>
                      <a:pPr>
                        <a:lnSpc>
                          <a:spcPct val="115000"/>
                        </a:lnSpc>
                        <a:spcAft>
                          <a:spcPts val="0"/>
                        </a:spcAft>
                      </a:pPr>
                      <a:r>
                        <a:rPr lang="vi-VN" sz="2400" b="1" dirty="0">
                          <a:effectLst/>
                          <a:latin typeface="Times New Roman" panose="02020603050405020304" pitchFamily="18" charset="0"/>
                          <a:ea typeface="Times New Roman" panose="02020603050405020304" pitchFamily="18" charset="0"/>
                          <a:cs typeface="Times New Roman" panose="02020603050405020304" pitchFamily="18" charset="0"/>
                        </a:rPr>
                        <a:t>Các chỉ số đánh giá</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b="1">
                          <a:effectLst/>
                          <a:latin typeface="Times New Roman" panose="02020603050405020304" pitchFamily="18" charset="0"/>
                          <a:ea typeface="Times New Roman" panose="02020603050405020304" pitchFamily="18" charset="0"/>
                          <a:cs typeface="Times New Roman" panose="02020603050405020304" pitchFamily="18" charset="0"/>
                        </a:rPr>
                        <a:t>Điểm</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b="1">
                          <a:effectLst/>
                          <a:latin typeface="Times New Roman" panose="02020603050405020304" pitchFamily="18" charset="0"/>
                          <a:ea typeface="Times New Roman" panose="02020603050405020304" pitchFamily="18" charset="0"/>
                          <a:cs typeface="Times New Roman" panose="02020603050405020304" pitchFamily="18" charset="0"/>
                        </a:rPr>
                        <a:t>Các chỉ số đánh giá</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b="1">
                          <a:effectLst/>
                          <a:latin typeface="Times New Roman" panose="02020603050405020304" pitchFamily="18" charset="0"/>
                          <a:ea typeface="Times New Roman" panose="02020603050405020304" pitchFamily="18" charset="0"/>
                          <a:cs typeface="Times New Roman" panose="02020603050405020304" pitchFamily="18" charset="0"/>
                        </a:rPr>
                        <a:t>Điểm</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00"/>
                  </a:ext>
                </a:extLst>
              </a:tr>
              <a:tr h="306161">
                <a:tc>
                  <a:txBody>
                    <a:bodyPr/>
                    <a:lstStyle/>
                    <a:p>
                      <a:pPr>
                        <a:lnSpc>
                          <a:spcPct val="115000"/>
                        </a:lnSpc>
                        <a:spcAft>
                          <a:spcPts val="0"/>
                        </a:spcAft>
                      </a:pPr>
                      <a:r>
                        <a:rPr lang="vi-VN" sz="2400" b="1" dirty="0">
                          <a:effectLst/>
                          <a:latin typeface="Times New Roman" panose="02020603050405020304" pitchFamily="18" charset="0"/>
                          <a:ea typeface="Times New Roman" panose="02020603050405020304" pitchFamily="18" charset="0"/>
                          <a:cs typeface="Times New Roman" panose="02020603050405020304" pitchFamily="18" charset="0"/>
                        </a:rPr>
                        <a:t>Huyết áp tâm thu (mmHg)</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b="1">
                          <a:effectLst/>
                          <a:latin typeface="Times New Roman" panose="02020603050405020304" pitchFamily="18" charset="0"/>
                          <a:ea typeface="Times New Roman" panose="02020603050405020304" pitchFamily="18" charset="0"/>
                          <a:cs typeface="Times New Roman" panose="02020603050405020304" pitchFamily="18" charset="0"/>
                        </a:rPr>
                        <a:t>Huyết sắc tố ở BN nữ (g/dl)</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01"/>
                  </a:ext>
                </a:extLst>
              </a:tr>
              <a:tr h="306161">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100-109</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10-11,9</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02"/>
                  </a:ext>
                </a:extLst>
              </a:tr>
              <a:tr h="306161">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90-99</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&lt;10</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03"/>
                  </a:ext>
                </a:extLst>
              </a:tr>
              <a:tr h="306161">
                <a:tc>
                  <a:txBody>
                    <a:bodyPr/>
                    <a:lstStyle/>
                    <a:p>
                      <a:pP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&lt;90</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b="1">
                          <a:effectLst/>
                          <a:latin typeface="Times New Roman" panose="02020603050405020304" pitchFamily="18" charset="0"/>
                          <a:ea typeface="Times New Roman" panose="02020603050405020304" pitchFamily="18" charset="0"/>
                          <a:cs typeface="Times New Roman" panose="02020603050405020304" pitchFamily="18" charset="0"/>
                        </a:rPr>
                        <a:t>Những dấu hiệu khác</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04"/>
                  </a:ext>
                </a:extLst>
              </a:tr>
              <a:tr h="306161">
                <a:tc>
                  <a:txBody>
                    <a:bodyPr/>
                    <a:lstStyle/>
                    <a:p>
                      <a:pPr>
                        <a:lnSpc>
                          <a:spcPct val="115000"/>
                        </a:lnSpc>
                        <a:spcAft>
                          <a:spcPts val="0"/>
                        </a:spcAft>
                      </a:pPr>
                      <a:r>
                        <a:rPr lang="vi-VN" sz="2400" b="1">
                          <a:effectLst/>
                          <a:latin typeface="Times New Roman" panose="02020603050405020304" pitchFamily="18" charset="0"/>
                          <a:ea typeface="Times New Roman" panose="02020603050405020304" pitchFamily="18" charset="0"/>
                          <a:cs typeface="Times New Roman" panose="02020603050405020304" pitchFamily="18" charset="0"/>
                        </a:rPr>
                        <a:t>Ure máu (mmol/l)</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Mạch&gt; 100 lần /phút</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05"/>
                  </a:ext>
                </a:extLst>
              </a:tr>
              <a:tr h="306161">
                <a:tc>
                  <a:txBody>
                    <a:bodyPr/>
                    <a:lstStyle/>
                    <a:p>
                      <a:pP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6.5-7,9</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Đại tiện phân đen</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06"/>
                  </a:ext>
                </a:extLst>
              </a:tr>
              <a:tr h="306161">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8-9,9</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Ngất</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07"/>
                  </a:ext>
                </a:extLst>
              </a:tr>
              <a:tr h="306161">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10-24,9</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Bệnh gan</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08"/>
                  </a:ext>
                </a:extLst>
              </a:tr>
              <a:tr h="306161">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&gt;25</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Suy tim</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09"/>
                  </a:ext>
                </a:extLst>
              </a:tr>
              <a:tr h="306161">
                <a:tc>
                  <a:txBody>
                    <a:bodyPr/>
                    <a:lstStyle/>
                    <a:p>
                      <a:pPr>
                        <a:lnSpc>
                          <a:spcPct val="115000"/>
                        </a:lnSpc>
                        <a:spcAft>
                          <a:spcPts val="0"/>
                        </a:spcAft>
                      </a:pPr>
                      <a:r>
                        <a:rPr lang="vi-VN" sz="2400" b="1">
                          <a:effectLst/>
                          <a:latin typeface="Times New Roman" panose="02020603050405020304" pitchFamily="18" charset="0"/>
                          <a:ea typeface="Times New Roman" panose="02020603050405020304" pitchFamily="18" charset="0"/>
                          <a:cs typeface="Times New Roman" panose="02020603050405020304" pitchFamily="18" charset="0"/>
                        </a:rPr>
                        <a:t>Huyết sắc tố ở BN nam (g/dl)</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10"/>
                  </a:ext>
                </a:extLst>
              </a:tr>
              <a:tr h="306161">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12-12,9</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11"/>
                  </a:ext>
                </a:extLst>
              </a:tr>
              <a:tr h="306161">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10-11,9</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12"/>
                  </a:ext>
                </a:extLst>
              </a:tr>
              <a:tr h="306161">
                <a:tc>
                  <a:txBody>
                    <a:bodyPr/>
                    <a:lstStyle/>
                    <a:p>
                      <a:pP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&lt;10</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tc>
                  <a:txBody>
                    <a:bodyPr/>
                    <a:lstStyle/>
                    <a:p>
                      <a:pPr>
                        <a:lnSpc>
                          <a:spcPct val="115000"/>
                        </a:lnSpc>
                        <a:spcAft>
                          <a:spcPts val="0"/>
                        </a:spcAft>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6D6D6D"/>
                      </a:solidFill>
                      <a:prstDash val="solid"/>
                      <a:round/>
                      <a:headEnd type="none" w="med" len="med"/>
                      <a:tailEnd type="none" w="med" len="med"/>
                    </a:lnL>
                    <a:lnR w="12700" cap="flat" cmpd="sng" algn="ctr">
                      <a:solidFill>
                        <a:srgbClr val="6D6D6D"/>
                      </a:solidFill>
                      <a:prstDash val="solid"/>
                      <a:round/>
                      <a:headEnd type="none" w="med" len="med"/>
                      <a:tailEnd type="none" w="med" len="med"/>
                    </a:lnR>
                    <a:lnT w="12700" cap="flat" cmpd="sng" algn="ctr">
                      <a:solidFill>
                        <a:srgbClr val="6D6D6D"/>
                      </a:solidFill>
                      <a:prstDash val="solid"/>
                      <a:round/>
                      <a:headEnd type="none" w="med" len="med"/>
                      <a:tailEnd type="none" w="med" len="med"/>
                    </a:lnT>
                    <a:lnB w="12700" cap="flat" cmpd="sng" algn="ctr">
                      <a:solidFill>
                        <a:srgbClr val="6D6D6D"/>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4" name="TextBox 3"/>
          <p:cNvSpPr txBox="1"/>
          <p:nvPr/>
        </p:nvSpPr>
        <p:spPr>
          <a:xfrm>
            <a:off x="400051" y="6488668"/>
            <a:ext cx="10998524" cy="369332"/>
          </a:xfrm>
          <a:prstGeom prst="rect">
            <a:avLst/>
          </a:prstGeom>
          <a:noFill/>
        </p:spPr>
        <p:txBody>
          <a:bodyPr wrap="none" rtlCol="0">
            <a:spAutoFit/>
          </a:bodyPr>
          <a:lstStyle/>
          <a:p>
            <a:r>
              <a:rPr lang="vi-VN" dirty="0"/>
              <a:t>Thang điểm Blatchtord được tính từ 0-23 điểm, điểm số càng cao thì nguy cơ chảy máu tái phát càng lớn.</a:t>
            </a:r>
            <a:endParaRPr lang="en-US" dirty="0"/>
          </a:p>
        </p:txBody>
      </p:sp>
    </p:spTree>
    <p:extLst>
      <p:ext uri="{BB962C8B-B14F-4D97-AF65-F5344CB8AC3E}">
        <p14:creationId xmlns:p14="http://schemas.microsoft.com/office/powerpoint/2010/main" val="3492297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lstStyle/>
          <a:p>
            <a:pPr>
              <a:lnSpc>
                <a:spcPct val="150000"/>
              </a:lnSpc>
            </a:pPr>
            <a:r>
              <a:rPr lang="en-US" b="1" dirty="0"/>
              <a:t>4. ĐIỀU TRỊ</a:t>
            </a:r>
            <a:endParaRPr lang="en-US" dirty="0"/>
          </a:p>
          <a:p>
            <a:pPr>
              <a:lnSpc>
                <a:spcPct val="150000"/>
              </a:lnSpc>
            </a:pPr>
            <a:r>
              <a:rPr lang="en-US" b="1" dirty="0"/>
              <a:t>4.1. Nguyên tắc điều trị.</a:t>
            </a:r>
            <a:endParaRPr lang="en-US" dirty="0"/>
          </a:p>
          <a:p>
            <a:pPr>
              <a:lnSpc>
                <a:spcPct val="150000"/>
              </a:lnSpc>
            </a:pPr>
            <a:r>
              <a:rPr lang="en-US" dirty="0"/>
              <a:t>Khi người bệnh xuất huyết tiêu hoá cần: </a:t>
            </a:r>
          </a:p>
          <a:p>
            <a:pPr>
              <a:lnSpc>
                <a:spcPct val="150000"/>
              </a:lnSpc>
            </a:pPr>
            <a:r>
              <a:rPr lang="en-US" dirty="0"/>
              <a:t>- Phục hồi khối lượng tuần hoàn (dịch hoặc máu). </a:t>
            </a:r>
          </a:p>
          <a:p>
            <a:pPr>
              <a:lnSpc>
                <a:spcPct val="150000"/>
              </a:lnSpc>
            </a:pPr>
            <a:r>
              <a:rPr lang="en-US" dirty="0"/>
              <a:t>- Thực hiện ngay các biện pháp cầm máu.</a:t>
            </a:r>
          </a:p>
          <a:p>
            <a:pPr>
              <a:lnSpc>
                <a:spcPct val="150000"/>
              </a:lnSpc>
            </a:pPr>
            <a:r>
              <a:rPr lang="en-US" dirty="0"/>
              <a:t>- Điều trị nguyên nhân để người bệnh không bị chảy máu tái phát.</a:t>
            </a:r>
          </a:p>
          <a:p>
            <a:pPr>
              <a:lnSpc>
                <a:spcPct val="150000"/>
              </a:lnSpc>
            </a:pPr>
            <a:endParaRPr lang="en-US" dirty="0"/>
          </a:p>
        </p:txBody>
      </p:sp>
    </p:spTree>
    <p:extLst>
      <p:ext uri="{BB962C8B-B14F-4D97-AF65-F5344CB8AC3E}">
        <p14:creationId xmlns:p14="http://schemas.microsoft.com/office/powerpoint/2010/main" val="267113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a:bodyPr>
          <a:lstStyle/>
          <a:p>
            <a:pPr>
              <a:lnSpc>
                <a:spcPct val="150000"/>
              </a:lnSpc>
            </a:pPr>
            <a:r>
              <a:rPr lang="en-US" b="1" dirty="0"/>
              <a:t>4.2. Hồi sức cấp cứu:</a:t>
            </a:r>
            <a:endParaRPr lang="en-US" dirty="0"/>
          </a:p>
          <a:p>
            <a:pPr>
              <a:lnSpc>
                <a:spcPct val="150000"/>
              </a:lnSpc>
            </a:pPr>
            <a:r>
              <a:rPr lang="en-US" dirty="0"/>
              <a:t>- Cho người bệnh nằm đầu thấp.</a:t>
            </a:r>
          </a:p>
          <a:p>
            <a:pPr>
              <a:lnSpc>
                <a:spcPct val="150000"/>
              </a:lnSpc>
            </a:pPr>
            <a:r>
              <a:rPr lang="en-US" dirty="0"/>
              <a:t>- Thở Oxy nếu có khó thở nhiều. Nếu có trào ngược vào đường hô hấp hoặc có suy hô hấp cần đặt NKQ.</a:t>
            </a:r>
          </a:p>
          <a:p>
            <a:pPr>
              <a:lnSpc>
                <a:spcPct val="150000"/>
              </a:lnSpc>
            </a:pPr>
            <a:r>
              <a:rPr lang="en-US" dirty="0"/>
              <a:t>- Đặt ngay đường truyền tĩnh mạch để bù khối lượng tuần hoàn như Dextron, nếu không có cho NaCl 0.9%.</a:t>
            </a:r>
          </a:p>
          <a:p>
            <a:pPr>
              <a:lnSpc>
                <a:spcPct val="150000"/>
              </a:lnSpc>
            </a:pPr>
            <a:r>
              <a:rPr lang="en-US" dirty="0"/>
              <a:t>- Dùng thuốc trợ tim nếu có rối loạn chức năng tim.</a:t>
            </a:r>
          </a:p>
        </p:txBody>
      </p:sp>
    </p:spTree>
    <p:extLst>
      <p:ext uri="{BB962C8B-B14F-4D97-AF65-F5344CB8AC3E}">
        <p14:creationId xmlns:p14="http://schemas.microsoft.com/office/powerpoint/2010/main" val="3859227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fontScale="92500"/>
          </a:bodyPr>
          <a:lstStyle/>
          <a:p>
            <a:pPr>
              <a:lnSpc>
                <a:spcPct val="150000"/>
              </a:lnSpc>
            </a:pPr>
            <a:r>
              <a:rPr lang="en-US" dirty="0">
                <a:solidFill>
                  <a:srgbClr val="FF0000"/>
                </a:solidFill>
              </a:rPr>
              <a:t>- Trường hợp mất máu nhiều và rất nặng: </a:t>
            </a:r>
            <a:r>
              <a:rPr lang="en-US" dirty="0"/>
              <a:t>Tốt nhất phải truyền máu, khối lượng máu truyền tuỳ thuộc vào chỉ số mạch, HA </a:t>
            </a:r>
            <a:r>
              <a:rPr lang="en-US" dirty="0" err="1"/>
              <a:t>và</a:t>
            </a:r>
            <a:r>
              <a:rPr lang="en-US" dirty="0"/>
              <a:t> kết </a:t>
            </a:r>
            <a:r>
              <a:rPr lang="en-US" dirty="0" err="1"/>
              <a:t>quả</a:t>
            </a:r>
            <a:r>
              <a:rPr lang="en-US" dirty="0"/>
              <a:t> XN </a:t>
            </a:r>
            <a:r>
              <a:rPr lang="en-US" dirty="0" err="1"/>
              <a:t>máu</a:t>
            </a:r>
            <a:r>
              <a:rPr lang="en-US" dirty="0"/>
              <a:t>.</a:t>
            </a:r>
          </a:p>
          <a:p>
            <a:pPr>
              <a:lnSpc>
                <a:spcPct val="150000"/>
              </a:lnSpc>
            </a:pPr>
            <a:r>
              <a:rPr lang="en-US" dirty="0">
                <a:solidFill>
                  <a:srgbClr val="FF0000"/>
                </a:solidFill>
              </a:rPr>
              <a:t>- Trường hợp mất máu nhẹ và vừa cần:</a:t>
            </a:r>
          </a:p>
          <a:p>
            <a:pPr>
              <a:lnSpc>
                <a:spcPct val="150000"/>
              </a:lnSpc>
            </a:pPr>
            <a:r>
              <a:rPr lang="en-US" dirty="0"/>
              <a:t>+ </a:t>
            </a:r>
            <a:r>
              <a:rPr lang="en-US" dirty="0" err="1"/>
              <a:t>Để</a:t>
            </a:r>
            <a:r>
              <a:rPr lang="en-US" dirty="0"/>
              <a:t> NB </a:t>
            </a:r>
            <a:r>
              <a:rPr lang="en-US" dirty="0" err="1"/>
              <a:t>nằm</a:t>
            </a:r>
            <a:r>
              <a:rPr lang="en-US" dirty="0"/>
              <a:t> yên tĩnh, theo dõi.</a:t>
            </a:r>
          </a:p>
          <a:p>
            <a:pPr>
              <a:lnSpc>
                <a:spcPct val="150000"/>
              </a:lnSpc>
            </a:pPr>
            <a:r>
              <a:rPr lang="en-US" dirty="0"/>
              <a:t>+ Truyền NaCl 0.9% 500ml.</a:t>
            </a:r>
          </a:p>
          <a:p>
            <a:pPr>
              <a:lnSpc>
                <a:spcPct val="150000"/>
              </a:lnSpc>
            </a:pPr>
            <a:r>
              <a:rPr lang="en-US" dirty="0"/>
              <a:t>+ Cho các thuốc an thần hoặc bacbituric làm giảm sự co bóp của dạ dày.</a:t>
            </a:r>
          </a:p>
          <a:p>
            <a:pPr>
              <a:lnSpc>
                <a:spcPct val="150000"/>
              </a:lnSpc>
            </a:pPr>
            <a:r>
              <a:rPr lang="en-US" dirty="0"/>
              <a:t>+ Trường hợp mất máu vừa tiên lượng chưa cầm thì phải cho truyền máu.</a:t>
            </a:r>
          </a:p>
          <a:p>
            <a:pPr>
              <a:lnSpc>
                <a:spcPct val="150000"/>
              </a:lnSpc>
            </a:pPr>
            <a:r>
              <a:rPr lang="en-US" dirty="0"/>
              <a:t>- Gửi đi nội soi dạ dày cấp cứu khi tình </a:t>
            </a:r>
            <a:r>
              <a:rPr lang="en-US" dirty="0" err="1"/>
              <a:t>trạng</a:t>
            </a:r>
            <a:r>
              <a:rPr lang="en-US" dirty="0"/>
              <a:t> NB </a:t>
            </a:r>
            <a:r>
              <a:rPr lang="en-US" dirty="0" err="1"/>
              <a:t>cho</a:t>
            </a:r>
            <a:r>
              <a:rPr lang="en-US" dirty="0"/>
              <a:t> phép.</a:t>
            </a:r>
          </a:p>
          <a:p>
            <a:pPr>
              <a:lnSpc>
                <a:spcPct val="150000"/>
              </a:lnSpc>
            </a:pPr>
            <a:endParaRPr lang="en-US" dirty="0"/>
          </a:p>
        </p:txBody>
      </p:sp>
    </p:spTree>
    <p:extLst>
      <p:ext uri="{BB962C8B-B14F-4D97-AF65-F5344CB8AC3E}">
        <p14:creationId xmlns:p14="http://schemas.microsoft.com/office/powerpoint/2010/main" val="205660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lstStyle/>
          <a:p>
            <a:pPr>
              <a:lnSpc>
                <a:spcPct val="150000"/>
              </a:lnSpc>
            </a:pPr>
            <a:r>
              <a:rPr lang="vi-VN" b="1" dirty="0"/>
              <a:t>Mục tiêu học tập</a:t>
            </a:r>
            <a:endParaRPr lang="en-US" dirty="0"/>
          </a:p>
        </p:txBody>
      </p:sp>
    </p:spTree>
    <p:extLst>
      <p:ext uri="{BB962C8B-B14F-4D97-AF65-F5344CB8AC3E}">
        <p14:creationId xmlns:p14="http://schemas.microsoft.com/office/powerpoint/2010/main" val="2108376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7940012" cy="6272213"/>
          </a:xfrm>
        </p:spPr>
        <p:txBody>
          <a:bodyPr>
            <a:normAutofit fontScale="92500" lnSpcReduction="10000"/>
          </a:bodyPr>
          <a:lstStyle/>
          <a:p>
            <a:pPr>
              <a:lnSpc>
                <a:spcPct val="150000"/>
              </a:lnSpc>
            </a:pPr>
            <a:r>
              <a:rPr lang="en-US" b="1" dirty="0"/>
              <a:t>4.3. Điều trị theo nguyên nhân gây chảy máu đường tiêu hoá</a:t>
            </a:r>
            <a:endParaRPr lang="en-US" dirty="0"/>
          </a:p>
          <a:p>
            <a:pPr>
              <a:lnSpc>
                <a:spcPct val="150000"/>
              </a:lnSpc>
            </a:pPr>
            <a:r>
              <a:rPr lang="en-US" b="1" i="1" dirty="0"/>
              <a:t>4.3.1. Do loét dạ dày:</a:t>
            </a:r>
            <a:endParaRPr lang="en-US" dirty="0"/>
          </a:p>
          <a:p>
            <a:pPr>
              <a:lnSpc>
                <a:spcPct val="150000"/>
              </a:lnSpc>
            </a:pPr>
            <a:r>
              <a:rPr lang="en-US" dirty="0">
                <a:solidFill>
                  <a:srgbClr val="FF0000"/>
                </a:solidFill>
              </a:rPr>
              <a:t>Cầm máu qua nội soi: </a:t>
            </a:r>
            <a:r>
              <a:rPr lang="en-US" dirty="0"/>
              <a:t>phương pháp quang đông (cầm máu bằng laser), phương pháp điện đông, nhiệt đông, kẹp cầm máu... truyền dịch NaCl 0.9%,dung dịch Adrenalin 1/10.000.</a:t>
            </a:r>
          </a:p>
          <a:p>
            <a:pPr>
              <a:lnSpc>
                <a:spcPct val="150000"/>
              </a:lnSpc>
            </a:pPr>
            <a:r>
              <a:rPr lang="en-US" dirty="0"/>
              <a:t>Tiêm tĩnh mạch Cimetidin 1g/ngày, Zantac 300mg/ngày, Losec 40mg/ngày x 3 ngày đầu, sau đó dùng đường uống.</a:t>
            </a:r>
          </a:p>
          <a:p>
            <a:pPr>
              <a:lnSpc>
                <a:spcPct val="150000"/>
              </a:lnSpc>
            </a:pPr>
            <a:endParaRPr lang="en-US" dirty="0"/>
          </a:p>
        </p:txBody>
      </p:sp>
      <p:pic>
        <p:nvPicPr>
          <p:cNvPr id="2" name="Picture 1"/>
          <p:cNvPicPr>
            <a:picLocks noChangeAspect="1"/>
          </p:cNvPicPr>
          <p:nvPr/>
        </p:nvPicPr>
        <p:blipFill>
          <a:blip r:embed="rId2"/>
          <a:stretch>
            <a:fillRect/>
          </a:stretch>
        </p:blipFill>
        <p:spPr>
          <a:xfrm>
            <a:off x="8777145" y="992981"/>
            <a:ext cx="2771775" cy="4743450"/>
          </a:xfrm>
          <a:prstGeom prst="rect">
            <a:avLst/>
          </a:prstGeom>
        </p:spPr>
      </p:pic>
    </p:spTree>
    <p:extLst>
      <p:ext uri="{BB962C8B-B14F-4D97-AF65-F5344CB8AC3E}">
        <p14:creationId xmlns:p14="http://schemas.microsoft.com/office/powerpoint/2010/main" val="1606806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lstStyle/>
          <a:p>
            <a:pPr>
              <a:lnSpc>
                <a:spcPct val="150000"/>
              </a:lnSpc>
            </a:pPr>
            <a:r>
              <a:rPr lang="en-US" b="1" i="1" dirty="0"/>
              <a:t>4.3.2. Do vỡ tĩnh mạch thực quản</a:t>
            </a:r>
            <a:endParaRPr lang="en-US" dirty="0"/>
          </a:p>
          <a:p>
            <a:pPr>
              <a:lnSpc>
                <a:spcPct val="150000"/>
              </a:lnSpc>
            </a:pPr>
            <a:r>
              <a:rPr lang="en-US" dirty="0"/>
              <a:t>- Tiêm xơ tĩnh mạch thực quản qua nội soi.</a:t>
            </a:r>
          </a:p>
          <a:p>
            <a:pPr>
              <a:lnSpc>
                <a:spcPct val="150000"/>
              </a:lnSpc>
            </a:pPr>
            <a:r>
              <a:rPr lang="en-US" dirty="0"/>
              <a:t>- Thắt tĩnh mạch thực quản.</a:t>
            </a:r>
          </a:p>
          <a:p>
            <a:pPr>
              <a:lnSpc>
                <a:spcPct val="150000"/>
              </a:lnSpc>
            </a:pPr>
            <a:r>
              <a:rPr lang="en-US" dirty="0"/>
              <a:t>- Thuốc làm giảm áp lực tĩnh mạch thực quản.</a:t>
            </a:r>
          </a:p>
          <a:p>
            <a:pPr>
              <a:lnSpc>
                <a:spcPct val="150000"/>
              </a:lnSpc>
            </a:pPr>
            <a:r>
              <a:rPr lang="en-US" dirty="0"/>
              <a:t>- Thuốc làm giảm bài tiết dịch vị.</a:t>
            </a:r>
          </a:p>
          <a:p>
            <a:pPr>
              <a:lnSpc>
                <a:spcPct val="150000"/>
              </a:lnSpc>
            </a:pPr>
            <a:endParaRPr lang="en-US" dirty="0"/>
          </a:p>
        </p:txBody>
      </p:sp>
    </p:spTree>
    <p:extLst>
      <p:ext uri="{BB962C8B-B14F-4D97-AF65-F5344CB8AC3E}">
        <p14:creationId xmlns:p14="http://schemas.microsoft.com/office/powerpoint/2010/main" val="3387203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lstStyle/>
          <a:p>
            <a:pPr>
              <a:lnSpc>
                <a:spcPct val="150000"/>
              </a:lnSpc>
            </a:pPr>
            <a:r>
              <a:rPr lang="en-US" b="1" dirty="0"/>
              <a:t>4.4. Điều trị ngoại khoa</a:t>
            </a:r>
            <a:endParaRPr lang="en-US" dirty="0"/>
          </a:p>
          <a:p>
            <a:pPr>
              <a:lnSpc>
                <a:spcPct val="150000"/>
              </a:lnSpc>
            </a:pPr>
            <a:r>
              <a:rPr lang="en-US" dirty="0"/>
              <a:t>Khi điều trị nội khoa tích cực không có kết quả phải chuyển sang điều trị ngoại khoa để phẫu thuật cầm máu.</a:t>
            </a:r>
          </a:p>
          <a:p>
            <a:pPr>
              <a:lnSpc>
                <a:spcPct val="150000"/>
              </a:lnSpc>
            </a:pPr>
            <a:endParaRPr lang="en-US" dirty="0"/>
          </a:p>
        </p:txBody>
      </p:sp>
    </p:spTree>
    <p:extLst>
      <p:ext uri="{BB962C8B-B14F-4D97-AF65-F5344CB8AC3E}">
        <p14:creationId xmlns:p14="http://schemas.microsoft.com/office/powerpoint/2010/main" val="2327994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fld id="{1D2D51CA-1701-460C-866D-1F389E92E3BF}" type="slidenum">
              <a:rPr lang="en-US" sz="1200" b="0">
                <a:latin typeface="Verdana" panose="020B0604030504040204" pitchFamily="34" charset="0"/>
              </a:rPr>
              <a:pPr/>
              <a:t>23</a:t>
            </a:fld>
            <a:endParaRPr lang="en-US" sz="1200" b="0">
              <a:latin typeface="Verdana" panose="020B0604030504040204" pitchFamily="34" charset="0"/>
            </a:endParaRPr>
          </a:p>
        </p:txBody>
      </p:sp>
      <p:sp>
        <p:nvSpPr>
          <p:cNvPr id="38915" name="Rectangle 2"/>
          <p:cNvSpPr>
            <a:spLocks noGrp="1" noChangeArrowheads="1"/>
          </p:cNvSpPr>
          <p:nvPr>
            <p:ph type="title"/>
          </p:nvPr>
        </p:nvSpPr>
        <p:spPr/>
        <p:txBody>
          <a:bodyPr>
            <a:normAutofit/>
          </a:bodyPr>
          <a:lstStyle/>
          <a:p>
            <a:r>
              <a:rPr lang="vi-VN" sz="2800" dirty="0"/>
              <a:t>BÀI TẬP </a:t>
            </a:r>
            <a:r>
              <a:rPr lang="en-US" sz="2800" dirty="0"/>
              <a:t>TÌNH HUỐNG </a:t>
            </a:r>
            <a:endParaRPr lang="en-US" sz="2800" b="1" dirty="0">
              <a:latin typeface=".VnTime" panose="020B7200000000000000" pitchFamily="34" charset="0"/>
            </a:endParaRPr>
          </a:p>
        </p:txBody>
      </p:sp>
      <p:sp>
        <p:nvSpPr>
          <p:cNvPr id="38916" name="Rectangle 3"/>
          <p:cNvSpPr>
            <a:spLocks noGrp="1" noChangeArrowheads="1"/>
          </p:cNvSpPr>
          <p:nvPr>
            <p:ph type="body" idx="1"/>
          </p:nvPr>
        </p:nvSpPr>
        <p:spPr>
          <a:xfrm>
            <a:off x="838200" y="1433384"/>
            <a:ext cx="10515600" cy="4743579"/>
          </a:xfrm>
        </p:spPr>
        <p:txBody>
          <a:bodyPr>
            <a:normAutofit fontScale="55000" lnSpcReduction="20000"/>
          </a:bodyPr>
          <a:lstStyle/>
          <a:p>
            <a:pPr>
              <a:lnSpc>
                <a:spcPct val="150000"/>
              </a:lnSpc>
              <a:spcBef>
                <a:spcPts val="0"/>
              </a:spcBef>
            </a:pPr>
            <a:r>
              <a:rPr lang="nl-NL" dirty="0"/>
              <a:t>Bệnh nhân Hà Minh Th, 36 tuổi, vào viện với lý do đại tiện phân đen. </a:t>
            </a:r>
            <a:endParaRPr lang="en-US" dirty="0"/>
          </a:p>
          <a:p>
            <a:pPr>
              <a:lnSpc>
                <a:spcPct val="150000"/>
              </a:lnSpc>
              <a:spcBef>
                <a:spcPts val="0"/>
              </a:spcBef>
            </a:pPr>
            <a:r>
              <a:rPr lang="nl-NL" dirty="0"/>
              <a:t>Chẩn đoán: Xuất huyết tiêu hóa do Loét dạ dày – tá tràng</a:t>
            </a:r>
            <a:endParaRPr lang="en-US" dirty="0"/>
          </a:p>
          <a:p>
            <a:pPr>
              <a:lnSpc>
                <a:spcPct val="150000"/>
              </a:lnSpc>
              <a:spcBef>
                <a:spcPts val="0"/>
              </a:spcBef>
            </a:pPr>
            <a:r>
              <a:rPr lang="nl-NL" dirty="0"/>
              <a:t> </a:t>
            </a:r>
            <a:r>
              <a:rPr lang="nl-NL" b="1" dirty="0"/>
              <a:t>1. Quá trình bệnh lý: </a:t>
            </a:r>
            <a:r>
              <a:rPr lang="nl-NL" dirty="0"/>
              <a:t>Cách đây 2 ngày người bệnh đại tiện phân đen, kèm theo mệt, hoa mắt, chóng mặt, đau bụng âm ỉ và nôn ra thức ăn</a:t>
            </a:r>
            <a:r>
              <a:rPr lang="vi-VN" b="1" dirty="0"/>
              <a:t>.</a:t>
            </a:r>
            <a:r>
              <a:rPr lang="vi-VN" dirty="0"/>
              <a:t> Người bệnh vào viện và được chẩn đoán: </a:t>
            </a:r>
            <a:r>
              <a:rPr lang="nl-NL" dirty="0"/>
              <a:t>Xuất huyết tiêu hóa do Loét dạ dày – tá tràng</a:t>
            </a:r>
            <a:r>
              <a:rPr lang="vi-VN" dirty="0"/>
              <a:t>.</a:t>
            </a:r>
            <a:endParaRPr lang="en-US" dirty="0"/>
          </a:p>
          <a:p>
            <a:pPr>
              <a:lnSpc>
                <a:spcPct val="150000"/>
              </a:lnSpc>
              <a:spcBef>
                <a:spcPts val="0"/>
              </a:spcBef>
            </a:pPr>
            <a:r>
              <a:rPr lang="vi-VN" b="1" dirty="0"/>
              <a:t>2. Tiền sử</a:t>
            </a:r>
            <a:r>
              <a:rPr lang="vi-VN" dirty="0"/>
              <a:t>: </a:t>
            </a:r>
            <a:r>
              <a:rPr lang="da-DK" dirty="0"/>
              <a:t>Người bệnh tiền sử khỏe mạnh, chưa phát hiện bệnh lý</a:t>
            </a:r>
            <a:r>
              <a:rPr lang="vi-VN" dirty="0"/>
              <a:t>, có thói quen ăn đồ cay, nhiều gia vị, thỉnh thoảng có uống nhiều rượu bia</a:t>
            </a:r>
            <a:r>
              <a:rPr lang="vi-VN" b="1" dirty="0"/>
              <a:t> </a:t>
            </a:r>
            <a:endParaRPr lang="en-US" dirty="0"/>
          </a:p>
          <a:p>
            <a:pPr>
              <a:lnSpc>
                <a:spcPct val="150000"/>
              </a:lnSpc>
              <a:spcBef>
                <a:spcPts val="0"/>
              </a:spcBef>
            </a:pPr>
            <a:r>
              <a:rPr lang="nl-NL" b="1" dirty="0"/>
              <a:t>3. Hiện tại: </a:t>
            </a:r>
            <a:endParaRPr lang="en-US" dirty="0"/>
          </a:p>
          <a:p>
            <a:pPr>
              <a:lnSpc>
                <a:spcPct val="150000"/>
              </a:lnSpc>
              <a:spcBef>
                <a:spcPts val="0"/>
              </a:spcBef>
            </a:pPr>
            <a:r>
              <a:rPr lang="it-IT" dirty="0"/>
              <a:t>NB mệt, tỉnh táo</a:t>
            </a:r>
            <a:r>
              <a:rPr lang="vi-VN" dirty="0"/>
              <a:t>, tiếp xúc được, da, niêm mạc </a:t>
            </a:r>
            <a:r>
              <a:rPr lang="nl-NL" dirty="0"/>
              <a:t>nhợt</a:t>
            </a:r>
            <a:r>
              <a:rPr lang="vi-VN" dirty="0"/>
              <a:t>, mạch 80 lần/phút; nhiệt độ 36</a:t>
            </a:r>
            <a:r>
              <a:rPr lang="vi-VN" baseline="30000" dirty="0"/>
              <a:t>0</a:t>
            </a:r>
            <a:r>
              <a:rPr lang="vi-VN" dirty="0"/>
              <a:t>7; huyết áp: 110/70mmHg; nhịp thở: 19 lần/phút</a:t>
            </a:r>
            <a:r>
              <a:rPr lang="it-IT" dirty="0"/>
              <a:t>, Chiều cao:1,6</a:t>
            </a:r>
            <a:r>
              <a:rPr lang="vi-VN" dirty="0"/>
              <a:t>9</a:t>
            </a:r>
            <a:r>
              <a:rPr lang="it-IT" dirty="0"/>
              <a:t>m. Cân nặng </a:t>
            </a:r>
            <a:r>
              <a:rPr lang="vi-VN" dirty="0"/>
              <a:t>63 </a:t>
            </a:r>
            <a:r>
              <a:rPr lang="it-IT" dirty="0"/>
              <a:t>kg.</a:t>
            </a:r>
            <a:r>
              <a:rPr lang="vi-VN" dirty="0"/>
              <a:t> NB </a:t>
            </a:r>
            <a:r>
              <a:rPr lang="it-IT" dirty="0"/>
              <a:t>còn</a:t>
            </a:r>
            <a:r>
              <a:rPr lang="vi-VN" dirty="0"/>
              <a:t> buồn nôn, </a:t>
            </a:r>
            <a:r>
              <a:rPr lang="it-IT" dirty="0"/>
              <a:t>đại tiện 4 lần 1 ngày phân lỏng, màu đen</a:t>
            </a:r>
            <a:r>
              <a:rPr lang="vi-VN" dirty="0"/>
              <a:t>;</a:t>
            </a:r>
            <a:r>
              <a:rPr lang="it-IT" dirty="0"/>
              <a:t> nước tiểu 1000ml/24 giờ. </a:t>
            </a:r>
            <a:endParaRPr lang="en-US" dirty="0"/>
          </a:p>
          <a:p>
            <a:pPr>
              <a:lnSpc>
                <a:spcPct val="150000"/>
              </a:lnSpc>
              <a:spcBef>
                <a:spcPts val="0"/>
              </a:spcBef>
            </a:pPr>
            <a:r>
              <a:rPr lang="vi-VN" dirty="0"/>
              <a:t>Thăm khám: bụng mềm, không chướng, ấn đau tức vùng thượng vị; các cơ quan khác chưa phát hiện gì đặc biệt.</a:t>
            </a:r>
            <a:endParaRPr lang="en-US" dirty="0"/>
          </a:p>
          <a:p>
            <a:pPr>
              <a:lnSpc>
                <a:spcPct val="150000"/>
              </a:lnSpc>
              <a:spcBef>
                <a:spcPts val="0"/>
              </a:spcBef>
            </a:pPr>
            <a:r>
              <a:rPr lang="vi-VN" dirty="0"/>
              <a:t>- XN máu: RBC: 2.42 T/l (4.5-5.9 T/l), HGB: 75 g/l (135-175 g/l), HCT: 0.225 l/l (0.41-0.53l/l), WBC: 8.0G/l (4.0-10.0G/L)</a:t>
            </a:r>
            <a:endParaRPr lang="en-US" dirty="0"/>
          </a:p>
          <a:p>
            <a:pPr>
              <a:lnSpc>
                <a:spcPct val="150000"/>
              </a:lnSpc>
              <a:spcBef>
                <a:spcPts val="0"/>
              </a:spcBef>
            </a:pPr>
            <a:r>
              <a:rPr lang="vi-VN" dirty="0"/>
              <a:t>- Nội soi thực quản-dạ dày- hành tá tràng: hành tá tràng niêm mạc nề xung huyết có 2 ổ loét đ</a:t>
            </a:r>
            <a:r>
              <a:rPr lang="en-US" dirty="0" err="1"/>
              <a:t>ường</a:t>
            </a:r>
            <a:r>
              <a:rPr lang="en-US" dirty="0"/>
              <a:t> </a:t>
            </a:r>
            <a:r>
              <a:rPr lang="en-US" dirty="0" err="1"/>
              <a:t>kính</a:t>
            </a:r>
            <a:r>
              <a:rPr lang="en-US" dirty="0"/>
              <a:t> </a:t>
            </a:r>
            <a:r>
              <a:rPr lang="vi-VN" dirty="0"/>
              <a:t>~ 5mm </a:t>
            </a:r>
            <a:r>
              <a:rPr lang="en-US" dirty="0" err="1"/>
              <a:t>và</a:t>
            </a:r>
            <a:r>
              <a:rPr lang="en-US" dirty="0"/>
              <a:t> </a:t>
            </a:r>
            <a:r>
              <a:rPr lang="vi-VN" dirty="0"/>
              <a:t>~7mm</a:t>
            </a:r>
            <a:r>
              <a:rPr lang="en-US" dirty="0"/>
              <a:t>,</a:t>
            </a:r>
            <a:r>
              <a:rPr lang="vi-VN" dirty="0"/>
              <a:t> đáy có vết bầm đỏ</a:t>
            </a:r>
            <a:r>
              <a:rPr lang="en-US" dirty="0"/>
              <a:t>.</a:t>
            </a:r>
            <a:endParaRPr lang="en-US" dirty="0">
              <a:effectLst/>
            </a:endParaRPr>
          </a:p>
        </p:txBody>
      </p:sp>
    </p:spTree>
    <p:extLst>
      <p:ext uri="{BB962C8B-B14F-4D97-AF65-F5344CB8AC3E}">
        <p14:creationId xmlns:p14="http://schemas.microsoft.com/office/powerpoint/2010/main" val="682674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vi-VN" b="1" dirty="0"/>
              <a:t>Câu hỏi </a:t>
            </a:r>
            <a:r>
              <a:rPr lang="it-IT" b="1" dirty="0"/>
              <a:t>8</a:t>
            </a:r>
            <a:r>
              <a:rPr lang="vi-VN" b="1" dirty="0"/>
              <a:t>:</a:t>
            </a:r>
            <a:r>
              <a:rPr lang="it-IT" b="1" dirty="0"/>
              <a:t> Biểu hiện lâm sàng chảy máu tiêu hóa trên của người bệnh Th trong tình huống?</a:t>
            </a:r>
            <a:endParaRPr lang="en-US" dirty="0"/>
          </a:p>
          <a:p>
            <a:r>
              <a:rPr lang="vi-VN" b="1" dirty="0"/>
              <a:t>Câu hỏi </a:t>
            </a:r>
            <a:r>
              <a:rPr lang="it-IT" b="1" dirty="0"/>
              <a:t>9</a:t>
            </a:r>
            <a:r>
              <a:rPr lang="vi-VN" b="1" dirty="0"/>
              <a:t>: </a:t>
            </a:r>
            <a:r>
              <a:rPr lang="it-IT" b="1"/>
              <a:t>Cận lâm sàng chẩn đoán và đánh giá chảy máu tiêu hóa của người bệnh trong tình huống?</a:t>
            </a:r>
            <a:endParaRPr lang="en-US"/>
          </a:p>
        </p:txBody>
      </p:sp>
    </p:spTree>
    <p:extLst>
      <p:ext uri="{BB962C8B-B14F-4D97-AF65-F5344CB8AC3E}">
        <p14:creationId xmlns:p14="http://schemas.microsoft.com/office/powerpoint/2010/main" val="57654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lnSpcReduction="10000"/>
          </a:bodyPr>
          <a:lstStyle/>
          <a:p>
            <a:pPr>
              <a:lnSpc>
                <a:spcPct val="150000"/>
              </a:lnSpc>
            </a:pPr>
            <a:r>
              <a:rPr lang="vi-VN" b="1" dirty="0"/>
              <a:t>1. ĐẠI CƯƠNG</a:t>
            </a:r>
            <a:endParaRPr lang="en-US" dirty="0"/>
          </a:p>
          <a:p>
            <a:pPr>
              <a:lnSpc>
                <a:spcPct val="150000"/>
              </a:lnSpc>
            </a:pPr>
            <a:r>
              <a:rPr lang="vi-VN" dirty="0"/>
              <a:t>- </a:t>
            </a:r>
            <a:r>
              <a:rPr lang="en-US" dirty="0"/>
              <a:t>XHTH </a:t>
            </a:r>
            <a:r>
              <a:rPr lang="vi-VN" dirty="0"/>
              <a:t>là do máu </a:t>
            </a:r>
            <a:r>
              <a:rPr lang="vi-VN" dirty="0">
                <a:solidFill>
                  <a:srgbClr val="FF0000"/>
                </a:solidFill>
              </a:rPr>
              <a:t>thoát ra khỏi thành mạch đường tiêu hoá chảy vào trong lòng ống tiêu hoá</a:t>
            </a:r>
            <a:r>
              <a:rPr lang="vi-VN" dirty="0"/>
              <a:t>. Xuất huyết tiêu hoá bao gồm chảy máu do tổn thương từ thực quản đến hậu môn. </a:t>
            </a:r>
            <a:endParaRPr lang="en-US" dirty="0"/>
          </a:p>
          <a:p>
            <a:pPr>
              <a:lnSpc>
                <a:spcPct val="150000"/>
              </a:lnSpc>
            </a:pPr>
            <a:r>
              <a:rPr lang="vi-VN" dirty="0"/>
              <a:t>+ Xuất huyết tiêu hoá trên: Từ góc Treitz trở lên.</a:t>
            </a:r>
            <a:endParaRPr lang="en-US" dirty="0"/>
          </a:p>
          <a:p>
            <a:pPr>
              <a:lnSpc>
                <a:spcPct val="150000"/>
              </a:lnSpc>
            </a:pPr>
            <a:r>
              <a:rPr lang="vi-VN" dirty="0"/>
              <a:t>+ Xuất huyết tiêu hoá dưới: Từ góc Treitz trở xuống.</a:t>
            </a:r>
            <a:endParaRPr lang="en-US" dirty="0"/>
          </a:p>
          <a:p>
            <a:pPr>
              <a:lnSpc>
                <a:spcPct val="150000"/>
              </a:lnSpc>
            </a:pPr>
            <a:r>
              <a:rPr lang="vi-VN" dirty="0"/>
              <a:t>- Đây là một cấp cứu thường gặp trong nội khoa và ngoại khoa, người bệnh phải được theo dõi sát và đánh giá đúng tình trạng mất máu, đồng thời tìm nguyên nhân chảy máu để điều trị kịp thời</a:t>
            </a:r>
            <a:endParaRPr lang="en-US" dirty="0"/>
          </a:p>
        </p:txBody>
      </p:sp>
    </p:spTree>
    <p:extLst>
      <p:ext uri="{BB962C8B-B14F-4D97-AF65-F5344CB8AC3E}">
        <p14:creationId xmlns:p14="http://schemas.microsoft.com/office/powerpoint/2010/main" val="1141505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Grp="1" noRot="1" noChangeArrowheads="1"/>
          </p:cNvSpPr>
          <p:nvPr>
            <p:ph type="title"/>
          </p:nvPr>
        </p:nvSpPr>
        <p:spPr>
          <a:xfrm>
            <a:off x="1143001" y="38100"/>
            <a:ext cx="9796463" cy="1219200"/>
          </a:xfrm>
          <a:noFill/>
        </p:spPr>
        <p:txBody>
          <a:bodyPr vert="horz" lIns="90488" tIns="44450" rIns="90488" bIns="44450" rtlCol="0" anchor="ctr">
            <a:normAutofit/>
          </a:bodyPr>
          <a:lstStyle/>
          <a:p>
            <a:r>
              <a:rPr lang="en-US" sz="3600">
                <a:solidFill>
                  <a:schemeClr val="hlink"/>
                </a:solidFill>
              </a:rPr>
              <a:t>Giải phẫu học ống tiêu hóa</a:t>
            </a:r>
            <a:r>
              <a:rPr lang="en-US" sz="4000"/>
              <a:t> </a:t>
            </a:r>
            <a:endParaRPr lang="en-US"/>
          </a:p>
        </p:txBody>
      </p:sp>
      <p:sp>
        <p:nvSpPr>
          <p:cNvPr id="342019" name="Rectangle 3"/>
          <p:cNvSpPr>
            <a:spLocks noGrp="1" noChangeArrowheads="1"/>
          </p:cNvSpPr>
          <p:nvPr>
            <p:ph type="body" idx="1"/>
          </p:nvPr>
        </p:nvSpPr>
        <p:spPr>
          <a:xfrm>
            <a:off x="1803400" y="1339850"/>
            <a:ext cx="8337550" cy="1333500"/>
          </a:xfrm>
          <a:noFill/>
        </p:spPr>
        <p:txBody>
          <a:bodyPr vert="horz" lIns="90488" tIns="44450" rIns="90488" bIns="44450" rtlCol="0">
            <a:normAutofit/>
          </a:bodyPr>
          <a:lstStyle/>
          <a:p>
            <a:pPr>
              <a:lnSpc>
                <a:spcPct val="90000"/>
              </a:lnSpc>
              <a:buFont typeface="Wingdings" panose="05000000000000000000" pitchFamily="2" charset="2"/>
              <a:buNone/>
            </a:pPr>
            <a:r>
              <a:rPr lang="en-US" i="1"/>
              <a:t> 	Ố</a:t>
            </a:r>
            <a:r>
              <a:rPr lang="en-US"/>
              <a:t>ng Tiêu hóa là một ống cơ dài bắt đầu từ miệng và tận cùng ở hậu môn, giữ chức năng vận chuyển và tiêu hóa thức ăn</a:t>
            </a:r>
          </a:p>
        </p:txBody>
      </p:sp>
      <p:graphicFrame>
        <p:nvGraphicFramePr>
          <p:cNvPr id="1026" name="Object 2">
            <a:hlinkClick r:id="" action="ppaction://ole?verb=0"/>
          </p:cNvPr>
          <p:cNvGraphicFramePr>
            <a:graphicFrameLocks/>
          </p:cNvGraphicFramePr>
          <p:nvPr/>
        </p:nvGraphicFramePr>
        <p:xfrm>
          <a:off x="4913314" y="2722564"/>
          <a:ext cx="2625725" cy="3881437"/>
        </p:xfrm>
        <a:graphic>
          <a:graphicData uri="http://schemas.openxmlformats.org/presentationml/2006/ole">
            <mc:AlternateContent xmlns:mc="http://schemas.openxmlformats.org/markup-compatibility/2006">
              <mc:Choice xmlns:v="urn:schemas-microsoft-com:vml" Requires="v">
                <p:oleObj name="Clip" r:id="rId2" imgW="2436480" imgH="4768560" progId="MS_ClipArt_Gallery.5">
                  <p:embed/>
                </p:oleObj>
              </mc:Choice>
              <mc:Fallback>
                <p:oleObj name="Clip" r:id="rId2" imgW="2436480" imgH="4768560" progId="MS_ClipArt_Gallery.5">
                  <p:embed/>
                  <p:pic>
                    <p:nvPicPr>
                      <p:cNvPr id="0" name=""/>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3314" y="2722564"/>
                        <a:ext cx="2625725" cy="388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9" name="Rectangle 5"/>
          <p:cNvSpPr>
            <a:spLocks noChangeArrowheads="1"/>
          </p:cNvSpPr>
          <p:nvPr/>
        </p:nvSpPr>
        <p:spPr bwMode="auto">
          <a:xfrm>
            <a:off x="2298700" y="3752850"/>
            <a:ext cx="16510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pPr>
              <a:spcBef>
                <a:spcPct val="20000"/>
              </a:spcBef>
            </a:pPr>
            <a:r>
              <a:rPr lang="en-US" sz="2400"/>
              <a:t>Tá tràng</a:t>
            </a:r>
          </a:p>
        </p:txBody>
      </p:sp>
      <p:sp>
        <p:nvSpPr>
          <p:cNvPr id="1030" name="Rectangle 6"/>
          <p:cNvSpPr>
            <a:spLocks noChangeArrowheads="1"/>
          </p:cNvSpPr>
          <p:nvPr/>
        </p:nvSpPr>
        <p:spPr bwMode="auto">
          <a:xfrm>
            <a:off x="2316163" y="4724400"/>
            <a:ext cx="1516062"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pPr>
              <a:spcBef>
                <a:spcPct val="20000"/>
              </a:spcBef>
            </a:pPr>
            <a:r>
              <a:rPr lang="en-US" sz="2400" dirty="0" err="1"/>
              <a:t>Đại</a:t>
            </a:r>
            <a:r>
              <a:rPr lang="en-US" sz="2400" dirty="0"/>
              <a:t> </a:t>
            </a:r>
            <a:r>
              <a:rPr lang="en-US" sz="2400" dirty="0" err="1"/>
              <a:t>tràng</a:t>
            </a:r>
            <a:endParaRPr lang="en-US" sz="2400" dirty="0"/>
          </a:p>
        </p:txBody>
      </p:sp>
      <p:sp>
        <p:nvSpPr>
          <p:cNvPr id="1031" name="Rectangle 7"/>
          <p:cNvSpPr>
            <a:spLocks noChangeArrowheads="1"/>
          </p:cNvSpPr>
          <p:nvPr/>
        </p:nvSpPr>
        <p:spPr bwMode="auto">
          <a:xfrm>
            <a:off x="7664450" y="2921000"/>
            <a:ext cx="222885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pPr>
              <a:spcBef>
                <a:spcPct val="20000"/>
              </a:spcBef>
            </a:pPr>
            <a:r>
              <a:rPr lang="en-US" sz="2400"/>
              <a:t>Thực quản </a:t>
            </a:r>
          </a:p>
        </p:txBody>
      </p:sp>
      <p:sp>
        <p:nvSpPr>
          <p:cNvPr id="1032" name="Rectangle 8"/>
          <p:cNvSpPr>
            <a:spLocks noChangeArrowheads="1"/>
          </p:cNvSpPr>
          <p:nvPr/>
        </p:nvSpPr>
        <p:spPr bwMode="auto">
          <a:xfrm>
            <a:off x="8159750" y="3886200"/>
            <a:ext cx="140335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pPr>
              <a:spcBef>
                <a:spcPct val="20000"/>
              </a:spcBef>
            </a:pPr>
            <a:r>
              <a:rPr lang="en-US" sz="2400"/>
              <a:t>Dạ dày</a:t>
            </a:r>
          </a:p>
        </p:txBody>
      </p:sp>
      <p:sp>
        <p:nvSpPr>
          <p:cNvPr id="1033" name="Rectangle 9"/>
          <p:cNvSpPr>
            <a:spLocks noChangeArrowheads="1"/>
          </p:cNvSpPr>
          <p:nvPr/>
        </p:nvSpPr>
        <p:spPr bwMode="auto">
          <a:xfrm>
            <a:off x="2354264" y="5562600"/>
            <a:ext cx="2008187"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pPr>
              <a:spcBef>
                <a:spcPct val="20000"/>
              </a:spcBef>
            </a:pPr>
            <a:r>
              <a:rPr lang="vi-VN" sz="2400"/>
              <a:t>Ruột non</a:t>
            </a:r>
            <a:endParaRPr lang="en-US" sz="2400" dirty="0"/>
          </a:p>
        </p:txBody>
      </p:sp>
      <p:sp>
        <p:nvSpPr>
          <p:cNvPr id="1034" name="Arc 10"/>
          <p:cNvSpPr>
            <a:spLocks/>
          </p:cNvSpPr>
          <p:nvPr/>
        </p:nvSpPr>
        <p:spPr bwMode="auto">
          <a:xfrm>
            <a:off x="3784600" y="3987801"/>
            <a:ext cx="1443038" cy="339725"/>
          </a:xfrm>
          <a:custGeom>
            <a:avLst/>
            <a:gdLst>
              <a:gd name="T0" fmla="*/ 2147483647 w 18294"/>
              <a:gd name="T1" fmla="*/ 2147483647 h 21600"/>
              <a:gd name="T2" fmla="*/ 0 w 18294"/>
              <a:gd name="T3" fmla="*/ 2147483647 h 21600"/>
              <a:gd name="T4" fmla="*/ 2147483647 w 18294"/>
              <a:gd name="T5" fmla="*/ 0 h 21600"/>
              <a:gd name="T6" fmla="*/ 0 60000 65536"/>
              <a:gd name="T7" fmla="*/ 0 60000 65536"/>
              <a:gd name="T8" fmla="*/ 0 60000 65536"/>
              <a:gd name="T9" fmla="*/ 0 w 18294"/>
              <a:gd name="T10" fmla="*/ 0 h 21600"/>
              <a:gd name="T11" fmla="*/ 18294 w 18294"/>
              <a:gd name="T12" fmla="*/ 21600 h 21600"/>
            </a:gdLst>
            <a:ahLst/>
            <a:cxnLst>
              <a:cxn ang="T6">
                <a:pos x="T0" y="T1"/>
              </a:cxn>
              <a:cxn ang="T7">
                <a:pos x="T2" y="T3"/>
              </a:cxn>
              <a:cxn ang="T8">
                <a:pos x="T4" y="T5"/>
              </a:cxn>
            </a:cxnLst>
            <a:rect l="T9" t="T10" r="T11" b="T12"/>
            <a:pathLst>
              <a:path w="18294" h="21600" fill="none" extrusionOk="0">
                <a:moveTo>
                  <a:pt x="18294" y="21600"/>
                </a:moveTo>
                <a:cubicBezTo>
                  <a:pt x="10861" y="21600"/>
                  <a:pt x="3951" y="17779"/>
                  <a:pt x="0" y="11484"/>
                </a:cubicBezTo>
              </a:path>
              <a:path w="18294" h="21600" stroke="0" extrusionOk="0">
                <a:moveTo>
                  <a:pt x="18294" y="21600"/>
                </a:moveTo>
                <a:cubicBezTo>
                  <a:pt x="10861" y="21600"/>
                  <a:pt x="3951" y="17779"/>
                  <a:pt x="0" y="11484"/>
                </a:cubicBezTo>
                <a:lnTo>
                  <a:pt x="18294" y="0"/>
                </a:lnTo>
                <a:close/>
              </a:path>
            </a:pathLst>
          </a:custGeom>
          <a:noFill/>
          <a:ln w="50800" cap="rnd">
            <a:solidFill>
              <a:schemeClr val="tx1"/>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endParaRPr lang="vi-VN"/>
          </a:p>
        </p:txBody>
      </p:sp>
      <p:sp>
        <p:nvSpPr>
          <p:cNvPr id="1035" name="Arc 11"/>
          <p:cNvSpPr>
            <a:spLocks/>
          </p:cNvSpPr>
          <p:nvPr/>
        </p:nvSpPr>
        <p:spPr bwMode="auto">
          <a:xfrm>
            <a:off x="4387851" y="4668839"/>
            <a:ext cx="1693863" cy="427037"/>
          </a:xfrm>
          <a:custGeom>
            <a:avLst/>
            <a:gdLst>
              <a:gd name="T0" fmla="*/ 2147483647 w 24315"/>
              <a:gd name="T1" fmla="*/ 2147483647 h 21600"/>
              <a:gd name="T2" fmla="*/ 0 w 24315"/>
              <a:gd name="T3" fmla="*/ 2147483647 h 21600"/>
              <a:gd name="T4" fmla="*/ 2147483647 w 24315"/>
              <a:gd name="T5" fmla="*/ 0 h 21600"/>
              <a:gd name="T6" fmla="*/ 0 60000 65536"/>
              <a:gd name="T7" fmla="*/ 0 60000 65536"/>
              <a:gd name="T8" fmla="*/ 0 60000 65536"/>
              <a:gd name="T9" fmla="*/ 0 w 24315"/>
              <a:gd name="T10" fmla="*/ 0 h 21600"/>
              <a:gd name="T11" fmla="*/ 24315 w 24315"/>
              <a:gd name="T12" fmla="*/ 21600 h 21600"/>
            </a:gdLst>
            <a:ahLst/>
            <a:cxnLst>
              <a:cxn ang="T6">
                <a:pos x="T0" y="T1"/>
              </a:cxn>
              <a:cxn ang="T7">
                <a:pos x="T2" y="T3"/>
              </a:cxn>
              <a:cxn ang="T8">
                <a:pos x="T4" y="T5"/>
              </a:cxn>
            </a:cxnLst>
            <a:rect l="T9" t="T10" r="T11" b="T12"/>
            <a:pathLst>
              <a:path w="24315" h="21600" fill="none" extrusionOk="0">
                <a:moveTo>
                  <a:pt x="24315" y="3072"/>
                </a:moveTo>
                <a:cubicBezTo>
                  <a:pt x="22787" y="13705"/>
                  <a:pt x="13677" y="21599"/>
                  <a:pt x="2935" y="21600"/>
                </a:cubicBezTo>
                <a:cubicBezTo>
                  <a:pt x="1953" y="21600"/>
                  <a:pt x="972" y="21533"/>
                  <a:pt x="0" y="21399"/>
                </a:cubicBezTo>
              </a:path>
              <a:path w="24315" h="21600" stroke="0" extrusionOk="0">
                <a:moveTo>
                  <a:pt x="24315" y="3072"/>
                </a:moveTo>
                <a:cubicBezTo>
                  <a:pt x="22787" y="13705"/>
                  <a:pt x="13677" y="21599"/>
                  <a:pt x="2935" y="21600"/>
                </a:cubicBezTo>
                <a:cubicBezTo>
                  <a:pt x="1953" y="21600"/>
                  <a:pt x="972" y="21533"/>
                  <a:pt x="0" y="21399"/>
                </a:cubicBezTo>
                <a:lnTo>
                  <a:pt x="2935" y="0"/>
                </a:lnTo>
                <a:close/>
              </a:path>
            </a:pathLst>
          </a:custGeom>
          <a:noFill/>
          <a:ln w="50800" cap="rnd">
            <a:solidFill>
              <a:schemeClr val="tx1"/>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endParaRPr lang="vi-VN"/>
          </a:p>
        </p:txBody>
      </p:sp>
      <p:sp>
        <p:nvSpPr>
          <p:cNvPr id="1036" name="Line 12"/>
          <p:cNvSpPr>
            <a:spLocks noChangeShapeType="1"/>
          </p:cNvSpPr>
          <p:nvPr/>
        </p:nvSpPr>
        <p:spPr bwMode="auto">
          <a:xfrm flipV="1">
            <a:off x="4610101" y="5105401"/>
            <a:ext cx="1624013" cy="798513"/>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37" name="Line 13"/>
          <p:cNvSpPr>
            <a:spLocks noChangeShapeType="1"/>
          </p:cNvSpPr>
          <p:nvPr/>
        </p:nvSpPr>
        <p:spPr bwMode="auto">
          <a:xfrm>
            <a:off x="2051050" y="4572000"/>
            <a:ext cx="7759700" cy="76200"/>
          </a:xfrm>
          <a:prstGeom prst="line">
            <a:avLst/>
          </a:prstGeom>
          <a:noFill/>
          <a:ln w="57150">
            <a:solidFill>
              <a:srgbClr val="00FF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38" name="Line 14"/>
          <p:cNvSpPr>
            <a:spLocks noChangeShapeType="1"/>
          </p:cNvSpPr>
          <p:nvPr/>
        </p:nvSpPr>
        <p:spPr bwMode="auto">
          <a:xfrm flipH="1" flipV="1">
            <a:off x="7086600" y="3886200"/>
            <a:ext cx="1073150" cy="304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39" name="Text Box 15"/>
          <p:cNvSpPr txBox="1">
            <a:spLocks noChangeArrowheads="1"/>
          </p:cNvSpPr>
          <p:nvPr/>
        </p:nvSpPr>
        <p:spPr bwMode="auto">
          <a:xfrm>
            <a:off x="7416800" y="5943600"/>
            <a:ext cx="2393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pPr>
              <a:spcBef>
                <a:spcPct val="50000"/>
              </a:spcBef>
            </a:pPr>
            <a:r>
              <a:rPr lang="en-US" sz="2400"/>
              <a:t>Trực tràng</a:t>
            </a:r>
          </a:p>
        </p:txBody>
      </p:sp>
      <p:sp>
        <p:nvSpPr>
          <p:cNvPr id="1040" name="Line 16"/>
          <p:cNvSpPr>
            <a:spLocks noChangeShapeType="1"/>
          </p:cNvSpPr>
          <p:nvPr/>
        </p:nvSpPr>
        <p:spPr bwMode="auto">
          <a:xfrm flipH="1">
            <a:off x="6343650" y="6172200"/>
            <a:ext cx="13208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41" name="Text Box 17"/>
          <p:cNvSpPr txBox="1">
            <a:spLocks noChangeArrowheads="1"/>
          </p:cNvSpPr>
          <p:nvPr/>
        </p:nvSpPr>
        <p:spPr bwMode="auto">
          <a:xfrm>
            <a:off x="1968500" y="3124200"/>
            <a:ext cx="330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pPr>
              <a:spcBef>
                <a:spcPct val="50000"/>
              </a:spcBef>
            </a:pPr>
            <a:r>
              <a:rPr lang="en-US" sz="2400">
                <a:solidFill>
                  <a:srgbClr val="00FF00"/>
                </a:solidFill>
              </a:rPr>
              <a:t>TIÊU HÓA TRÊN</a:t>
            </a:r>
          </a:p>
        </p:txBody>
      </p:sp>
      <p:sp>
        <p:nvSpPr>
          <p:cNvPr id="1042" name="Text Box 18"/>
          <p:cNvSpPr txBox="1">
            <a:spLocks noChangeArrowheads="1"/>
          </p:cNvSpPr>
          <p:nvPr/>
        </p:nvSpPr>
        <p:spPr bwMode="auto">
          <a:xfrm>
            <a:off x="7581900" y="50292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pPr>
              <a:spcBef>
                <a:spcPct val="50000"/>
              </a:spcBef>
            </a:pPr>
            <a:r>
              <a:rPr lang="en-US" sz="2400">
                <a:solidFill>
                  <a:srgbClr val="00FF00"/>
                </a:solidFill>
              </a:rPr>
              <a:t>TIÊU HÓA DƯỚI</a:t>
            </a:r>
          </a:p>
        </p:txBody>
      </p:sp>
      <p:sp>
        <p:nvSpPr>
          <p:cNvPr id="1043" name="Line 19"/>
          <p:cNvSpPr>
            <a:spLocks noChangeShapeType="1"/>
          </p:cNvSpPr>
          <p:nvPr/>
        </p:nvSpPr>
        <p:spPr bwMode="auto">
          <a:xfrm flipH="1">
            <a:off x="6343650" y="3200400"/>
            <a:ext cx="123825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97599687"/>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2019">
                                            <p:txEl>
                                              <p:pRg st="0" end="0"/>
                                            </p:txEl>
                                          </p:spTgt>
                                        </p:tgtEl>
                                        <p:attrNameLst>
                                          <p:attrName>style.visibility</p:attrName>
                                        </p:attrNameLst>
                                      </p:cBhvr>
                                      <p:to>
                                        <p:strVal val="visible"/>
                                      </p:to>
                                    </p:set>
                                    <p:animEffect transition="in" filter="checkerboard(across)">
                                      <p:cBhvr>
                                        <p:cTn id="7" dur="500"/>
                                        <p:tgtEl>
                                          <p:spTgt spid="3420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1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lstStyle/>
          <a:p>
            <a:r>
              <a:rPr lang="vi-VN" b="1" dirty="0"/>
              <a:t>2. NGUYÊN NHÂN</a:t>
            </a:r>
            <a:endParaRPr lang="en-US" dirty="0"/>
          </a:p>
          <a:p>
            <a:r>
              <a:rPr lang="vi-VN" dirty="0"/>
              <a:t>- </a:t>
            </a:r>
            <a:r>
              <a:rPr lang="en-US" dirty="0"/>
              <a:t>L</a:t>
            </a:r>
            <a:r>
              <a:rPr lang="vi-VN" dirty="0"/>
              <a:t>oét </a:t>
            </a:r>
            <a:r>
              <a:rPr lang="en-US" dirty="0"/>
              <a:t>DD - TT </a:t>
            </a:r>
            <a:r>
              <a:rPr lang="vi-VN" dirty="0"/>
              <a:t>và </a:t>
            </a:r>
            <a:r>
              <a:rPr lang="en-US" dirty="0"/>
              <a:t>TALTMC</a:t>
            </a:r>
            <a:r>
              <a:rPr lang="vi-VN" dirty="0"/>
              <a:t> là hai nguyên nhân hay gặp. </a:t>
            </a:r>
            <a:endParaRPr lang="en-US" dirty="0"/>
          </a:p>
          <a:p>
            <a:endParaRPr lang="en-US" dirty="0"/>
          </a:p>
        </p:txBody>
      </p:sp>
    </p:spTree>
    <p:extLst>
      <p:ext uri="{BB962C8B-B14F-4D97-AF65-F5344CB8AC3E}">
        <p14:creationId xmlns:p14="http://schemas.microsoft.com/office/powerpoint/2010/main" val="3669333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a:bodyPr>
          <a:lstStyle/>
          <a:p>
            <a:pPr>
              <a:lnSpc>
                <a:spcPct val="150000"/>
              </a:lnSpc>
            </a:pPr>
            <a:r>
              <a:rPr lang="vi-VN" b="1" dirty="0"/>
              <a:t>2.1. Nguyên nhân xuất huyết tiêu hoá trên.</a:t>
            </a:r>
            <a:endParaRPr lang="en-US" dirty="0"/>
          </a:p>
          <a:p>
            <a:pPr>
              <a:lnSpc>
                <a:spcPct val="150000"/>
              </a:lnSpc>
            </a:pPr>
            <a:r>
              <a:rPr lang="vi-VN" b="1" i="1" dirty="0"/>
              <a:t>2.1.1. Do các tổn thương trực tiếp ở dạ dày - tá tràng.</a:t>
            </a:r>
            <a:endParaRPr lang="en-US" dirty="0"/>
          </a:p>
          <a:p>
            <a:pPr>
              <a:lnSpc>
                <a:spcPct val="150000"/>
              </a:lnSpc>
            </a:pPr>
            <a:r>
              <a:rPr lang="vi-VN" dirty="0"/>
              <a:t>- Loét dạ dày - tá tràng.</a:t>
            </a:r>
            <a:endParaRPr lang="en-US" dirty="0"/>
          </a:p>
          <a:p>
            <a:pPr>
              <a:lnSpc>
                <a:spcPct val="150000"/>
              </a:lnSpc>
            </a:pPr>
            <a:r>
              <a:rPr lang="vi-VN" dirty="0"/>
              <a:t>- Viêm cấp chảy máu ở </a:t>
            </a:r>
            <a:r>
              <a:rPr lang="en-US" dirty="0"/>
              <a:t>DD - TT </a:t>
            </a:r>
            <a:r>
              <a:rPr lang="vi-VN" dirty="0"/>
              <a:t>(do uống thuốc aspirin, corticoid, phenylbutazon, kali...).</a:t>
            </a:r>
            <a:endParaRPr lang="en-US" dirty="0"/>
          </a:p>
          <a:p>
            <a:pPr>
              <a:lnSpc>
                <a:spcPct val="150000"/>
              </a:lnSpc>
            </a:pPr>
            <a:r>
              <a:rPr lang="vi-VN" dirty="0"/>
              <a:t>- </a:t>
            </a:r>
            <a:r>
              <a:rPr lang="en-US" dirty="0"/>
              <a:t>K </a:t>
            </a:r>
            <a:r>
              <a:rPr lang="vi-VN" dirty="0"/>
              <a:t>dạ dày.</a:t>
            </a:r>
            <a:endParaRPr lang="en-US" dirty="0"/>
          </a:p>
          <a:p>
            <a:pPr>
              <a:lnSpc>
                <a:spcPct val="150000"/>
              </a:lnSpc>
            </a:pPr>
            <a:r>
              <a:rPr lang="vi-VN" dirty="0"/>
              <a:t>- Polip ở </a:t>
            </a:r>
            <a:r>
              <a:rPr lang="en-US" dirty="0"/>
              <a:t>DD - TT</a:t>
            </a:r>
            <a:r>
              <a:rPr lang="vi-VN" dirty="0"/>
              <a:t>.</a:t>
            </a:r>
            <a:endParaRPr lang="en-US" dirty="0"/>
          </a:p>
          <a:p>
            <a:pPr lvl="0">
              <a:lnSpc>
                <a:spcPct val="150000"/>
              </a:lnSpc>
            </a:pPr>
            <a:r>
              <a:rPr lang="en-US" dirty="0"/>
              <a:t>H</a:t>
            </a:r>
            <a:r>
              <a:rPr lang="vi-VN" dirty="0"/>
              <a:t>iếm gặp: Thoát vị lỗ thực quản cơ hoành, lao dạ dày...</a:t>
            </a:r>
            <a:endParaRPr lang="en-US" dirty="0"/>
          </a:p>
        </p:txBody>
      </p:sp>
    </p:spTree>
    <p:extLst>
      <p:ext uri="{BB962C8B-B14F-4D97-AF65-F5344CB8AC3E}">
        <p14:creationId xmlns:p14="http://schemas.microsoft.com/office/powerpoint/2010/main" val="2566653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228600"/>
            <a:ext cx="11444288" cy="6272213"/>
          </a:xfrm>
        </p:spPr>
        <p:txBody>
          <a:bodyPr>
            <a:normAutofit lnSpcReduction="10000"/>
          </a:bodyPr>
          <a:lstStyle/>
          <a:p>
            <a:pPr>
              <a:lnSpc>
                <a:spcPct val="150000"/>
              </a:lnSpc>
            </a:pPr>
            <a:r>
              <a:rPr lang="vi-VN" b="1" i="1" dirty="0"/>
              <a:t>2.1.2. Do bệnh lý ngoài ống tiêu hoá:</a:t>
            </a:r>
            <a:endParaRPr lang="en-US" dirty="0"/>
          </a:p>
          <a:p>
            <a:pPr>
              <a:lnSpc>
                <a:spcPct val="150000"/>
              </a:lnSpc>
            </a:pPr>
            <a:r>
              <a:rPr lang="vi-VN" dirty="0">
                <a:solidFill>
                  <a:srgbClr val="FF0000"/>
                </a:solidFill>
              </a:rPr>
              <a:t>- Tăng áp lực tĩnh mạch cửa </a:t>
            </a:r>
            <a:r>
              <a:rPr lang="vi-VN" dirty="0"/>
              <a:t>gây giãn vỡ </a:t>
            </a:r>
            <a:r>
              <a:rPr lang="en-US" dirty="0"/>
              <a:t>TM </a:t>
            </a:r>
            <a:r>
              <a:rPr lang="vi-VN" dirty="0"/>
              <a:t>thực quản trong xơ gan, tắc </a:t>
            </a:r>
            <a:r>
              <a:rPr lang="en-US" dirty="0"/>
              <a:t>TM </a:t>
            </a:r>
            <a:r>
              <a:rPr lang="vi-VN" dirty="0"/>
              <a:t>trên gan ...</a:t>
            </a:r>
            <a:endParaRPr lang="en-US" dirty="0"/>
          </a:p>
          <a:p>
            <a:pPr>
              <a:lnSpc>
                <a:spcPct val="150000"/>
              </a:lnSpc>
            </a:pPr>
            <a:r>
              <a:rPr lang="vi-VN" dirty="0">
                <a:solidFill>
                  <a:srgbClr val="FF0000"/>
                </a:solidFill>
              </a:rPr>
              <a:t>- Bệnh lý ở tuỷ xương </a:t>
            </a:r>
            <a:r>
              <a:rPr lang="vi-VN" dirty="0"/>
              <a:t>gây </a:t>
            </a:r>
            <a:r>
              <a:rPr lang="en-US" dirty="0"/>
              <a:t>RL </a:t>
            </a:r>
            <a:r>
              <a:rPr lang="vi-VN" dirty="0"/>
              <a:t>đông máu và chảy máu (bạch cầu cấp, bạch cầu kinh, suy tuỷ xương).</a:t>
            </a:r>
            <a:endParaRPr lang="en-US" dirty="0"/>
          </a:p>
          <a:p>
            <a:pPr>
              <a:lnSpc>
                <a:spcPct val="150000"/>
              </a:lnSpc>
            </a:pPr>
            <a:r>
              <a:rPr lang="vi-VN" dirty="0">
                <a:solidFill>
                  <a:srgbClr val="FF0000"/>
                </a:solidFill>
              </a:rPr>
              <a:t>- Một số bệnh toàn thân: </a:t>
            </a:r>
            <a:r>
              <a:rPr lang="vi-VN" dirty="0"/>
              <a:t>Ure máu cao, </a:t>
            </a:r>
            <a:r>
              <a:rPr lang="en-US" dirty="0"/>
              <a:t>HA </a:t>
            </a:r>
            <a:r>
              <a:rPr lang="vi-VN" dirty="0"/>
              <a:t>cao, ngộ độc các chất lân hữu cơ…</a:t>
            </a:r>
            <a:endParaRPr lang="en-US" dirty="0"/>
          </a:p>
          <a:p>
            <a:pPr>
              <a:lnSpc>
                <a:spcPct val="150000"/>
              </a:lnSpc>
            </a:pPr>
            <a:r>
              <a:rPr lang="vi-VN" dirty="0"/>
              <a:t>- Chảy máu đường mật (viêm loét đường mật, sỏi mật).</a:t>
            </a:r>
            <a:endParaRPr lang="en-US" dirty="0"/>
          </a:p>
          <a:p>
            <a:pPr lvl="0">
              <a:lnSpc>
                <a:spcPct val="150000"/>
              </a:lnSpc>
            </a:pPr>
            <a:r>
              <a:rPr lang="en-US" dirty="0"/>
              <a:t>- </a:t>
            </a:r>
            <a:r>
              <a:rPr lang="vi-VN" dirty="0"/>
              <a:t>Dùng thuốc chống đông quá liều.</a:t>
            </a:r>
            <a:endParaRPr lang="en-US" dirty="0"/>
          </a:p>
          <a:p>
            <a:pPr>
              <a:lnSpc>
                <a:spcPct val="150000"/>
              </a:lnSpc>
            </a:pPr>
            <a:endParaRPr lang="en-US" dirty="0"/>
          </a:p>
        </p:txBody>
      </p:sp>
    </p:spTree>
    <p:extLst>
      <p:ext uri="{BB962C8B-B14F-4D97-AF65-F5344CB8AC3E}">
        <p14:creationId xmlns:p14="http://schemas.microsoft.com/office/powerpoint/2010/main" val="3101860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fld id="{3D02866B-2D3A-489E-AC89-7E8B7DB544E0}" type="slidenum">
              <a:rPr lang="en-US" sz="1400" b="0"/>
              <a:pPr/>
              <a:t>8</a:t>
            </a:fld>
            <a:endParaRPr lang="en-US" sz="1400" b="0"/>
          </a:p>
        </p:txBody>
      </p:sp>
      <p:pic>
        <p:nvPicPr>
          <p:cNvPr id="16387" name="Picture 2" descr="E:\6.PICTURE' OTHER\Giai phau tinh mach cua.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0" y="0"/>
            <a:ext cx="5715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6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800" b="1">
                <a:solidFill>
                  <a:schemeClr val="tx1"/>
                </a:solidFill>
                <a:latin typeface="Arial" panose="020B0604020202020204" pitchFamily="34" charset="0"/>
              </a:defRPr>
            </a:lvl9pPr>
          </a:lstStyle>
          <a:p>
            <a:fld id="{3525C5AF-4A73-49B0-B372-6C6EC7557095}" type="slidenum">
              <a:rPr lang="en-US" sz="1400" b="0"/>
              <a:pPr/>
              <a:t>9</a:t>
            </a:fld>
            <a:endParaRPr lang="en-US" sz="1400" b="0"/>
          </a:p>
        </p:txBody>
      </p:sp>
      <p:pic>
        <p:nvPicPr>
          <p:cNvPr id="17411" name="Picture 2" descr="E:\6.PICTURE' OTHER\SLB tang ap luc TM cua.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1" y="457200"/>
            <a:ext cx="5476875" cy="584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8849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TotalTime>
  <Words>1719</Words>
  <Application>Microsoft Office PowerPoint</Application>
  <PresentationFormat>Màn hình rộng</PresentationFormat>
  <Paragraphs>165</Paragraphs>
  <Slides>24</Slides>
  <Notes>0</Notes>
  <HiddenSlides>0</HiddenSlides>
  <MMClips>0</MMClips>
  <ScaleCrop>false</ScaleCrop>
  <HeadingPairs>
    <vt:vector size="8" baseType="variant">
      <vt:variant>
        <vt:lpstr>Phông được Dùng</vt:lpstr>
      </vt:variant>
      <vt:variant>
        <vt:i4>5</vt:i4>
      </vt:variant>
      <vt:variant>
        <vt:lpstr>Chủ đề</vt:lpstr>
      </vt:variant>
      <vt:variant>
        <vt:i4>1</vt:i4>
      </vt:variant>
      <vt:variant>
        <vt:lpstr>Máy chủ nhúng OLE</vt:lpstr>
      </vt:variant>
      <vt:variant>
        <vt:i4>1</vt:i4>
      </vt:variant>
      <vt:variant>
        <vt:lpstr>Tiêu đề Bản chiếu</vt:lpstr>
      </vt:variant>
      <vt:variant>
        <vt:i4>24</vt:i4>
      </vt:variant>
    </vt:vector>
  </HeadingPairs>
  <TitlesOfParts>
    <vt:vector size="31" baseType="lpstr">
      <vt:lpstr>.VnTime</vt:lpstr>
      <vt:lpstr>Arial</vt:lpstr>
      <vt:lpstr>Times New Roman</vt:lpstr>
      <vt:lpstr>Verdana</vt:lpstr>
      <vt:lpstr>Wingdings</vt:lpstr>
      <vt:lpstr>Office Theme</vt:lpstr>
      <vt:lpstr>Clip</vt:lpstr>
      <vt:lpstr>XUẤT HUYẾT TIÊU HOÁ</vt:lpstr>
      <vt:lpstr>Bản trình bày PowerPoint</vt:lpstr>
      <vt:lpstr>Bản trình bày PowerPoint</vt:lpstr>
      <vt:lpstr>Giải phẫu học ống tiêu hóa </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BÀI TẬP TÌNH HUỐNG </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DO</dc:creator>
  <cp:lastModifiedBy>PHAM HOANG MINH</cp:lastModifiedBy>
  <cp:revision>34</cp:revision>
  <dcterms:created xsi:type="dcterms:W3CDTF">2016-11-05T00:56:17Z</dcterms:created>
  <dcterms:modified xsi:type="dcterms:W3CDTF">2023-03-06T02:17:55Z</dcterms:modified>
</cp:coreProperties>
</file>