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4" r:id="rId4"/>
    <p:sldId id="258" r:id="rId5"/>
    <p:sldId id="259" r:id="rId6"/>
    <p:sldId id="260" r:id="rId7"/>
    <p:sldId id="261" r:id="rId8"/>
    <p:sldId id="262" r:id="rId9"/>
    <p:sldId id="291" r:id="rId10"/>
    <p:sldId id="263" r:id="rId11"/>
    <p:sldId id="264" r:id="rId12"/>
    <p:sldId id="265" r:id="rId13"/>
    <p:sldId id="266" r:id="rId14"/>
    <p:sldId id="301" r:id="rId15"/>
    <p:sldId id="267" r:id="rId16"/>
    <p:sldId id="268" r:id="rId17"/>
    <p:sldId id="292" r:id="rId18"/>
    <p:sldId id="269" r:id="rId19"/>
    <p:sldId id="270" r:id="rId20"/>
    <p:sldId id="271" r:id="rId21"/>
    <p:sldId id="293" r:id="rId22"/>
    <p:sldId id="272" r:id="rId23"/>
    <p:sldId id="273" r:id="rId24"/>
    <p:sldId id="274" r:id="rId25"/>
    <p:sldId id="275" r:id="rId26"/>
    <p:sldId id="276" r:id="rId27"/>
    <p:sldId id="277" r:id="rId28"/>
    <p:sldId id="278" r:id="rId29"/>
    <p:sldId id="296" r:id="rId30"/>
    <p:sldId id="279" r:id="rId31"/>
    <p:sldId id="280" r:id="rId32"/>
    <p:sldId id="281" r:id="rId33"/>
    <p:sldId id="297" r:id="rId34"/>
    <p:sldId id="282" r:id="rId35"/>
    <p:sldId id="298" r:id="rId36"/>
    <p:sldId id="283" r:id="rId37"/>
    <p:sldId id="299" r:id="rId38"/>
    <p:sldId id="284" r:id="rId39"/>
    <p:sldId id="285" r:id="rId40"/>
    <p:sldId id="300" r:id="rId41"/>
    <p:sldId id="290"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1" d="100"/>
          <a:sy n="41" d="100"/>
        </p:scale>
        <p:origin x="32"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25F5E10-3C0C-46E0-A67B-237267455F8A}"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6B51D-6A9A-4DCA-A45A-00C0423ADD38}" type="slidenum">
              <a:rPr lang="en-US" smtClean="0"/>
              <a:t>‹#›</a:t>
            </a:fld>
            <a:endParaRPr lang="en-US"/>
          </a:p>
        </p:txBody>
      </p:sp>
    </p:spTree>
    <p:extLst>
      <p:ext uri="{BB962C8B-B14F-4D97-AF65-F5344CB8AC3E}">
        <p14:creationId xmlns:p14="http://schemas.microsoft.com/office/powerpoint/2010/main" val="221453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5F5E10-3C0C-46E0-A67B-237267455F8A}"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6B51D-6A9A-4DCA-A45A-00C0423ADD38}" type="slidenum">
              <a:rPr lang="en-US" smtClean="0"/>
              <a:t>‹#›</a:t>
            </a:fld>
            <a:endParaRPr lang="en-US"/>
          </a:p>
        </p:txBody>
      </p:sp>
    </p:spTree>
    <p:extLst>
      <p:ext uri="{BB962C8B-B14F-4D97-AF65-F5344CB8AC3E}">
        <p14:creationId xmlns:p14="http://schemas.microsoft.com/office/powerpoint/2010/main" val="4201954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5F5E10-3C0C-46E0-A67B-237267455F8A}"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6B51D-6A9A-4DCA-A45A-00C0423ADD38}" type="slidenum">
              <a:rPr lang="en-US" smtClean="0"/>
              <a:t>‹#›</a:t>
            </a:fld>
            <a:endParaRPr lang="en-US"/>
          </a:p>
        </p:txBody>
      </p:sp>
    </p:spTree>
    <p:extLst>
      <p:ext uri="{BB962C8B-B14F-4D97-AF65-F5344CB8AC3E}">
        <p14:creationId xmlns:p14="http://schemas.microsoft.com/office/powerpoint/2010/main" val="3985481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lgn="just">
              <a:buNone/>
              <a:defRPr/>
            </a:lvl1pPr>
            <a:lvl2pPr marL="457200" indent="0">
              <a:buNone/>
              <a:defRPr/>
            </a:lvl2pPr>
            <a:lvl3pPr algn="just">
              <a:defRPr/>
            </a:lvl3pPr>
            <a:lvl4pPr algn="just">
              <a:defRPr/>
            </a:lvl4pPr>
            <a:lvl5pPr algn="just">
              <a:defRPr/>
            </a:lvl5pPr>
          </a:lstStyle>
          <a:p>
            <a:pPr lvl="0"/>
            <a:r>
              <a:rPr lang="en-US" dirty="0"/>
              <a:t>Click to edit Master text styles</a:t>
            </a:r>
          </a:p>
          <a:p>
            <a:pPr lvl="0"/>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25F5E10-3C0C-46E0-A67B-237267455F8A}"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6B51D-6A9A-4DCA-A45A-00C0423ADD38}" type="slidenum">
              <a:rPr lang="en-US" smtClean="0"/>
              <a:t>‹#›</a:t>
            </a:fld>
            <a:endParaRPr lang="en-US"/>
          </a:p>
        </p:txBody>
      </p:sp>
    </p:spTree>
    <p:extLst>
      <p:ext uri="{BB962C8B-B14F-4D97-AF65-F5344CB8AC3E}">
        <p14:creationId xmlns:p14="http://schemas.microsoft.com/office/powerpoint/2010/main" val="2082049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5F5E10-3C0C-46E0-A67B-237267455F8A}"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6B51D-6A9A-4DCA-A45A-00C0423ADD38}" type="slidenum">
              <a:rPr lang="en-US" smtClean="0"/>
              <a:t>‹#›</a:t>
            </a:fld>
            <a:endParaRPr lang="en-US"/>
          </a:p>
        </p:txBody>
      </p:sp>
    </p:spTree>
    <p:extLst>
      <p:ext uri="{BB962C8B-B14F-4D97-AF65-F5344CB8AC3E}">
        <p14:creationId xmlns:p14="http://schemas.microsoft.com/office/powerpoint/2010/main" val="444779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5F5E10-3C0C-46E0-A67B-237267455F8A}" type="datetimeFigureOut">
              <a:rPr lang="en-US" smtClean="0"/>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96B51D-6A9A-4DCA-A45A-00C0423ADD38}" type="slidenum">
              <a:rPr lang="en-US" smtClean="0"/>
              <a:t>‹#›</a:t>
            </a:fld>
            <a:endParaRPr lang="en-US"/>
          </a:p>
        </p:txBody>
      </p:sp>
    </p:spTree>
    <p:extLst>
      <p:ext uri="{BB962C8B-B14F-4D97-AF65-F5344CB8AC3E}">
        <p14:creationId xmlns:p14="http://schemas.microsoft.com/office/powerpoint/2010/main" val="559822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5F5E10-3C0C-46E0-A67B-237267455F8A}" type="datetimeFigureOut">
              <a:rPr lang="en-US" smtClean="0"/>
              <a:t>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96B51D-6A9A-4DCA-A45A-00C0423ADD38}" type="slidenum">
              <a:rPr lang="en-US" smtClean="0"/>
              <a:t>‹#›</a:t>
            </a:fld>
            <a:endParaRPr lang="en-US"/>
          </a:p>
        </p:txBody>
      </p:sp>
    </p:spTree>
    <p:extLst>
      <p:ext uri="{BB962C8B-B14F-4D97-AF65-F5344CB8AC3E}">
        <p14:creationId xmlns:p14="http://schemas.microsoft.com/office/powerpoint/2010/main" val="4477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5F5E10-3C0C-46E0-A67B-237267455F8A}" type="datetimeFigureOut">
              <a:rPr lang="en-US" smtClean="0"/>
              <a:t>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96B51D-6A9A-4DCA-A45A-00C0423ADD38}" type="slidenum">
              <a:rPr lang="en-US" smtClean="0"/>
              <a:t>‹#›</a:t>
            </a:fld>
            <a:endParaRPr lang="en-US"/>
          </a:p>
        </p:txBody>
      </p:sp>
    </p:spTree>
    <p:extLst>
      <p:ext uri="{BB962C8B-B14F-4D97-AF65-F5344CB8AC3E}">
        <p14:creationId xmlns:p14="http://schemas.microsoft.com/office/powerpoint/2010/main" val="902440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5F5E10-3C0C-46E0-A67B-237267455F8A}" type="datetimeFigureOut">
              <a:rPr lang="en-US" smtClean="0"/>
              <a:t>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96B51D-6A9A-4DCA-A45A-00C0423ADD38}" type="slidenum">
              <a:rPr lang="en-US" smtClean="0"/>
              <a:t>‹#›</a:t>
            </a:fld>
            <a:endParaRPr lang="en-US"/>
          </a:p>
        </p:txBody>
      </p:sp>
    </p:spTree>
    <p:extLst>
      <p:ext uri="{BB962C8B-B14F-4D97-AF65-F5344CB8AC3E}">
        <p14:creationId xmlns:p14="http://schemas.microsoft.com/office/powerpoint/2010/main" val="727221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5F5E10-3C0C-46E0-A67B-237267455F8A}" type="datetimeFigureOut">
              <a:rPr lang="en-US" smtClean="0"/>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96B51D-6A9A-4DCA-A45A-00C0423ADD38}" type="slidenum">
              <a:rPr lang="en-US" smtClean="0"/>
              <a:t>‹#›</a:t>
            </a:fld>
            <a:endParaRPr lang="en-US"/>
          </a:p>
        </p:txBody>
      </p:sp>
    </p:spTree>
    <p:extLst>
      <p:ext uri="{BB962C8B-B14F-4D97-AF65-F5344CB8AC3E}">
        <p14:creationId xmlns:p14="http://schemas.microsoft.com/office/powerpoint/2010/main" val="2670742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5F5E10-3C0C-46E0-A67B-237267455F8A}" type="datetimeFigureOut">
              <a:rPr lang="en-US" smtClean="0"/>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96B51D-6A9A-4DCA-A45A-00C0423ADD38}" type="slidenum">
              <a:rPr lang="en-US" smtClean="0"/>
              <a:t>‹#›</a:t>
            </a:fld>
            <a:endParaRPr lang="en-US"/>
          </a:p>
        </p:txBody>
      </p:sp>
    </p:spTree>
    <p:extLst>
      <p:ext uri="{BB962C8B-B14F-4D97-AF65-F5344CB8AC3E}">
        <p14:creationId xmlns:p14="http://schemas.microsoft.com/office/powerpoint/2010/main" val="3501392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5F5E10-3C0C-46E0-A67B-237267455F8A}" type="datetimeFigureOut">
              <a:rPr lang="en-US" smtClean="0"/>
              <a:t>3/1/2023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6B51D-6A9A-4DCA-A45A-00C0423ADD38}" type="slidenum">
              <a:rPr lang="en-US" smtClean="0"/>
              <a:t>‹#›</a:t>
            </a:fld>
            <a:endParaRPr lang="en-US"/>
          </a:p>
        </p:txBody>
      </p:sp>
    </p:spTree>
    <p:extLst>
      <p:ext uri="{BB962C8B-B14F-4D97-AF65-F5344CB8AC3E}">
        <p14:creationId xmlns:p14="http://schemas.microsoft.com/office/powerpoint/2010/main" val="212064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nSpc>
                <a:spcPct val="150000"/>
              </a:lnSpc>
            </a:pPr>
            <a:r>
              <a:rPr lang="it-IT" sz="4400" b="1" dirty="0"/>
              <a:t>CHĂM SÓC NGƯỜI BỆNH </a:t>
            </a:r>
            <a:br>
              <a:rPr lang="it-IT" sz="4400" b="1" dirty="0"/>
            </a:br>
            <a:r>
              <a:rPr lang="it-IT" sz="4400" b="1" dirty="0"/>
              <a:t>VIÊM PHẾ QUẢN</a:t>
            </a:r>
            <a:endParaRPr lang="en-US" sz="4400" dirty="0"/>
          </a:p>
        </p:txBody>
      </p:sp>
      <p:sp>
        <p:nvSpPr>
          <p:cNvPr id="5" name="Tiêu đề phụ 4">
            <a:extLst>
              <a:ext uri="{FF2B5EF4-FFF2-40B4-BE49-F238E27FC236}">
                <a16:creationId xmlns:a16="http://schemas.microsoft.com/office/drawing/2014/main" id="{AADEF525-960C-0490-9740-3C2197BE78B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54919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en-US" b="1" i="1" dirty="0"/>
              <a:t>- GĐ viêm ướt:</a:t>
            </a:r>
            <a:endParaRPr lang="en-US" b="1" dirty="0"/>
          </a:p>
          <a:p>
            <a:pPr>
              <a:lnSpc>
                <a:spcPct val="150000"/>
              </a:lnSpc>
            </a:pPr>
            <a:r>
              <a:rPr lang="en-US" dirty="0">
                <a:solidFill>
                  <a:srgbClr val="FF0000"/>
                </a:solidFill>
              </a:rPr>
              <a:t>+ Khó thở nhẹ. </a:t>
            </a:r>
            <a:r>
              <a:rPr lang="en-US" dirty="0"/>
              <a:t>Nặng: thở rõ rệt, có kéo lồng ngực, tím, nhịp thở nhanh (ho khạc đờm nhầy mủ màu vàng).</a:t>
            </a:r>
          </a:p>
          <a:p>
            <a:pPr>
              <a:lnSpc>
                <a:spcPct val="150000"/>
              </a:lnSpc>
            </a:pPr>
            <a:r>
              <a:rPr lang="en-US" dirty="0"/>
              <a:t>+ Nghe phổi có nhiều ran ngáy và ran ẩm, gõ không thấy vùng đục.</a:t>
            </a:r>
          </a:p>
          <a:p>
            <a:pPr>
              <a:lnSpc>
                <a:spcPct val="150000"/>
              </a:lnSpc>
            </a:pPr>
            <a:r>
              <a:rPr lang="en-US" dirty="0"/>
              <a:t>+ GĐ viêm ướt kéo dài từ 4 - 5 ngày</a:t>
            </a:r>
          </a:p>
          <a:p>
            <a:pPr>
              <a:lnSpc>
                <a:spcPct val="150000"/>
              </a:lnSpc>
            </a:pPr>
            <a:r>
              <a:rPr lang="en-US" dirty="0">
                <a:solidFill>
                  <a:srgbClr val="FF0000"/>
                </a:solidFill>
              </a:rPr>
              <a:t>+ Ho khan hoặc ho có đờm nhày mủ. </a:t>
            </a:r>
            <a:r>
              <a:rPr lang="en-US" dirty="0"/>
              <a:t>Có thể ho khan dai dẳng kéo dài vài tuần.</a:t>
            </a:r>
          </a:p>
        </p:txBody>
      </p:sp>
    </p:spTree>
    <p:extLst>
      <p:ext uri="{BB962C8B-B14F-4D97-AF65-F5344CB8AC3E}">
        <p14:creationId xmlns:p14="http://schemas.microsoft.com/office/powerpoint/2010/main" val="775715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4852308" cy="6432457"/>
          </a:xfrm>
        </p:spPr>
        <p:txBody>
          <a:bodyPr>
            <a:normAutofit fontScale="92500"/>
          </a:bodyPr>
          <a:lstStyle/>
          <a:p>
            <a:pPr>
              <a:lnSpc>
                <a:spcPct val="150000"/>
              </a:lnSpc>
            </a:pPr>
            <a:r>
              <a:rPr lang="vi-VN" b="1" i="1" dirty="0"/>
              <a:t>1.</a:t>
            </a:r>
            <a:r>
              <a:rPr lang="en-US" b="1" i="1" dirty="0"/>
              <a:t>2</a:t>
            </a:r>
            <a:r>
              <a:rPr lang="vi-VN" b="1" i="1" dirty="0"/>
              <a:t>.2. Cận lâm sàng</a:t>
            </a:r>
            <a:endParaRPr lang="en-US" b="1" dirty="0"/>
          </a:p>
          <a:p>
            <a:pPr marL="228600" lvl="3">
              <a:lnSpc>
                <a:spcPct val="150000"/>
              </a:lnSpc>
            </a:pPr>
            <a:r>
              <a:rPr lang="en-US" sz="2800" dirty="0"/>
              <a:t>XN </a:t>
            </a:r>
            <a:r>
              <a:rPr lang="vi-VN" sz="2800" dirty="0"/>
              <a:t>máu: </a:t>
            </a:r>
            <a:endParaRPr lang="en-US" sz="2800" dirty="0"/>
          </a:p>
          <a:p>
            <a:pPr>
              <a:lnSpc>
                <a:spcPct val="150000"/>
              </a:lnSpc>
            </a:pPr>
            <a:r>
              <a:rPr lang="vi-VN" dirty="0"/>
              <a:t>+  </a:t>
            </a:r>
            <a:r>
              <a:rPr lang="en-US" dirty="0"/>
              <a:t>CTM</a:t>
            </a:r>
            <a:r>
              <a:rPr lang="vi-VN" dirty="0"/>
              <a:t>: </a:t>
            </a:r>
            <a:r>
              <a:rPr lang="en-US" dirty="0"/>
              <a:t>WBC </a:t>
            </a:r>
            <a:r>
              <a:rPr lang="vi-VN" dirty="0"/>
              <a:t>tăng, </a:t>
            </a:r>
            <a:r>
              <a:rPr lang="en-US" dirty="0"/>
              <a:t>NEU </a:t>
            </a:r>
            <a:r>
              <a:rPr lang="vi-VN" dirty="0"/>
              <a:t>tăng</a:t>
            </a:r>
            <a:endParaRPr lang="en-US" dirty="0"/>
          </a:p>
          <a:p>
            <a:pPr>
              <a:lnSpc>
                <a:spcPct val="150000"/>
              </a:lnSpc>
            </a:pPr>
            <a:r>
              <a:rPr lang="vi-VN" dirty="0"/>
              <a:t>+ Tốc độ máu lắng tăng vừa phải.</a:t>
            </a:r>
            <a:endParaRPr lang="en-US" dirty="0"/>
          </a:p>
          <a:p>
            <a:pPr marL="228600" lvl="3">
              <a:lnSpc>
                <a:spcPct val="150000"/>
              </a:lnSpc>
            </a:pPr>
            <a:r>
              <a:rPr lang="vi-VN" sz="2800" dirty="0"/>
              <a:t>Chụp X</a:t>
            </a:r>
            <a:r>
              <a:rPr lang="en-US" sz="2800" dirty="0"/>
              <a:t>Q</a:t>
            </a:r>
            <a:r>
              <a:rPr lang="vi-VN" sz="2800" dirty="0"/>
              <a:t> tim phổi: Hai rốn phổi đậm.</a:t>
            </a:r>
            <a:endParaRPr lang="en-US" sz="2800" dirty="0"/>
          </a:p>
          <a:p>
            <a:pPr marL="228600" lvl="3">
              <a:lnSpc>
                <a:spcPct val="150000"/>
              </a:lnSpc>
            </a:pPr>
            <a:r>
              <a:rPr lang="en-US" sz="2800" dirty="0"/>
              <a:t>XN </a:t>
            </a:r>
            <a:r>
              <a:rPr lang="vi-VN" sz="2800" dirty="0"/>
              <a:t>đờm: cấy đờm thấy nhiều loại vi khuẩn.</a:t>
            </a:r>
            <a:endParaRPr lang="en-US" sz="2800" dirty="0"/>
          </a:p>
          <a:p>
            <a:pPr>
              <a:lnSpc>
                <a:spcPct val="150000"/>
              </a:lnSpc>
            </a:pPr>
            <a:endParaRPr lang="en-US" dirty="0"/>
          </a:p>
        </p:txBody>
      </p:sp>
      <p:pic>
        <p:nvPicPr>
          <p:cNvPr id="1026" name="Picture 2" descr="Image result for cong thuc ma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0612" y="893711"/>
            <a:ext cx="6048494" cy="51291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953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vi-VN" b="1" dirty="0"/>
              <a:t>1.</a:t>
            </a:r>
            <a:r>
              <a:rPr lang="en-US" b="1" dirty="0"/>
              <a:t>3</a:t>
            </a:r>
            <a:r>
              <a:rPr lang="vi-VN" b="1" dirty="0"/>
              <a:t>. Biến chứng</a:t>
            </a:r>
            <a:endParaRPr lang="en-US" dirty="0"/>
          </a:p>
          <a:p>
            <a:pPr marL="0" lvl="3" indent="0">
              <a:lnSpc>
                <a:spcPct val="150000"/>
              </a:lnSpc>
              <a:buNone/>
            </a:pPr>
            <a:r>
              <a:rPr lang="en-US" sz="2800" dirty="0"/>
              <a:t>- </a:t>
            </a:r>
            <a:r>
              <a:rPr lang="vi-VN" sz="2800" dirty="0"/>
              <a:t>Phế quản phế viêm: Gặp ở trẻ em.</a:t>
            </a:r>
            <a:endParaRPr lang="en-US" sz="2800" dirty="0"/>
          </a:p>
          <a:p>
            <a:pPr>
              <a:lnSpc>
                <a:spcPct val="150000"/>
              </a:lnSpc>
            </a:pPr>
            <a:r>
              <a:rPr lang="vi-VN" dirty="0"/>
              <a:t>- </a:t>
            </a:r>
            <a:r>
              <a:rPr lang="en-US" dirty="0"/>
              <a:t>VPQ </a:t>
            </a:r>
            <a:r>
              <a:rPr lang="vi-VN" dirty="0"/>
              <a:t>cấp có thể làm khởi phát cơn </a:t>
            </a:r>
            <a:r>
              <a:rPr lang="en-US" dirty="0"/>
              <a:t>HPQ</a:t>
            </a:r>
            <a:r>
              <a:rPr lang="vi-VN" dirty="0"/>
              <a:t>, nhất là loại hen </a:t>
            </a:r>
            <a:r>
              <a:rPr lang="en-US" dirty="0"/>
              <a:t>NK</a:t>
            </a:r>
          </a:p>
          <a:p>
            <a:pPr>
              <a:lnSpc>
                <a:spcPct val="150000"/>
              </a:lnSpc>
            </a:pPr>
            <a:endParaRPr lang="en-US" dirty="0"/>
          </a:p>
        </p:txBody>
      </p:sp>
    </p:spTree>
    <p:extLst>
      <p:ext uri="{BB962C8B-B14F-4D97-AF65-F5344CB8AC3E}">
        <p14:creationId xmlns:p14="http://schemas.microsoft.com/office/powerpoint/2010/main" val="2754434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4" y="347730"/>
            <a:ext cx="5908375" cy="6326772"/>
          </a:xfrm>
        </p:spPr>
        <p:txBody>
          <a:bodyPr>
            <a:normAutofit/>
          </a:bodyPr>
          <a:lstStyle/>
          <a:p>
            <a:pPr algn="l">
              <a:lnSpc>
                <a:spcPct val="150000"/>
              </a:lnSpc>
            </a:pPr>
            <a:r>
              <a:rPr lang="vi-VN" b="1" dirty="0"/>
              <a:t>1.</a:t>
            </a:r>
            <a:r>
              <a:rPr lang="en-US" b="1" dirty="0"/>
              <a:t>4</a:t>
            </a:r>
            <a:r>
              <a:rPr lang="vi-VN" b="1" dirty="0"/>
              <a:t>. Điều trị và phòng bệnh </a:t>
            </a:r>
            <a:endParaRPr lang="en-US" dirty="0"/>
          </a:p>
          <a:p>
            <a:pPr algn="l">
              <a:lnSpc>
                <a:spcPct val="150000"/>
              </a:lnSpc>
            </a:pPr>
            <a:r>
              <a:rPr lang="vi-VN" i="1" dirty="0"/>
              <a:t>1.</a:t>
            </a:r>
            <a:r>
              <a:rPr lang="en-US" i="1" dirty="0"/>
              <a:t>4</a:t>
            </a:r>
            <a:r>
              <a:rPr lang="vi-VN" i="1" dirty="0"/>
              <a:t>.1. Điều trị </a:t>
            </a:r>
            <a:endParaRPr lang="en-US" dirty="0"/>
          </a:p>
          <a:p>
            <a:pPr algn="l">
              <a:lnSpc>
                <a:spcPct val="150000"/>
              </a:lnSpc>
            </a:pPr>
            <a:r>
              <a:rPr lang="vi-VN" dirty="0">
                <a:solidFill>
                  <a:srgbClr val="FF0000"/>
                </a:solidFill>
              </a:rPr>
              <a:t>- Thuốc giảm ho, long đờm: </a:t>
            </a:r>
            <a:endParaRPr lang="en-US" dirty="0">
              <a:solidFill>
                <a:srgbClr val="FF0000"/>
              </a:solidFill>
            </a:endParaRPr>
          </a:p>
          <a:p>
            <a:pPr algn="l">
              <a:lnSpc>
                <a:spcPct val="150000"/>
              </a:lnSpc>
            </a:pPr>
            <a:r>
              <a:rPr lang="vi-VN" dirty="0"/>
              <a:t>+ </a:t>
            </a:r>
            <a:r>
              <a:rPr lang="en-US" dirty="0"/>
              <a:t>H</a:t>
            </a:r>
            <a:r>
              <a:rPr lang="vi-VN" dirty="0"/>
              <a:t>o khan nhiều gây mất ngủ</a:t>
            </a:r>
            <a:r>
              <a:rPr lang="en-US" dirty="0"/>
              <a:t>: </a:t>
            </a:r>
            <a:r>
              <a:rPr lang="vi-VN" dirty="0"/>
              <a:t>Terpin codein</a:t>
            </a:r>
            <a:r>
              <a:rPr lang="en-US" dirty="0"/>
              <a:t>, </a:t>
            </a:r>
            <a:r>
              <a:rPr lang="vi-VN" dirty="0"/>
              <a:t>Dextromethorphan </a:t>
            </a:r>
            <a:endParaRPr lang="en-US" dirty="0"/>
          </a:p>
          <a:p>
            <a:pPr algn="l">
              <a:lnSpc>
                <a:spcPct val="150000"/>
              </a:lnSpc>
            </a:pPr>
            <a:r>
              <a:rPr lang="vi-VN" dirty="0"/>
              <a:t>+ Nếu ho có đờm: dùng thuốc long đờm ACC 200mg × 3 lần/ngày</a:t>
            </a:r>
            <a:endParaRPr lang="en-US" dirty="0"/>
          </a:p>
          <a:p>
            <a:pPr algn="l">
              <a:lnSpc>
                <a:spcPct val="150000"/>
              </a:lnSpc>
            </a:pPr>
            <a:endParaRPr lang="en-US" dirty="0"/>
          </a:p>
        </p:txBody>
      </p:sp>
      <p:pic>
        <p:nvPicPr>
          <p:cNvPr id="4" name="Picture 4" descr="Image result for Dextromethorph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87046" y="287802"/>
            <a:ext cx="2859458" cy="285945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Image result for Terpin code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8129" y="605306"/>
            <a:ext cx="3040250" cy="22244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a:stretch>
            <a:fillRect/>
          </a:stretch>
        </p:blipFill>
        <p:spPr>
          <a:xfrm>
            <a:off x="7145505" y="3249601"/>
            <a:ext cx="3770968" cy="2875913"/>
          </a:xfrm>
          <a:prstGeom prst="rect">
            <a:avLst/>
          </a:prstGeom>
        </p:spPr>
      </p:pic>
    </p:spTree>
    <p:extLst>
      <p:ext uri="{BB962C8B-B14F-4D97-AF65-F5344CB8AC3E}">
        <p14:creationId xmlns:p14="http://schemas.microsoft.com/office/powerpoint/2010/main" val="3970876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1"/>
            <a:ext cx="7209141" cy="6674502"/>
          </a:xfrm>
        </p:spPr>
        <p:txBody>
          <a:bodyPr>
            <a:normAutofit/>
          </a:bodyPr>
          <a:lstStyle/>
          <a:p>
            <a:pPr>
              <a:lnSpc>
                <a:spcPct val="150000"/>
              </a:lnSpc>
            </a:pPr>
            <a:r>
              <a:rPr lang="vi-VN" dirty="0">
                <a:solidFill>
                  <a:srgbClr val="FF0000"/>
                </a:solidFill>
              </a:rPr>
              <a:t>- Thuốc giãn </a:t>
            </a:r>
            <a:r>
              <a:rPr lang="en-US" dirty="0">
                <a:solidFill>
                  <a:srgbClr val="FF0000"/>
                </a:solidFill>
              </a:rPr>
              <a:t>PQ</a:t>
            </a:r>
            <a:r>
              <a:rPr lang="vi-VN" dirty="0">
                <a:solidFill>
                  <a:srgbClr val="FF0000"/>
                </a:solidFill>
              </a:rPr>
              <a:t>: </a:t>
            </a:r>
            <a:r>
              <a:rPr lang="vi-VN" dirty="0"/>
              <a:t>nếu </a:t>
            </a:r>
            <a:r>
              <a:rPr lang="en-US" dirty="0"/>
              <a:t>NB </a:t>
            </a:r>
            <a:r>
              <a:rPr lang="vi-VN" dirty="0"/>
              <a:t>có co thắt </a:t>
            </a:r>
            <a:r>
              <a:rPr lang="en-US" dirty="0"/>
              <a:t>PQ: </a:t>
            </a:r>
            <a:r>
              <a:rPr lang="vi-VN" dirty="0"/>
              <a:t>Salbutamol (Ventolin)</a:t>
            </a:r>
            <a:r>
              <a:rPr lang="en-US" dirty="0"/>
              <a:t>...</a:t>
            </a:r>
          </a:p>
          <a:p>
            <a:pPr>
              <a:lnSpc>
                <a:spcPct val="150000"/>
              </a:lnSpc>
            </a:pPr>
            <a:r>
              <a:rPr lang="vi-VN" dirty="0"/>
              <a:t>- Chỉ dùng kháng sinh khi: Ho kéo dài trên 7 ngày; Ho, khạc đờm mủ…</a:t>
            </a:r>
            <a:endParaRPr lang="en-US" dirty="0"/>
          </a:p>
          <a:p>
            <a:pPr>
              <a:lnSpc>
                <a:spcPct val="150000"/>
              </a:lnSpc>
            </a:pPr>
            <a:r>
              <a:rPr lang="vi-VN" dirty="0"/>
              <a:t>- Chọn kháng sinh tùy thuộc vào mô hình vi khuẩn và tình hình kháng thuốc tại địa phương. </a:t>
            </a:r>
            <a:endParaRPr lang="en-US" dirty="0"/>
          </a:p>
          <a:p>
            <a:pPr>
              <a:lnSpc>
                <a:spcPct val="150000"/>
              </a:lnSpc>
            </a:pPr>
            <a:r>
              <a:rPr lang="vi-VN" dirty="0"/>
              <a:t>- Bảo đảm đủ nước uống (1,5</a:t>
            </a:r>
            <a:r>
              <a:rPr lang="en-US" dirty="0"/>
              <a:t> - </a:t>
            </a:r>
            <a:r>
              <a:rPr lang="vi-VN" dirty="0"/>
              <a:t>2l/2</a:t>
            </a:r>
            <a:r>
              <a:rPr lang="en-US" dirty="0"/>
              <a:t>4h</a:t>
            </a:r>
            <a:r>
              <a:rPr lang="vi-VN" dirty="0"/>
              <a:t>)</a:t>
            </a:r>
            <a:endParaRPr lang="en-US" dirty="0"/>
          </a:p>
          <a:p>
            <a:pPr>
              <a:lnSpc>
                <a:spcPct val="150000"/>
              </a:lnSpc>
            </a:pPr>
            <a:r>
              <a:rPr lang="vi-VN" dirty="0"/>
              <a:t>- Điều trị ổ nhiễm trùng khác.</a:t>
            </a:r>
            <a:endParaRPr lang="en-US" dirty="0"/>
          </a:p>
          <a:p>
            <a:pPr>
              <a:lnSpc>
                <a:spcPct val="150000"/>
              </a:lnSpc>
            </a:pPr>
            <a:endParaRPr lang="en-US" dirty="0"/>
          </a:p>
        </p:txBody>
      </p:sp>
      <p:pic>
        <p:nvPicPr>
          <p:cNvPr id="4" name="Picture 3"/>
          <p:cNvPicPr>
            <a:picLocks noChangeAspect="1"/>
          </p:cNvPicPr>
          <p:nvPr/>
        </p:nvPicPr>
        <p:blipFill>
          <a:blip r:embed="rId2"/>
          <a:stretch>
            <a:fillRect/>
          </a:stretch>
        </p:blipFill>
        <p:spPr>
          <a:xfrm>
            <a:off x="7984931" y="566669"/>
            <a:ext cx="1836890" cy="1558345"/>
          </a:xfrm>
          <a:prstGeom prst="rect">
            <a:avLst/>
          </a:prstGeom>
        </p:spPr>
      </p:pic>
      <p:pic>
        <p:nvPicPr>
          <p:cNvPr id="1028" name="Picture 4" descr="Image result for Salbutam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09916" y="566669"/>
            <a:ext cx="1750187" cy="15926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kháng sinh d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97355" y="2793389"/>
            <a:ext cx="3048933" cy="2446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149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lstStyle/>
          <a:p>
            <a:pPr>
              <a:lnSpc>
                <a:spcPct val="150000"/>
              </a:lnSpc>
            </a:pPr>
            <a:r>
              <a:rPr lang="vi-VN" b="1" dirty="0"/>
              <a:t>1.</a:t>
            </a:r>
            <a:r>
              <a:rPr lang="en-US" b="1" dirty="0"/>
              <a:t>4</a:t>
            </a:r>
            <a:r>
              <a:rPr lang="vi-VN" b="1" dirty="0"/>
              <a:t>.2. Phòng bệnh</a:t>
            </a:r>
            <a:endParaRPr lang="en-US" dirty="0"/>
          </a:p>
          <a:p>
            <a:pPr>
              <a:lnSpc>
                <a:spcPct val="150000"/>
              </a:lnSpc>
            </a:pPr>
            <a:r>
              <a:rPr lang="vi-VN" dirty="0">
                <a:solidFill>
                  <a:srgbClr val="FF0000"/>
                </a:solidFill>
              </a:rPr>
              <a:t>- Loại bỏ yếu tố kích thích: </a:t>
            </a:r>
            <a:r>
              <a:rPr lang="vi-VN" dirty="0"/>
              <a:t>không hút thuốc lá, tránh khói bụi, môi trường ô nhiễm, giữ ấm cơ thể.</a:t>
            </a:r>
            <a:endParaRPr lang="en-US" dirty="0"/>
          </a:p>
          <a:p>
            <a:pPr>
              <a:lnSpc>
                <a:spcPct val="150000"/>
              </a:lnSpc>
            </a:pPr>
            <a:r>
              <a:rPr lang="vi-VN" dirty="0">
                <a:solidFill>
                  <a:srgbClr val="FF0000"/>
                </a:solidFill>
              </a:rPr>
              <a:t>- Tiêm vaccin phòng cúm, phế cầu</a:t>
            </a:r>
            <a:r>
              <a:rPr lang="vi-VN" dirty="0"/>
              <a:t>, đặc biệt cho những người có bệnh phổi mạn tính, suy tim, cắt lách, tuổi trên 65.</a:t>
            </a:r>
            <a:endParaRPr lang="en-US" dirty="0"/>
          </a:p>
          <a:p>
            <a:pPr>
              <a:lnSpc>
                <a:spcPct val="150000"/>
              </a:lnSpc>
            </a:pPr>
            <a:r>
              <a:rPr lang="vi-VN" dirty="0">
                <a:solidFill>
                  <a:srgbClr val="FF0000"/>
                </a:solidFill>
              </a:rPr>
              <a:t>- Điều trị các nhiễm trùng </a:t>
            </a:r>
            <a:r>
              <a:rPr lang="en-US" dirty="0">
                <a:solidFill>
                  <a:srgbClr val="FF0000"/>
                </a:solidFill>
              </a:rPr>
              <a:t>TMH</a:t>
            </a:r>
            <a:r>
              <a:rPr lang="vi-VN" dirty="0">
                <a:solidFill>
                  <a:srgbClr val="FF0000"/>
                </a:solidFill>
              </a:rPr>
              <a:t>, </a:t>
            </a:r>
            <a:r>
              <a:rPr lang="en-US" dirty="0"/>
              <a:t>RHM</a:t>
            </a:r>
            <a:r>
              <a:rPr lang="vi-VN" dirty="0"/>
              <a:t>, các tình trạng bệnh lý gây suy giảm miễn dịch, vệ sinh răng miệng hàng ngày.</a:t>
            </a:r>
            <a:endParaRPr lang="en-US" dirty="0"/>
          </a:p>
          <a:p>
            <a:pPr>
              <a:lnSpc>
                <a:spcPct val="150000"/>
              </a:lnSpc>
            </a:pPr>
            <a:endParaRPr lang="en-US" dirty="0"/>
          </a:p>
        </p:txBody>
      </p:sp>
    </p:spTree>
    <p:extLst>
      <p:ext uri="{BB962C8B-B14F-4D97-AF65-F5344CB8AC3E}">
        <p14:creationId xmlns:p14="http://schemas.microsoft.com/office/powerpoint/2010/main" val="3567899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vi-VN" b="1" dirty="0"/>
              <a:t>2.</a:t>
            </a:r>
            <a:r>
              <a:rPr lang="en-US" b="1" dirty="0"/>
              <a:t> </a:t>
            </a:r>
            <a:r>
              <a:rPr lang="vi-VN" b="1" dirty="0"/>
              <a:t>Viêm phế quản mạn</a:t>
            </a:r>
            <a:endParaRPr lang="en-US" dirty="0"/>
          </a:p>
          <a:p>
            <a:pPr>
              <a:lnSpc>
                <a:spcPct val="150000"/>
              </a:lnSpc>
            </a:pPr>
            <a:r>
              <a:rPr lang="vi-VN" b="1" dirty="0"/>
              <a:t>2.1.</a:t>
            </a:r>
            <a:r>
              <a:rPr lang="en-US" b="1" dirty="0"/>
              <a:t>1</a:t>
            </a:r>
            <a:r>
              <a:rPr lang="vi-VN" b="1" dirty="0"/>
              <a:t> Định nghĩa</a:t>
            </a:r>
            <a:endParaRPr lang="en-US" dirty="0"/>
          </a:p>
          <a:p>
            <a:pPr>
              <a:lnSpc>
                <a:spcPct val="150000"/>
              </a:lnSpc>
            </a:pPr>
            <a:r>
              <a:rPr lang="vi-VN" dirty="0"/>
              <a:t>	</a:t>
            </a:r>
            <a:r>
              <a:rPr lang="en-US" dirty="0"/>
              <a:t>VPQ </a:t>
            </a:r>
            <a:r>
              <a:rPr lang="vi-VN" dirty="0"/>
              <a:t>mạn tính là tình trạng </a:t>
            </a:r>
            <a:r>
              <a:rPr lang="vi-VN" dirty="0">
                <a:solidFill>
                  <a:srgbClr val="FF0000"/>
                </a:solidFill>
              </a:rPr>
              <a:t>tăng tiết dịch nhầy của niêm mạc phế quản gây ho và khạc đờm liên tục hoặc tái phát từng đợt </a:t>
            </a:r>
            <a:r>
              <a:rPr lang="vi-VN" dirty="0"/>
              <a:t>(khoảng 3 tuần lễ) kéo dài 3 tháng trong 1 năm và ít nhất là 2 năm liền. </a:t>
            </a:r>
            <a:endParaRPr lang="en-US" dirty="0"/>
          </a:p>
          <a:p>
            <a:pPr>
              <a:lnSpc>
                <a:spcPct val="150000"/>
              </a:lnSpc>
            </a:pPr>
            <a:r>
              <a:rPr lang="en-US" dirty="0"/>
              <a:t>	</a:t>
            </a:r>
            <a:r>
              <a:rPr lang="vi-VN" dirty="0"/>
              <a:t>Viêm phế quản mạn tính còn gọi là bệnh phổi tắc nghẽn mạn tính. Bệnh thường có những đợt cấp tính làm diễn biến bệnh nặng lên. Bệnh rất phổ biến và là nguyên nhân hàng đầu dẫn đến tâm phế mạn.</a:t>
            </a:r>
            <a:endParaRPr lang="en-US" dirty="0"/>
          </a:p>
        </p:txBody>
      </p:sp>
    </p:spTree>
    <p:extLst>
      <p:ext uri="{BB962C8B-B14F-4D97-AF65-F5344CB8AC3E}">
        <p14:creationId xmlns:p14="http://schemas.microsoft.com/office/powerpoint/2010/main" val="3995993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4169606" cy="6432457"/>
          </a:xfrm>
        </p:spPr>
        <p:txBody>
          <a:bodyPr>
            <a:normAutofit/>
          </a:bodyPr>
          <a:lstStyle/>
          <a:p>
            <a:pPr>
              <a:lnSpc>
                <a:spcPct val="150000"/>
              </a:lnSpc>
            </a:pPr>
            <a:r>
              <a:rPr lang="vi-VN" b="1" dirty="0"/>
              <a:t>Sinh lý bệnh: </a:t>
            </a:r>
            <a:r>
              <a:rPr lang="vi-VN" dirty="0"/>
              <a:t>do tiết dịch nhiều, kéo dài và do phế quản mất tính đàn hồi, sự thông khí kém đi, dần dần xuất hiện suy hô hấp.</a:t>
            </a:r>
            <a:endParaRPr lang="en-US" dirty="0"/>
          </a:p>
          <a:p>
            <a:pPr>
              <a:lnSpc>
                <a:spcPct val="150000"/>
              </a:lnSpc>
            </a:pPr>
            <a:endParaRPr lang="en-US" dirty="0"/>
          </a:p>
        </p:txBody>
      </p:sp>
      <p:pic>
        <p:nvPicPr>
          <p:cNvPr id="2050" name="Picture 2" descr="bệnh viêm phế quản mạn tí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0270" y="760532"/>
            <a:ext cx="6238875" cy="3438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01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fontScale="92500"/>
          </a:bodyPr>
          <a:lstStyle/>
          <a:p>
            <a:pPr marL="228600" indent="-228600">
              <a:lnSpc>
                <a:spcPct val="150000"/>
              </a:lnSpc>
            </a:pPr>
            <a:r>
              <a:rPr lang="vi-VN" b="1" dirty="0"/>
              <a:t>2.</a:t>
            </a:r>
            <a:r>
              <a:rPr lang="en-US" b="1" dirty="0"/>
              <a:t>1.2</a:t>
            </a:r>
            <a:r>
              <a:rPr lang="vi-VN" b="1" dirty="0"/>
              <a:t>. Nguyên nhân và điều kiện thuận lợi</a:t>
            </a:r>
            <a:endParaRPr lang="en-US" dirty="0"/>
          </a:p>
          <a:p>
            <a:pPr marL="228600" indent="-228600">
              <a:lnSpc>
                <a:spcPct val="150000"/>
              </a:lnSpc>
            </a:pPr>
            <a:r>
              <a:rPr lang="pt-BR" b="1" dirty="0"/>
              <a:t>Nguyên nhân </a:t>
            </a:r>
            <a:endParaRPr lang="en-US" dirty="0"/>
          </a:p>
          <a:p>
            <a:pPr marL="228600" lvl="3">
              <a:lnSpc>
                <a:spcPct val="150000"/>
              </a:lnSpc>
            </a:pPr>
            <a:r>
              <a:rPr lang="pt-BR" sz="2800" dirty="0">
                <a:solidFill>
                  <a:srgbClr val="FF0000"/>
                </a:solidFill>
              </a:rPr>
              <a:t>Hút thuốc lá, thuốc lào</a:t>
            </a:r>
            <a:r>
              <a:rPr lang="pt-BR" sz="2800" dirty="0"/>
              <a:t>: Trên 80% người nghiện thuốc lá bị VPQ mạn tính.</a:t>
            </a:r>
            <a:endParaRPr lang="en-US" sz="2800" dirty="0"/>
          </a:p>
          <a:p>
            <a:pPr marL="228600" lvl="3">
              <a:lnSpc>
                <a:spcPct val="150000"/>
              </a:lnSpc>
            </a:pPr>
            <a:r>
              <a:rPr lang="pt-BR" sz="2800" dirty="0"/>
              <a:t>Bụi trong khí quyển: Tỉ lệ mắc bệnh cao hơn ở những vùng công nghiệp.</a:t>
            </a:r>
            <a:endParaRPr lang="en-US" sz="2800" dirty="0"/>
          </a:p>
          <a:p>
            <a:pPr marL="228600" lvl="3">
              <a:lnSpc>
                <a:spcPct val="150000"/>
              </a:lnSpc>
            </a:pPr>
            <a:r>
              <a:rPr lang="pt-BR" sz="2800" dirty="0">
                <a:solidFill>
                  <a:srgbClr val="FF0000"/>
                </a:solidFill>
              </a:rPr>
              <a:t>Nghề nghiệp: </a:t>
            </a:r>
            <a:r>
              <a:rPr lang="pt-BR" sz="2800" dirty="0"/>
              <a:t>Những người tiếp xúc với bụi vô cơ hoặc bụi hữu cơ như công nhân mỏ than, uranium, ... công nhân luyện kim, thợ cán bông, cán nhựa, rất dễ bị VPQ mạn tính.</a:t>
            </a:r>
            <a:endParaRPr lang="en-US" sz="2800" dirty="0"/>
          </a:p>
          <a:p>
            <a:pPr marL="228600" lvl="3">
              <a:lnSpc>
                <a:spcPct val="150000"/>
              </a:lnSpc>
            </a:pPr>
            <a:r>
              <a:rPr lang="pt-BR" sz="2800" dirty="0"/>
              <a:t>Nhiễm khuẩn: Bệnh có liên quan đến virut và vi khuẩn như Hemophilus influenza, Streptococcus pneumoniae.</a:t>
            </a:r>
            <a:endParaRPr lang="en-US" sz="2800" dirty="0"/>
          </a:p>
        </p:txBody>
      </p:sp>
    </p:spTree>
    <p:extLst>
      <p:ext uri="{BB962C8B-B14F-4D97-AF65-F5344CB8AC3E}">
        <p14:creationId xmlns:p14="http://schemas.microsoft.com/office/powerpoint/2010/main" val="2804079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marL="228600" indent="-228600">
              <a:lnSpc>
                <a:spcPct val="150000"/>
              </a:lnSpc>
            </a:pPr>
            <a:r>
              <a:rPr lang="pt-BR" b="1" dirty="0"/>
              <a:t>Điều kiện thuận lợi </a:t>
            </a:r>
            <a:endParaRPr lang="en-US" dirty="0"/>
          </a:p>
          <a:p>
            <a:pPr marL="228600" lvl="3">
              <a:lnSpc>
                <a:spcPct val="150000"/>
              </a:lnSpc>
            </a:pPr>
            <a:r>
              <a:rPr lang="vi-VN" sz="2800" dirty="0"/>
              <a:t>Yếu tố dị ứng.</a:t>
            </a:r>
            <a:endParaRPr lang="en-US" sz="2800" dirty="0"/>
          </a:p>
          <a:p>
            <a:pPr marL="228600" lvl="3">
              <a:lnSpc>
                <a:spcPct val="150000"/>
              </a:lnSpc>
            </a:pPr>
            <a:r>
              <a:rPr lang="vi-VN" sz="2800" dirty="0"/>
              <a:t>Yếu tố tuổi và giới: Tuổi cao mắc nhiều hơn, nam mắc nhiều hơn nữ.</a:t>
            </a:r>
            <a:endParaRPr lang="en-US" sz="2800" dirty="0"/>
          </a:p>
          <a:p>
            <a:pPr marL="228600" lvl="3">
              <a:lnSpc>
                <a:spcPct val="150000"/>
              </a:lnSpc>
            </a:pPr>
            <a:r>
              <a:rPr lang="vi-VN" sz="2800" dirty="0"/>
              <a:t>Tính chất di truyền: Tỉ lệ mắc bệnh cao hơn ở những người có nhóm máu O.</a:t>
            </a:r>
            <a:endParaRPr lang="en-US" sz="2800" dirty="0"/>
          </a:p>
          <a:p>
            <a:pPr marL="228600" lvl="3">
              <a:lnSpc>
                <a:spcPct val="150000"/>
              </a:lnSpc>
            </a:pPr>
            <a:r>
              <a:rPr lang="vi-VN" sz="2800" dirty="0"/>
              <a:t>Yếu tố xã hội: Những người nghèo mắc bệnh nhiều hơn.</a:t>
            </a:r>
            <a:endParaRPr lang="en-US" sz="2800" dirty="0"/>
          </a:p>
          <a:p>
            <a:pPr marL="228600" lvl="3">
              <a:lnSpc>
                <a:spcPct val="150000"/>
              </a:lnSpc>
            </a:pPr>
            <a:r>
              <a:rPr lang="vi-VN" sz="2800" dirty="0"/>
              <a:t>Yếu tố thời tiết, khí hậu: Khí hậu ẩm ướt nhiều sương mù.</a:t>
            </a:r>
            <a:endParaRPr lang="en-US" sz="2800" dirty="0"/>
          </a:p>
          <a:p>
            <a:pPr marL="228600" indent="-228600">
              <a:lnSpc>
                <a:spcPct val="150000"/>
              </a:lnSpc>
            </a:pPr>
            <a:endParaRPr lang="en-US" dirty="0"/>
          </a:p>
        </p:txBody>
      </p:sp>
    </p:spTree>
    <p:extLst>
      <p:ext uri="{BB962C8B-B14F-4D97-AF65-F5344CB8AC3E}">
        <p14:creationId xmlns:p14="http://schemas.microsoft.com/office/powerpoint/2010/main" val="3119921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vi-VN" b="1" dirty="0"/>
              <a:t>MỤC TIÊU </a:t>
            </a:r>
            <a:endParaRPr lang="en-US" dirty="0"/>
          </a:p>
          <a:p>
            <a:pPr>
              <a:lnSpc>
                <a:spcPct val="150000"/>
              </a:lnSpc>
            </a:pPr>
            <a:r>
              <a:rPr lang="vi-VN" b="1" dirty="0"/>
              <a:t>Kiến thức:</a:t>
            </a:r>
            <a:endParaRPr lang="en-US" dirty="0"/>
          </a:p>
          <a:p>
            <a:pPr>
              <a:lnSpc>
                <a:spcPct val="150000"/>
              </a:lnSpc>
            </a:pPr>
            <a:r>
              <a:rPr lang="vi-VN" dirty="0"/>
              <a:t>1. Trình bày được định nghĩa, nguyên nhân và những yếu tố thuận lợi gây viêm phế quản cấp và mạn tính.</a:t>
            </a:r>
            <a:endParaRPr lang="en-US" dirty="0"/>
          </a:p>
          <a:p>
            <a:pPr>
              <a:lnSpc>
                <a:spcPct val="150000"/>
              </a:lnSpc>
            </a:pPr>
            <a:r>
              <a:rPr lang="vi-VN" dirty="0"/>
              <a:t>2. Trình bày được triệu chứng, biến chứng và các biện pháp điều trị viêm phế quản cấp và mạn tính.</a:t>
            </a:r>
            <a:endParaRPr lang="en-US" dirty="0"/>
          </a:p>
          <a:p>
            <a:pPr>
              <a:lnSpc>
                <a:spcPct val="150000"/>
              </a:lnSpc>
            </a:pPr>
            <a:r>
              <a:rPr lang="vi-VN" dirty="0"/>
              <a:t>3. Trình bày được cách nhận định và các vấn đề chăm sóc trên người bệnh viêm phế quản cấp và mạn tính.</a:t>
            </a:r>
            <a:endParaRPr lang="en-US" dirty="0"/>
          </a:p>
        </p:txBody>
      </p:sp>
    </p:spTree>
    <p:extLst>
      <p:ext uri="{BB962C8B-B14F-4D97-AF65-F5344CB8AC3E}">
        <p14:creationId xmlns:p14="http://schemas.microsoft.com/office/powerpoint/2010/main" val="22419264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vi-VN" b="1" dirty="0"/>
              <a:t>2.</a:t>
            </a:r>
            <a:r>
              <a:rPr lang="en-US" b="1" dirty="0"/>
              <a:t>2</a:t>
            </a:r>
            <a:r>
              <a:rPr lang="vi-VN" b="1" dirty="0"/>
              <a:t>. Triệu chứng</a:t>
            </a:r>
            <a:endParaRPr lang="en-US" dirty="0"/>
          </a:p>
          <a:p>
            <a:pPr>
              <a:lnSpc>
                <a:spcPct val="150000"/>
              </a:lnSpc>
            </a:pPr>
            <a:r>
              <a:rPr lang="vi-VN" b="1" dirty="0"/>
              <a:t>2.</a:t>
            </a:r>
            <a:r>
              <a:rPr lang="en-US" b="1" dirty="0"/>
              <a:t>2</a:t>
            </a:r>
            <a:r>
              <a:rPr lang="vi-VN" b="1" dirty="0"/>
              <a:t>.1. Lâm sàng</a:t>
            </a:r>
            <a:endParaRPr lang="en-US" dirty="0"/>
          </a:p>
          <a:p>
            <a:pPr>
              <a:lnSpc>
                <a:spcPct val="150000"/>
              </a:lnSpc>
            </a:pPr>
            <a:r>
              <a:rPr lang="en-US" dirty="0"/>
              <a:t>T</a:t>
            </a:r>
            <a:r>
              <a:rPr lang="vi-VN" dirty="0"/>
              <a:t>hường xảy ra ở người &gt; 50 tuổi. Bệnh tiến triển âm ỉ trong nhiều năm, bắt đầu từ lúc nào khó biết. </a:t>
            </a:r>
            <a:endParaRPr lang="en-US" dirty="0"/>
          </a:p>
          <a:p>
            <a:pPr>
              <a:lnSpc>
                <a:spcPct val="150000"/>
              </a:lnSpc>
            </a:pPr>
            <a:r>
              <a:rPr lang="vi-VN" b="1" dirty="0"/>
              <a:t>- Ho và khạc đờm: </a:t>
            </a:r>
            <a:r>
              <a:rPr lang="vi-VN" dirty="0"/>
              <a:t>thường ho và khạc đờm vào buổi sáng. </a:t>
            </a:r>
            <a:r>
              <a:rPr lang="vi-VN" dirty="0">
                <a:solidFill>
                  <a:srgbClr val="FF0000"/>
                </a:solidFill>
              </a:rPr>
              <a:t>Đờm nhầy, trong, dính hoặc màu xanh, màu vàng hay đặc như mủ</a:t>
            </a:r>
            <a:r>
              <a:rPr lang="vi-VN" dirty="0"/>
              <a:t>. Lượng đờm trong 24 giờ thường khoảng 200 ml. Mỗi đợt ho và khạc đờm kéo dài khoảng 3 tuần, hay xảy ra vào mùa đông đầu mùa thu.</a:t>
            </a:r>
            <a:endParaRPr lang="en-US" dirty="0"/>
          </a:p>
          <a:p>
            <a:pPr>
              <a:lnSpc>
                <a:spcPct val="150000"/>
              </a:lnSpc>
            </a:pPr>
            <a:endParaRPr lang="en-US" dirty="0"/>
          </a:p>
        </p:txBody>
      </p:sp>
    </p:spTree>
    <p:extLst>
      <p:ext uri="{BB962C8B-B14F-4D97-AF65-F5344CB8AC3E}">
        <p14:creationId xmlns:p14="http://schemas.microsoft.com/office/powerpoint/2010/main" val="3097494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fontScale="92500"/>
          </a:bodyPr>
          <a:lstStyle/>
          <a:p>
            <a:pPr>
              <a:lnSpc>
                <a:spcPct val="150000"/>
              </a:lnSpc>
            </a:pPr>
            <a:r>
              <a:rPr lang="vi-VN" b="1" dirty="0"/>
              <a:t>- Đợt cấp của </a:t>
            </a:r>
            <a:r>
              <a:rPr lang="en-US" b="1" dirty="0"/>
              <a:t>VPQ </a:t>
            </a:r>
            <a:r>
              <a:rPr lang="vi-VN" b="1" dirty="0"/>
              <a:t>mạn</a:t>
            </a:r>
            <a:r>
              <a:rPr lang="vi-VN" dirty="0"/>
              <a:t>: Thỉnh thoảng bệnh tăng lên một đợt cấp, nhất là ở những người già, thường do bội nhiễm.</a:t>
            </a:r>
            <a:endParaRPr lang="en-US" dirty="0"/>
          </a:p>
          <a:p>
            <a:pPr>
              <a:lnSpc>
                <a:spcPct val="150000"/>
              </a:lnSpc>
            </a:pPr>
            <a:r>
              <a:rPr lang="vi-VN" dirty="0">
                <a:solidFill>
                  <a:srgbClr val="FF0000"/>
                </a:solidFill>
              </a:rPr>
              <a:t>+  Ho và khạc đờm có mủ</a:t>
            </a:r>
            <a:endParaRPr lang="en-US" dirty="0">
              <a:solidFill>
                <a:srgbClr val="FF0000"/>
              </a:solidFill>
            </a:endParaRPr>
          </a:p>
          <a:p>
            <a:pPr>
              <a:lnSpc>
                <a:spcPct val="150000"/>
              </a:lnSpc>
            </a:pPr>
            <a:r>
              <a:rPr lang="vi-VN" dirty="0">
                <a:solidFill>
                  <a:srgbClr val="FF0000"/>
                </a:solidFill>
              </a:rPr>
              <a:t>+  Khó thở như cơn hen, thở phì phò</a:t>
            </a:r>
            <a:endParaRPr lang="en-US" dirty="0">
              <a:solidFill>
                <a:srgbClr val="FF0000"/>
              </a:solidFill>
            </a:endParaRPr>
          </a:p>
          <a:p>
            <a:pPr>
              <a:lnSpc>
                <a:spcPct val="150000"/>
              </a:lnSpc>
            </a:pPr>
            <a:r>
              <a:rPr lang="vi-VN" dirty="0">
                <a:solidFill>
                  <a:srgbClr val="FF0000"/>
                </a:solidFill>
              </a:rPr>
              <a:t>+  Dấu hiệu nhiễm khuẩn thường kín đáo</a:t>
            </a:r>
            <a:endParaRPr lang="en-US" dirty="0">
              <a:solidFill>
                <a:srgbClr val="FF0000"/>
              </a:solidFill>
            </a:endParaRPr>
          </a:p>
          <a:p>
            <a:pPr>
              <a:lnSpc>
                <a:spcPct val="150000"/>
              </a:lnSpc>
            </a:pPr>
            <a:r>
              <a:rPr lang="vi-VN" dirty="0">
                <a:solidFill>
                  <a:srgbClr val="FF0000"/>
                </a:solidFill>
              </a:rPr>
              <a:t>+  Khám phổi thấy có ran rít, ran ngáy và ran ẩm, tiếng rì rào phế nang giảm</a:t>
            </a:r>
            <a:r>
              <a:rPr lang="vi-VN" dirty="0"/>
              <a:t>.</a:t>
            </a:r>
            <a:endParaRPr lang="en-US" dirty="0"/>
          </a:p>
          <a:p>
            <a:pPr>
              <a:lnSpc>
                <a:spcPct val="150000"/>
              </a:lnSpc>
            </a:pPr>
            <a:r>
              <a:rPr lang="vi-VN" dirty="0"/>
              <a:t>Càng về giai đoạn cuối của </a:t>
            </a:r>
            <a:r>
              <a:rPr lang="en-US" dirty="0"/>
              <a:t>VPQ </a:t>
            </a:r>
            <a:r>
              <a:rPr lang="vi-VN" dirty="0"/>
              <a:t>mạn, mức độ khó thở của </a:t>
            </a:r>
            <a:r>
              <a:rPr lang="en-US" dirty="0"/>
              <a:t>NB</a:t>
            </a:r>
            <a:r>
              <a:rPr lang="vi-VN" dirty="0"/>
              <a:t> càng tăng lên, chức năng hô hấp càng suy giảm trầm trọng. </a:t>
            </a:r>
            <a:r>
              <a:rPr lang="en-US" dirty="0"/>
              <a:t>NB </a:t>
            </a:r>
            <a:r>
              <a:rPr lang="vi-VN" dirty="0"/>
              <a:t>có thể bị tử vong trong đợt suy hô hấp cấp này.</a:t>
            </a:r>
            <a:endParaRPr lang="en-US" dirty="0"/>
          </a:p>
          <a:p>
            <a:pPr>
              <a:lnSpc>
                <a:spcPct val="150000"/>
              </a:lnSpc>
            </a:pPr>
            <a:endParaRPr lang="en-US" dirty="0"/>
          </a:p>
        </p:txBody>
      </p:sp>
    </p:spTree>
    <p:extLst>
      <p:ext uri="{BB962C8B-B14F-4D97-AF65-F5344CB8AC3E}">
        <p14:creationId xmlns:p14="http://schemas.microsoft.com/office/powerpoint/2010/main" val="3117422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Autofit/>
          </a:bodyPr>
          <a:lstStyle/>
          <a:p>
            <a:pPr>
              <a:lnSpc>
                <a:spcPct val="150000"/>
              </a:lnSpc>
            </a:pPr>
            <a:r>
              <a:rPr lang="vi-VN" b="1" dirty="0"/>
              <a:t>2.</a:t>
            </a:r>
            <a:r>
              <a:rPr lang="en-US" b="1" dirty="0"/>
              <a:t>2</a:t>
            </a:r>
            <a:r>
              <a:rPr lang="vi-VN" b="1" dirty="0"/>
              <a:t>.2. Cận lâm sàng</a:t>
            </a:r>
            <a:endParaRPr lang="en-US" dirty="0"/>
          </a:p>
          <a:p>
            <a:pPr>
              <a:lnSpc>
                <a:spcPct val="150000"/>
              </a:lnSpc>
            </a:pPr>
            <a:r>
              <a:rPr lang="vi-VN" dirty="0">
                <a:solidFill>
                  <a:srgbClr val="FF0000"/>
                </a:solidFill>
              </a:rPr>
              <a:t>- </a:t>
            </a:r>
            <a:r>
              <a:rPr lang="en-US" dirty="0">
                <a:solidFill>
                  <a:srgbClr val="FF0000"/>
                </a:solidFill>
              </a:rPr>
              <a:t>XQ</a:t>
            </a:r>
            <a:r>
              <a:rPr lang="vi-VN" dirty="0">
                <a:solidFill>
                  <a:srgbClr val="FF0000"/>
                </a:solidFill>
              </a:rPr>
              <a:t>: </a:t>
            </a:r>
            <a:r>
              <a:rPr lang="vi-VN" dirty="0"/>
              <a:t>Thấy 2 rốn phổi đậm. Giai đoạn muộn</a:t>
            </a:r>
            <a:r>
              <a:rPr lang="en-US" dirty="0"/>
              <a:t>: </a:t>
            </a:r>
            <a:r>
              <a:rPr lang="vi-VN" dirty="0"/>
              <a:t>hình ảnh biểu hiện của giãn phế nang.</a:t>
            </a:r>
            <a:endParaRPr lang="en-US" dirty="0"/>
          </a:p>
          <a:p>
            <a:pPr marL="0" lvl="3" indent="0">
              <a:lnSpc>
                <a:spcPct val="150000"/>
              </a:lnSpc>
              <a:buNone/>
            </a:pPr>
            <a:r>
              <a:rPr lang="en-US" sz="2800" dirty="0">
                <a:solidFill>
                  <a:srgbClr val="FF0000"/>
                </a:solidFill>
              </a:rPr>
              <a:t>- </a:t>
            </a:r>
            <a:r>
              <a:rPr lang="vi-VN" sz="2800" dirty="0">
                <a:solidFill>
                  <a:srgbClr val="FF0000"/>
                </a:solidFill>
              </a:rPr>
              <a:t>Soi phế quản.</a:t>
            </a:r>
            <a:endParaRPr lang="en-US" sz="2800" dirty="0">
              <a:solidFill>
                <a:srgbClr val="FF0000"/>
              </a:solidFill>
            </a:endParaRPr>
          </a:p>
          <a:p>
            <a:pPr marL="0" lvl="3" indent="0">
              <a:lnSpc>
                <a:spcPct val="150000"/>
              </a:lnSpc>
              <a:buNone/>
            </a:pPr>
            <a:r>
              <a:rPr lang="en-US" sz="2800" dirty="0">
                <a:solidFill>
                  <a:srgbClr val="FF0000"/>
                </a:solidFill>
              </a:rPr>
              <a:t>- </a:t>
            </a:r>
            <a:r>
              <a:rPr lang="vi-VN" sz="2800" dirty="0">
                <a:solidFill>
                  <a:srgbClr val="FF0000"/>
                </a:solidFill>
              </a:rPr>
              <a:t>Làm các xét nghiệm thăm dò chức năng hô hấp, </a:t>
            </a:r>
            <a:r>
              <a:rPr lang="vi-VN" sz="2800" dirty="0"/>
              <a:t>phân tích khí máu.</a:t>
            </a:r>
            <a:endParaRPr lang="en-US" sz="2800" dirty="0"/>
          </a:p>
          <a:p>
            <a:pPr marL="0" lvl="3" indent="0">
              <a:lnSpc>
                <a:spcPct val="150000"/>
              </a:lnSpc>
              <a:buNone/>
            </a:pPr>
            <a:r>
              <a:rPr lang="da-DK" sz="2800" dirty="0"/>
              <a:t>- Cấy đờm tìm vi khuẩn, làm kháng sinh đồ.</a:t>
            </a:r>
            <a:endParaRPr lang="en-US" sz="2800" dirty="0"/>
          </a:p>
          <a:p>
            <a:pPr marL="0" lvl="3" indent="0">
              <a:lnSpc>
                <a:spcPct val="150000"/>
              </a:lnSpc>
              <a:buNone/>
            </a:pPr>
            <a:r>
              <a:rPr lang="en-US" sz="2800" dirty="0">
                <a:solidFill>
                  <a:srgbClr val="FF0000"/>
                </a:solidFill>
              </a:rPr>
              <a:t>- </a:t>
            </a:r>
            <a:r>
              <a:rPr lang="vi-VN" sz="2800" dirty="0">
                <a:solidFill>
                  <a:srgbClr val="FF0000"/>
                </a:solidFill>
              </a:rPr>
              <a:t>Xét nghiệm máu</a:t>
            </a:r>
            <a:r>
              <a:rPr lang="vi-VN" sz="2800" b="1" dirty="0">
                <a:solidFill>
                  <a:srgbClr val="FF0000"/>
                </a:solidFill>
              </a:rPr>
              <a:t>: </a:t>
            </a:r>
            <a:endParaRPr lang="en-US" sz="2800" dirty="0">
              <a:solidFill>
                <a:srgbClr val="FF0000"/>
              </a:solidFill>
            </a:endParaRPr>
          </a:p>
          <a:p>
            <a:pPr>
              <a:lnSpc>
                <a:spcPct val="150000"/>
              </a:lnSpc>
            </a:pPr>
            <a:r>
              <a:rPr lang="vi-VN" dirty="0"/>
              <a:t>+  Trong đợt cấp: </a:t>
            </a:r>
            <a:r>
              <a:rPr lang="en-US" dirty="0"/>
              <a:t>WBC </a:t>
            </a:r>
            <a:r>
              <a:rPr lang="vi-VN" dirty="0"/>
              <a:t>tăng, tốc độ máu lắng tăng.</a:t>
            </a:r>
            <a:endParaRPr lang="en-US" dirty="0"/>
          </a:p>
          <a:p>
            <a:pPr>
              <a:lnSpc>
                <a:spcPct val="150000"/>
              </a:lnSpc>
            </a:pPr>
            <a:r>
              <a:rPr lang="vi-VN" dirty="0"/>
              <a:t>+  Giai đoạn muộn: </a:t>
            </a:r>
            <a:r>
              <a:rPr lang="en-US" dirty="0"/>
              <a:t>RBC </a:t>
            </a:r>
            <a:r>
              <a:rPr lang="vi-VN" dirty="0"/>
              <a:t>tăng, Hematocrite tăng.</a:t>
            </a:r>
            <a:endParaRPr lang="en-US" dirty="0"/>
          </a:p>
          <a:p>
            <a:pPr>
              <a:lnSpc>
                <a:spcPct val="150000"/>
              </a:lnSpc>
            </a:pPr>
            <a:endParaRPr lang="en-US" dirty="0"/>
          </a:p>
        </p:txBody>
      </p:sp>
    </p:spTree>
    <p:extLst>
      <p:ext uri="{BB962C8B-B14F-4D97-AF65-F5344CB8AC3E}">
        <p14:creationId xmlns:p14="http://schemas.microsoft.com/office/powerpoint/2010/main" val="4280566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marL="228600" indent="-228600">
              <a:lnSpc>
                <a:spcPct val="150000"/>
              </a:lnSpc>
            </a:pPr>
            <a:r>
              <a:rPr lang="vi-VN" b="1" dirty="0"/>
              <a:t>2.</a:t>
            </a:r>
            <a:r>
              <a:rPr lang="en-US" b="1" dirty="0"/>
              <a:t>3</a:t>
            </a:r>
            <a:r>
              <a:rPr lang="vi-VN" b="1" dirty="0"/>
              <a:t>.  Biến chứng</a:t>
            </a:r>
            <a:endParaRPr lang="en-US" dirty="0"/>
          </a:p>
          <a:p>
            <a:pPr marL="228600" lvl="3">
              <a:lnSpc>
                <a:spcPct val="150000"/>
              </a:lnSpc>
            </a:pPr>
            <a:r>
              <a:rPr lang="vi-VN" sz="2800" dirty="0"/>
              <a:t>Bội nhiễm phổi: viêm phổi, áp xe phổi, lao phổi.</a:t>
            </a:r>
            <a:endParaRPr lang="en-US" sz="2800" dirty="0"/>
          </a:p>
          <a:p>
            <a:pPr marL="228600" lvl="3">
              <a:lnSpc>
                <a:spcPct val="150000"/>
              </a:lnSpc>
            </a:pPr>
            <a:r>
              <a:rPr lang="vi-VN" sz="2800" dirty="0"/>
              <a:t>Giãn phế nang.</a:t>
            </a:r>
            <a:endParaRPr lang="en-US" sz="2800" dirty="0"/>
          </a:p>
          <a:p>
            <a:pPr marL="228600" lvl="3">
              <a:lnSpc>
                <a:spcPct val="150000"/>
              </a:lnSpc>
            </a:pPr>
            <a:r>
              <a:rPr lang="vi-VN" sz="2800" dirty="0"/>
              <a:t>Suy tim phải ( tâm phế mạn ).</a:t>
            </a:r>
            <a:endParaRPr lang="en-US" sz="2800" dirty="0"/>
          </a:p>
          <a:p>
            <a:pPr marL="228600" indent="-228600">
              <a:lnSpc>
                <a:spcPct val="150000"/>
              </a:lnSpc>
            </a:pPr>
            <a:endParaRPr lang="en-US" dirty="0"/>
          </a:p>
        </p:txBody>
      </p:sp>
    </p:spTree>
    <p:extLst>
      <p:ext uri="{BB962C8B-B14F-4D97-AF65-F5344CB8AC3E}">
        <p14:creationId xmlns:p14="http://schemas.microsoft.com/office/powerpoint/2010/main" val="319658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lstStyle/>
          <a:p>
            <a:pPr>
              <a:lnSpc>
                <a:spcPct val="150000"/>
              </a:lnSpc>
            </a:pPr>
            <a:r>
              <a:rPr lang="vi-VN" b="1" dirty="0"/>
              <a:t>2.</a:t>
            </a:r>
            <a:r>
              <a:rPr lang="en-US" b="1" dirty="0"/>
              <a:t>4</a:t>
            </a:r>
            <a:r>
              <a:rPr lang="vi-VN" b="1" dirty="0"/>
              <a:t>. Điều trị</a:t>
            </a:r>
            <a:endParaRPr lang="en-US" dirty="0"/>
          </a:p>
          <a:p>
            <a:pPr>
              <a:lnSpc>
                <a:spcPct val="150000"/>
              </a:lnSpc>
            </a:pPr>
            <a:r>
              <a:rPr lang="vi-VN" b="1" dirty="0"/>
              <a:t>Nguyên tắc</a:t>
            </a:r>
            <a:endParaRPr lang="en-US" dirty="0"/>
          </a:p>
          <a:p>
            <a:pPr>
              <a:lnSpc>
                <a:spcPct val="150000"/>
              </a:lnSpc>
            </a:pPr>
            <a:r>
              <a:rPr lang="vi-VN" dirty="0"/>
              <a:t>Nhằm giải quyết tắc nghẽn phế quản do ba yếu tố:</a:t>
            </a:r>
            <a:endParaRPr lang="en-US" dirty="0"/>
          </a:p>
          <a:p>
            <a:pPr>
              <a:lnSpc>
                <a:spcPct val="150000"/>
              </a:lnSpc>
            </a:pPr>
            <a:r>
              <a:rPr lang="vi-VN" dirty="0"/>
              <a:t>- Tăng sản xuất các chất tiết dịch.</a:t>
            </a:r>
            <a:endParaRPr lang="en-US" dirty="0"/>
          </a:p>
          <a:p>
            <a:pPr>
              <a:lnSpc>
                <a:spcPct val="150000"/>
              </a:lnSpc>
            </a:pPr>
            <a:r>
              <a:rPr lang="vi-VN" dirty="0"/>
              <a:t>- Phù nề niêm mạc phế quản.</a:t>
            </a:r>
            <a:endParaRPr lang="en-US" dirty="0"/>
          </a:p>
          <a:p>
            <a:pPr>
              <a:lnSpc>
                <a:spcPct val="150000"/>
              </a:lnSpc>
            </a:pPr>
            <a:r>
              <a:rPr lang="vi-VN" dirty="0"/>
              <a:t>- Một phần nào co thắt cơ trơn phế quản.</a:t>
            </a:r>
            <a:endParaRPr lang="en-US" dirty="0"/>
          </a:p>
          <a:p>
            <a:pPr>
              <a:lnSpc>
                <a:spcPct val="150000"/>
              </a:lnSpc>
            </a:pPr>
            <a:endParaRPr lang="en-US" dirty="0"/>
          </a:p>
        </p:txBody>
      </p:sp>
    </p:spTree>
    <p:extLst>
      <p:ext uri="{BB962C8B-B14F-4D97-AF65-F5344CB8AC3E}">
        <p14:creationId xmlns:p14="http://schemas.microsoft.com/office/powerpoint/2010/main" val="3740020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fontScale="85000" lnSpcReduction="20000"/>
          </a:bodyPr>
          <a:lstStyle/>
          <a:p>
            <a:pPr>
              <a:lnSpc>
                <a:spcPct val="150000"/>
              </a:lnSpc>
            </a:pPr>
            <a:r>
              <a:rPr lang="vi-VN" b="1" dirty="0"/>
              <a:t>Điều trị</a:t>
            </a:r>
            <a:r>
              <a:rPr lang="en-US" b="1" dirty="0"/>
              <a:t> </a:t>
            </a:r>
            <a:r>
              <a:rPr lang="vi-VN" b="1" dirty="0"/>
              <a:t>dùng thuốc</a:t>
            </a:r>
            <a:endParaRPr lang="en-US" dirty="0"/>
          </a:p>
          <a:p>
            <a:pPr>
              <a:lnSpc>
                <a:spcPct val="150000"/>
              </a:lnSpc>
            </a:pPr>
            <a:r>
              <a:rPr lang="it-IT" dirty="0">
                <a:solidFill>
                  <a:srgbClr val="FF0000"/>
                </a:solidFill>
              </a:rPr>
              <a:t>- Thuốc giảm ho: </a:t>
            </a:r>
            <a:r>
              <a:rPr lang="it-IT" dirty="0"/>
              <a:t>Tecpincodein 0,2g</a:t>
            </a:r>
            <a:endParaRPr lang="en-US" dirty="0"/>
          </a:p>
          <a:p>
            <a:pPr>
              <a:lnSpc>
                <a:spcPct val="150000"/>
              </a:lnSpc>
            </a:pPr>
            <a:r>
              <a:rPr lang="it-IT" dirty="0">
                <a:solidFill>
                  <a:srgbClr val="FF0000"/>
                </a:solidFill>
              </a:rPr>
              <a:t>- Thuốc long đờm: </a:t>
            </a:r>
            <a:r>
              <a:rPr lang="it-IT" dirty="0"/>
              <a:t>Solmuxbroncho 0,2g, Exomuc 200mg. </a:t>
            </a:r>
            <a:endParaRPr lang="en-US" dirty="0"/>
          </a:p>
          <a:p>
            <a:pPr>
              <a:lnSpc>
                <a:spcPct val="150000"/>
              </a:lnSpc>
            </a:pPr>
            <a:r>
              <a:rPr lang="it-IT" dirty="0">
                <a:solidFill>
                  <a:srgbClr val="FF0000"/>
                </a:solidFill>
              </a:rPr>
              <a:t>- Chống phù nề niêm mạc PQ: </a:t>
            </a:r>
            <a:r>
              <a:rPr lang="it-IT" dirty="0"/>
              <a:t>Corticoid (Prednisolon 5mg, Hydrocortison 125mg, Solumedrol 40mg, … ), Alpha chymotrypsin...</a:t>
            </a:r>
            <a:endParaRPr lang="en-US" dirty="0"/>
          </a:p>
          <a:p>
            <a:pPr>
              <a:lnSpc>
                <a:spcPct val="150000"/>
              </a:lnSpc>
            </a:pPr>
            <a:r>
              <a:rPr lang="it-IT" dirty="0">
                <a:solidFill>
                  <a:srgbClr val="FF0000"/>
                </a:solidFill>
              </a:rPr>
              <a:t>- Kháng sinh: </a:t>
            </a:r>
            <a:r>
              <a:rPr lang="it-IT" dirty="0"/>
              <a:t>Unasyn 0,75g, Ofloxacin 200mg</a:t>
            </a:r>
            <a:endParaRPr lang="en-US" dirty="0"/>
          </a:p>
          <a:p>
            <a:pPr>
              <a:lnSpc>
                <a:spcPct val="150000"/>
              </a:lnSpc>
            </a:pPr>
            <a:r>
              <a:rPr lang="it-IT" dirty="0">
                <a:solidFill>
                  <a:srgbClr val="FF0000"/>
                </a:solidFill>
              </a:rPr>
              <a:t>- Chống co thắt cơ trơn phế quản, </a:t>
            </a:r>
            <a:r>
              <a:rPr lang="it-IT" dirty="0"/>
              <a:t>tăng tính phản ứng niêm mạc phế quản: Theophylin 0,2g; Diaphylin 0,48g.</a:t>
            </a:r>
            <a:endParaRPr lang="en-US" dirty="0"/>
          </a:p>
          <a:p>
            <a:pPr>
              <a:lnSpc>
                <a:spcPct val="150000"/>
              </a:lnSpc>
            </a:pPr>
            <a:r>
              <a:rPr lang="it-IT" dirty="0"/>
              <a:t>- Thuốc hạ sốt: Paracetamol </a:t>
            </a:r>
          </a:p>
          <a:p>
            <a:pPr>
              <a:lnSpc>
                <a:spcPct val="150000"/>
              </a:lnSpc>
            </a:pPr>
            <a:r>
              <a:rPr lang="it-IT" dirty="0"/>
              <a:t>- Thuốc giảm đau ngực: Efferalgan codein 500mg.</a:t>
            </a:r>
            <a:endParaRPr lang="en-US" dirty="0"/>
          </a:p>
          <a:p>
            <a:pPr>
              <a:lnSpc>
                <a:spcPct val="150000"/>
              </a:lnSpc>
            </a:pPr>
            <a:r>
              <a:rPr lang="it-IT" dirty="0"/>
              <a:t>- Thuốc an thần gây ngủ diazepam 5mg</a:t>
            </a:r>
          </a:p>
          <a:p>
            <a:pPr>
              <a:lnSpc>
                <a:spcPct val="150000"/>
              </a:lnSpc>
            </a:pPr>
            <a:endParaRPr lang="en-US" dirty="0"/>
          </a:p>
        </p:txBody>
      </p:sp>
    </p:spTree>
    <p:extLst>
      <p:ext uri="{BB962C8B-B14F-4D97-AF65-F5344CB8AC3E}">
        <p14:creationId xmlns:p14="http://schemas.microsoft.com/office/powerpoint/2010/main" val="33777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vi-VN" b="1" dirty="0"/>
              <a:t>Điều trị không dùng thuốc </a:t>
            </a:r>
            <a:endParaRPr lang="en-US" dirty="0"/>
          </a:p>
          <a:p>
            <a:pPr>
              <a:lnSpc>
                <a:spcPct val="150000"/>
              </a:lnSpc>
            </a:pPr>
            <a:r>
              <a:rPr lang="vi-VN" dirty="0"/>
              <a:t>- Bỏ hút thuốc.</a:t>
            </a:r>
            <a:endParaRPr lang="en-US" dirty="0"/>
          </a:p>
          <a:p>
            <a:pPr>
              <a:lnSpc>
                <a:spcPct val="150000"/>
              </a:lnSpc>
            </a:pPr>
            <a:r>
              <a:rPr lang="vi-VN" dirty="0"/>
              <a:t>- Loại bỏ các ổ nhiễm khuẩn đường hô hấp.</a:t>
            </a:r>
            <a:endParaRPr lang="en-US" dirty="0"/>
          </a:p>
          <a:p>
            <a:pPr>
              <a:lnSpc>
                <a:spcPct val="150000"/>
              </a:lnSpc>
            </a:pPr>
            <a:r>
              <a:rPr lang="vi-VN" dirty="0"/>
              <a:t>- Vệ sinh môi trường nơi làm việc.</a:t>
            </a:r>
            <a:endParaRPr lang="en-US" dirty="0"/>
          </a:p>
          <a:p>
            <a:pPr>
              <a:lnSpc>
                <a:spcPct val="150000"/>
              </a:lnSpc>
            </a:pPr>
            <a:r>
              <a:rPr lang="vi-VN" dirty="0"/>
              <a:t>- Khi chưa có tắc nghẽn phế quản chủ yếu:Vận động trị liệu; Thể dục trị liệu; Khí công dưỡng sinh.</a:t>
            </a:r>
            <a:endParaRPr lang="en-US" dirty="0"/>
          </a:p>
          <a:p>
            <a:pPr>
              <a:lnSpc>
                <a:spcPct val="150000"/>
              </a:lnSpc>
            </a:pPr>
            <a:r>
              <a:rPr lang="vi-VN" dirty="0"/>
              <a:t>- Khi đã có tắc nghẽn:làm thông thoáng đường thở, khai thông đường hô hấp  bằng gõ, vỗ, rung, lắc và dẫn lưu tư thế cho người bệnh.</a:t>
            </a:r>
            <a:endParaRPr lang="en-US" dirty="0"/>
          </a:p>
        </p:txBody>
      </p:sp>
    </p:spTree>
    <p:extLst>
      <p:ext uri="{BB962C8B-B14F-4D97-AF65-F5344CB8AC3E}">
        <p14:creationId xmlns:p14="http://schemas.microsoft.com/office/powerpoint/2010/main" val="3052248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it-IT" b="1" dirty="0"/>
              <a:t>3. Chăm sóc</a:t>
            </a:r>
            <a:endParaRPr lang="en-US" dirty="0"/>
          </a:p>
          <a:p>
            <a:pPr>
              <a:lnSpc>
                <a:spcPct val="150000"/>
              </a:lnSpc>
            </a:pPr>
            <a:r>
              <a:rPr lang="it-IT" b="1" dirty="0"/>
              <a:t>3.1. Nhận định</a:t>
            </a:r>
            <a:endParaRPr lang="en-US" dirty="0"/>
          </a:p>
          <a:p>
            <a:pPr>
              <a:lnSpc>
                <a:spcPct val="150000"/>
              </a:lnSpc>
            </a:pPr>
            <a:r>
              <a:rPr lang="it-IT" b="1" dirty="0"/>
              <a:t>3.1.1. Hỏi bệnh</a:t>
            </a:r>
            <a:endParaRPr lang="en-US" dirty="0"/>
          </a:p>
          <a:p>
            <a:pPr>
              <a:lnSpc>
                <a:spcPct val="150000"/>
              </a:lnSpc>
            </a:pPr>
            <a:r>
              <a:rPr lang="it-IT" dirty="0"/>
              <a:t>+ Bệnh sử</a:t>
            </a:r>
            <a:endParaRPr lang="en-US" dirty="0"/>
          </a:p>
          <a:p>
            <a:pPr>
              <a:lnSpc>
                <a:spcPct val="150000"/>
              </a:lnSpc>
            </a:pPr>
            <a:r>
              <a:rPr lang="it-IT" dirty="0"/>
              <a:t>+ Tiền sử: Bản thân, gia đình</a:t>
            </a:r>
            <a:endParaRPr lang="en-US" dirty="0"/>
          </a:p>
        </p:txBody>
      </p:sp>
    </p:spTree>
    <p:extLst>
      <p:ext uri="{BB962C8B-B14F-4D97-AF65-F5344CB8AC3E}">
        <p14:creationId xmlns:p14="http://schemas.microsoft.com/office/powerpoint/2010/main" val="26109226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vi-VN" b="1" dirty="0"/>
              <a:t>3.1.2. Thăm khám</a:t>
            </a:r>
            <a:endParaRPr lang="en-US" dirty="0"/>
          </a:p>
          <a:p>
            <a:pPr>
              <a:lnSpc>
                <a:spcPct val="150000"/>
              </a:lnSpc>
            </a:pPr>
            <a:r>
              <a:rPr lang="vi-VN" dirty="0"/>
              <a:t>+ Toàn thân: </a:t>
            </a:r>
            <a:endParaRPr lang="en-US" dirty="0"/>
          </a:p>
          <a:p>
            <a:pPr>
              <a:lnSpc>
                <a:spcPct val="150000"/>
              </a:lnSpc>
            </a:pPr>
            <a:r>
              <a:rPr lang="vi-VN" dirty="0"/>
              <a:t>- Ý thức</a:t>
            </a:r>
            <a:endParaRPr lang="en-US" dirty="0"/>
          </a:p>
          <a:p>
            <a:pPr>
              <a:lnSpc>
                <a:spcPct val="150000"/>
              </a:lnSpc>
            </a:pPr>
            <a:r>
              <a:rPr lang="vi-VN" dirty="0"/>
              <a:t>- Thể trạng chung; chiều cao; cân nặng; BMI</a:t>
            </a:r>
            <a:endParaRPr lang="en-US" dirty="0"/>
          </a:p>
          <a:p>
            <a:pPr>
              <a:lnSpc>
                <a:spcPct val="150000"/>
              </a:lnSpc>
            </a:pPr>
            <a:r>
              <a:rPr lang="vi-VN" dirty="0"/>
              <a:t>- Dấu hiệu nhiễm khuẩn</a:t>
            </a:r>
            <a:endParaRPr lang="en-US" dirty="0"/>
          </a:p>
          <a:p>
            <a:pPr>
              <a:lnSpc>
                <a:spcPct val="150000"/>
              </a:lnSpc>
            </a:pPr>
            <a:r>
              <a:rPr lang="vi-VN" dirty="0"/>
              <a:t>- </a:t>
            </a:r>
            <a:r>
              <a:rPr lang="en-US" dirty="0"/>
              <a:t>DHST</a:t>
            </a:r>
          </a:p>
          <a:p>
            <a:pPr>
              <a:lnSpc>
                <a:spcPct val="150000"/>
              </a:lnSpc>
            </a:pPr>
            <a:endParaRPr lang="en-US" dirty="0"/>
          </a:p>
        </p:txBody>
      </p:sp>
    </p:spTree>
    <p:extLst>
      <p:ext uri="{BB962C8B-B14F-4D97-AF65-F5344CB8AC3E}">
        <p14:creationId xmlns:p14="http://schemas.microsoft.com/office/powerpoint/2010/main" val="16801318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vi-VN" b="1" dirty="0"/>
              <a:t>+ Khám hô hấp:</a:t>
            </a:r>
            <a:endParaRPr lang="en-US" b="1" dirty="0"/>
          </a:p>
          <a:p>
            <a:pPr marL="228600" lvl="3">
              <a:lnSpc>
                <a:spcPct val="150000"/>
              </a:lnSpc>
            </a:pPr>
            <a:r>
              <a:rPr lang="vi-VN" sz="2800" dirty="0"/>
              <a:t>Quan sát hình dáng lồng ngực, di động theo nhịp thở</a:t>
            </a:r>
            <a:endParaRPr lang="en-US" sz="2800" dirty="0"/>
          </a:p>
          <a:p>
            <a:pPr marL="228600" lvl="3">
              <a:lnSpc>
                <a:spcPct val="150000"/>
              </a:lnSpc>
            </a:pPr>
            <a:r>
              <a:rPr lang="vi-VN" sz="2800" dirty="0"/>
              <a:t>Tình trạng ho, khạc đờm; Số lượng và tính chất đờm, ...</a:t>
            </a:r>
            <a:endParaRPr lang="en-US" sz="2800" dirty="0"/>
          </a:p>
          <a:p>
            <a:pPr>
              <a:lnSpc>
                <a:spcPct val="150000"/>
              </a:lnSpc>
            </a:pPr>
            <a:r>
              <a:rPr lang="vi-VN" dirty="0"/>
              <a:t>- Nghe phổi phát hiện các tiếng rale bất thường</a:t>
            </a:r>
            <a:endParaRPr lang="en-US" dirty="0"/>
          </a:p>
          <a:p>
            <a:pPr>
              <a:lnSpc>
                <a:spcPct val="150000"/>
              </a:lnSpc>
            </a:pPr>
            <a:r>
              <a:rPr lang="vi-VN" dirty="0"/>
              <a:t>+ Khám các cơ quan khác như tuần hoàn, tiêu hoá, tiết niệu, cơ xương khớp, ….phát hiện biến chứng và các bệnh lý kèm theo.</a:t>
            </a:r>
            <a:endParaRPr lang="en-US" dirty="0"/>
          </a:p>
          <a:p>
            <a:pPr>
              <a:lnSpc>
                <a:spcPct val="150000"/>
              </a:lnSpc>
            </a:pPr>
            <a:endParaRPr lang="en-US" dirty="0"/>
          </a:p>
        </p:txBody>
      </p:sp>
    </p:spTree>
    <p:extLst>
      <p:ext uri="{BB962C8B-B14F-4D97-AF65-F5344CB8AC3E}">
        <p14:creationId xmlns:p14="http://schemas.microsoft.com/office/powerpoint/2010/main" val="3612242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vi-VN" b="1" dirty="0"/>
              <a:t>Kỹ năng:</a:t>
            </a:r>
            <a:endParaRPr lang="en-US" dirty="0"/>
          </a:p>
          <a:p>
            <a:pPr>
              <a:lnSpc>
                <a:spcPct val="150000"/>
              </a:lnSpc>
            </a:pPr>
            <a:r>
              <a:rPr lang="vi-VN" dirty="0"/>
              <a:t>4. Lập và thực hiện được KHCS được cho người bệnh viêm phế quản trong bài tập tình huống.</a:t>
            </a:r>
            <a:endParaRPr lang="en-US" dirty="0"/>
          </a:p>
          <a:p>
            <a:pPr>
              <a:lnSpc>
                <a:spcPct val="150000"/>
              </a:lnSpc>
            </a:pPr>
            <a:r>
              <a:rPr lang="vi-VN" b="1" dirty="0"/>
              <a:t>Thái độ:</a:t>
            </a:r>
            <a:endParaRPr lang="en-US" dirty="0"/>
          </a:p>
          <a:p>
            <a:pPr>
              <a:lnSpc>
                <a:spcPct val="150000"/>
              </a:lnSpc>
            </a:pPr>
            <a:r>
              <a:rPr lang="vi-VN" dirty="0"/>
              <a:t>5. Thể hiện được sự thận trọng, chu đáo, thái độ ân cần khi chăm sóc người bệnh.</a:t>
            </a:r>
            <a:endParaRPr lang="en-US" dirty="0"/>
          </a:p>
        </p:txBody>
      </p:sp>
    </p:spTree>
    <p:extLst>
      <p:ext uri="{BB962C8B-B14F-4D97-AF65-F5344CB8AC3E}">
        <p14:creationId xmlns:p14="http://schemas.microsoft.com/office/powerpoint/2010/main" val="1638671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lstStyle/>
          <a:p>
            <a:pPr>
              <a:lnSpc>
                <a:spcPct val="150000"/>
              </a:lnSpc>
            </a:pPr>
            <a:r>
              <a:rPr lang="vi-VN" b="1" dirty="0"/>
              <a:t>3.1.3. Thu thập thông tin </a:t>
            </a:r>
            <a:endParaRPr lang="en-US" dirty="0"/>
          </a:p>
          <a:p>
            <a:pPr>
              <a:lnSpc>
                <a:spcPct val="150000"/>
              </a:lnSpc>
            </a:pPr>
            <a:r>
              <a:rPr lang="vi-VN" dirty="0"/>
              <a:t> -  Giấy ra viện, giấy chuyển viện, đơn thuốc cũ, ...</a:t>
            </a:r>
            <a:endParaRPr lang="en-US" dirty="0"/>
          </a:p>
          <a:p>
            <a:pPr>
              <a:lnSpc>
                <a:spcPct val="150000"/>
              </a:lnSpc>
            </a:pPr>
            <a:r>
              <a:rPr lang="vi-VN" dirty="0"/>
              <a:t>- Tham khảo HSBA</a:t>
            </a:r>
            <a:endParaRPr lang="en-US" dirty="0"/>
          </a:p>
          <a:p>
            <a:pPr>
              <a:lnSpc>
                <a:spcPct val="150000"/>
              </a:lnSpc>
            </a:pPr>
            <a:r>
              <a:rPr lang="vi-VN" dirty="0"/>
              <a:t> +  Kết quả xét nghiệm cận lâm sàng: máu, kết quả chụp  Xquang tim phổi...</a:t>
            </a:r>
            <a:endParaRPr lang="en-US" dirty="0"/>
          </a:p>
          <a:p>
            <a:pPr>
              <a:lnSpc>
                <a:spcPct val="150000"/>
              </a:lnSpc>
            </a:pPr>
            <a:r>
              <a:rPr lang="vi-VN" dirty="0"/>
              <a:t> +  Y lệnh thuốc điều trị.</a:t>
            </a:r>
            <a:endParaRPr lang="en-US" dirty="0"/>
          </a:p>
          <a:p>
            <a:pPr>
              <a:lnSpc>
                <a:spcPct val="150000"/>
              </a:lnSpc>
            </a:pPr>
            <a:endParaRPr lang="en-US" dirty="0"/>
          </a:p>
        </p:txBody>
      </p:sp>
    </p:spTree>
    <p:extLst>
      <p:ext uri="{BB962C8B-B14F-4D97-AF65-F5344CB8AC3E}">
        <p14:creationId xmlns:p14="http://schemas.microsoft.com/office/powerpoint/2010/main" val="13685568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lstStyle/>
          <a:p>
            <a:pPr>
              <a:lnSpc>
                <a:spcPct val="150000"/>
              </a:lnSpc>
            </a:pPr>
            <a:r>
              <a:rPr lang="vi-VN" b="1" dirty="0"/>
              <a:t>3.2. Chẩn đoán chăm sóc</a:t>
            </a:r>
            <a:endParaRPr lang="en-US" dirty="0"/>
          </a:p>
          <a:p>
            <a:pPr>
              <a:lnSpc>
                <a:spcPct val="150000"/>
              </a:lnSpc>
            </a:pPr>
            <a:r>
              <a:rPr lang="vi-VN" dirty="0"/>
              <a:t> - Khó thở </a:t>
            </a:r>
            <a:r>
              <a:rPr lang="en-US" dirty="0" err="1"/>
              <a:t>liên</a:t>
            </a:r>
            <a:r>
              <a:rPr lang="en-US" dirty="0"/>
              <a:t> </a:t>
            </a:r>
            <a:r>
              <a:rPr lang="en-US" dirty="0" err="1"/>
              <a:t>quan</a:t>
            </a:r>
            <a:r>
              <a:rPr lang="en-US" dirty="0"/>
              <a:t> </a:t>
            </a:r>
            <a:r>
              <a:rPr lang="en-US" dirty="0" err="1"/>
              <a:t>đến</a:t>
            </a:r>
            <a:r>
              <a:rPr lang="vi-VN" dirty="0"/>
              <a:t> tăng tiết đờm dãi, phù nề niêm mạc đường thở và co thắt phế quản liên quan đến quá trình nhiễm khuẩn.</a:t>
            </a:r>
            <a:endParaRPr lang="en-US" dirty="0"/>
          </a:p>
          <a:p>
            <a:pPr>
              <a:lnSpc>
                <a:spcPct val="150000"/>
              </a:lnSpc>
            </a:pPr>
            <a:r>
              <a:rPr lang="vi-VN" dirty="0"/>
              <a:t> - Ho, sốt liên quan đến quá trình nhiễm khuẩn.</a:t>
            </a:r>
            <a:endParaRPr lang="en-US" dirty="0"/>
          </a:p>
          <a:p>
            <a:pPr>
              <a:lnSpc>
                <a:spcPct val="150000"/>
              </a:lnSpc>
            </a:pPr>
            <a:r>
              <a:rPr lang="vi-VN" dirty="0"/>
              <a:t> - Thiếu kiến thức tự chăm sóc và phòng bệnh.</a:t>
            </a:r>
            <a:endParaRPr lang="en-US" dirty="0"/>
          </a:p>
          <a:p>
            <a:pPr>
              <a:lnSpc>
                <a:spcPct val="150000"/>
              </a:lnSpc>
            </a:pPr>
            <a:endParaRPr lang="en-US" dirty="0"/>
          </a:p>
        </p:txBody>
      </p:sp>
    </p:spTree>
    <p:extLst>
      <p:ext uri="{BB962C8B-B14F-4D97-AF65-F5344CB8AC3E}">
        <p14:creationId xmlns:p14="http://schemas.microsoft.com/office/powerpoint/2010/main" val="30543855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lnSpcReduction="10000"/>
          </a:bodyPr>
          <a:lstStyle/>
          <a:p>
            <a:pPr>
              <a:lnSpc>
                <a:spcPct val="150000"/>
              </a:lnSpc>
            </a:pPr>
            <a:r>
              <a:rPr lang="vi-VN" b="1" dirty="0"/>
              <a:t>3.3. Kế hoạch chăm sóc</a:t>
            </a:r>
            <a:endParaRPr lang="en-US" dirty="0"/>
          </a:p>
          <a:p>
            <a:pPr>
              <a:lnSpc>
                <a:spcPct val="150000"/>
              </a:lnSpc>
            </a:pPr>
            <a:r>
              <a:rPr lang="nb-NO" b="1" dirty="0"/>
              <a:t>3.3.1. Giảm khó thở</a:t>
            </a:r>
            <a:endParaRPr lang="en-US" dirty="0"/>
          </a:p>
          <a:p>
            <a:pPr>
              <a:lnSpc>
                <a:spcPct val="150000"/>
              </a:lnSpc>
            </a:pPr>
            <a:r>
              <a:rPr lang="nb-NO" dirty="0"/>
              <a:t>+ Đảm bảo thông thoáng đường hô hấp:</a:t>
            </a:r>
            <a:endParaRPr lang="en-US" dirty="0"/>
          </a:p>
          <a:p>
            <a:pPr>
              <a:lnSpc>
                <a:spcPct val="150000"/>
              </a:lnSpc>
            </a:pPr>
            <a:r>
              <a:rPr lang="nb-NO" dirty="0"/>
              <a:t>- Khuyên NB uống nhiều nước giúp lỏng và loãng đờm (1,5-2l/24h)</a:t>
            </a:r>
            <a:endParaRPr lang="en-US" dirty="0"/>
          </a:p>
          <a:p>
            <a:pPr>
              <a:lnSpc>
                <a:spcPct val="150000"/>
              </a:lnSpc>
            </a:pPr>
            <a:r>
              <a:rPr lang="nb-NO" dirty="0"/>
              <a:t>- Gõ vỗ rung lắc </a:t>
            </a:r>
          </a:p>
          <a:p>
            <a:pPr>
              <a:lnSpc>
                <a:spcPct val="150000"/>
              </a:lnSpc>
            </a:pPr>
            <a:r>
              <a:rPr lang="nb-NO" dirty="0"/>
              <a:t>- Hướng dẫn NB ho khạc chủ động để khạc được nhiều đờm.</a:t>
            </a:r>
            <a:endParaRPr lang="en-US" dirty="0"/>
          </a:p>
          <a:p>
            <a:pPr>
              <a:lnSpc>
                <a:spcPct val="150000"/>
              </a:lnSpc>
            </a:pPr>
            <a:r>
              <a:rPr lang="nb-NO" dirty="0"/>
              <a:t>- Hút đờm dãi trong trường hợp đờm đặc gây bít tắc đường hô hấp, người bệnh ho khạc yếu.</a:t>
            </a:r>
            <a:endParaRPr lang="en-US" dirty="0"/>
          </a:p>
          <a:p>
            <a:pPr>
              <a:lnSpc>
                <a:spcPct val="150000"/>
              </a:lnSpc>
            </a:pPr>
            <a:r>
              <a:rPr lang="nb-NO" dirty="0"/>
              <a:t>- Thực hiện y lệnh thuốc long đờm, giãn phế quản...</a:t>
            </a:r>
            <a:endParaRPr lang="en-US" dirty="0"/>
          </a:p>
        </p:txBody>
      </p:sp>
    </p:spTree>
    <p:extLst>
      <p:ext uri="{BB962C8B-B14F-4D97-AF65-F5344CB8AC3E}">
        <p14:creationId xmlns:p14="http://schemas.microsoft.com/office/powerpoint/2010/main" val="13712010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nb-NO" dirty="0"/>
              <a:t>+ Cải thiện trao đổi khí cho người bệnh:</a:t>
            </a:r>
            <a:endParaRPr lang="en-US" dirty="0"/>
          </a:p>
          <a:p>
            <a:pPr>
              <a:lnSpc>
                <a:spcPct val="150000"/>
              </a:lnSpc>
            </a:pPr>
            <a:r>
              <a:rPr lang="nb-NO" dirty="0"/>
              <a:t>- Tư thế đầu cao, phòng thoáng khí, hạn chế tập trung đông người quanh NB.</a:t>
            </a:r>
            <a:endParaRPr lang="en-US" dirty="0"/>
          </a:p>
          <a:p>
            <a:pPr>
              <a:lnSpc>
                <a:spcPct val="150000"/>
              </a:lnSpc>
            </a:pPr>
            <a:r>
              <a:rPr lang="nb-NO" dirty="0"/>
              <a:t>- Thở oxy gọng trong trường hợp khó thở nhẹ.</a:t>
            </a:r>
            <a:endParaRPr lang="en-US" dirty="0"/>
          </a:p>
          <a:p>
            <a:pPr>
              <a:lnSpc>
                <a:spcPct val="150000"/>
              </a:lnSpc>
            </a:pPr>
            <a:r>
              <a:rPr lang="nb-NO" dirty="0"/>
              <a:t>- Thở oxy mast hoặc bóp bóng, phụ bác sỹ đặt nội khí quản trong trường hợp NB suy hô hấp nặng.</a:t>
            </a:r>
            <a:endParaRPr lang="en-US" dirty="0"/>
          </a:p>
          <a:p>
            <a:pPr>
              <a:lnSpc>
                <a:spcPct val="150000"/>
              </a:lnSpc>
            </a:pPr>
            <a:endParaRPr lang="en-US" dirty="0"/>
          </a:p>
        </p:txBody>
      </p:sp>
    </p:spTree>
    <p:extLst>
      <p:ext uri="{BB962C8B-B14F-4D97-AF65-F5344CB8AC3E}">
        <p14:creationId xmlns:p14="http://schemas.microsoft.com/office/powerpoint/2010/main" val="22963011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nb-NO" b="1" dirty="0"/>
              <a:t>3.3.2. Giảm sốt, giảm ho</a:t>
            </a:r>
            <a:endParaRPr lang="en-US" dirty="0"/>
          </a:p>
          <a:p>
            <a:pPr>
              <a:lnSpc>
                <a:spcPct val="150000"/>
              </a:lnSpc>
            </a:pPr>
            <a:r>
              <a:rPr lang="nb-NO" dirty="0"/>
              <a:t>-    Giảm sốt:</a:t>
            </a:r>
            <a:endParaRPr lang="en-US" dirty="0"/>
          </a:p>
          <a:p>
            <a:pPr>
              <a:lnSpc>
                <a:spcPct val="150000"/>
              </a:lnSpc>
            </a:pPr>
            <a:r>
              <a:rPr lang="nb-NO" dirty="0"/>
              <a:t>     + Để người bệnh nằm ở buồng bệnh thoáng, mát và yên tĩnh.</a:t>
            </a:r>
            <a:endParaRPr lang="en-US" dirty="0"/>
          </a:p>
          <a:p>
            <a:pPr>
              <a:lnSpc>
                <a:spcPct val="150000"/>
              </a:lnSpc>
            </a:pPr>
            <a:r>
              <a:rPr lang="nb-NO" dirty="0"/>
              <a:t>     + Hạ sốt bằng chườm mát và dùng thuốc hạ nhiệt ( nếu sốt cao nếu T</a:t>
            </a:r>
            <a:r>
              <a:rPr lang="nb-NO" baseline="30000" dirty="0"/>
              <a:t>0</a:t>
            </a:r>
            <a:r>
              <a:rPr lang="nb-NO" dirty="0"/>
              <a:t>&gt;38</a:t>
            </a:r>
            <a:r>
              <a:rPr lang="nb-NO" baseline="30000" dirty="0"/>
              <a:t>0</a:t>
            </a:r>
            <a:r>
              <a:rPr lang="nb-NO" dirty="0"/>
              <a:t>5).</a:t>
            </a:r>
            <a:endParaRPr lang="en-US" dirty="0"/>
          </a:p>
          <a:p>
            <a:pPr>
              <a:lnSpc>
                <a:spcPct val="150000"/>
              </a:lnSpc>
            </a:pPr>
            <a:r>
              <a:rPr lang="nb-NO" dirty="0"/>
              <a:t>     + Chế độ ăn lỏng, đảm bảo lượng nước uống đầy đủ.</a:t>
            </a:r>
            <a:endParaRPr lang="en-US" dirty="0"/>
          </a:p>
          <a:p>
            <a:pPr>
              <a:lnSpc>
                <a:spcPct val="150000"/>
              </a:lnSpc>
            </a:pPr>
            <a:endParaRPr lang="en-US" dirty="0"/>
          </a:p>
        </p:txBody>
      </p:sp>
    </p:spTree>
    <p:extLst>
      <p:ext uri="{BB962C8B-B14F-4D97-AF65-F5344CB8AC3E}">
        <p14:creationId xmlns:p14="http://schemas.microsoft.com/office/powerpoint/2010/main" val="15825250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fontScale="92500" lnSpcReduction="20000"/>
          </a:bodyPr>
          <a:lstStyle/>
          <a:p>
            <a:pPr>
              <a:lnSpc>
                <a:spcPct val="150000"/>
              </a:lnSpc>
            </a:pPr>
            <a:r>
              <a:rPr lang="nb-NO" b="1" dirty="0"/>
              <a:t>-    Giảm ho: </a:t>
            </a:r>
            <a:endParaRPr lang="en-US" b="1" dirty="0"/>
          </a:p>
          <a:p>
            <a:pPr>
              <a:lnSpc>
                <a:spcPct val="150000"/>
              </a:lnSpc>
            </a:pPr>
            <a:r>
              <a:rPr lang="nb-NO" dirty="0"/>
              <a:t>     + Vệ sinh mũi họng răng miệng </a:t>
            </a:r>
          </a:p>
          <a:p>
            <a:pPr>
              <a:lnSpc>
                <a:spcPct val="150000"/>
              </a:lnSpc>
            </a:pPr>
            <a:r>
              <a:rPr lang="nb-NO" dirty="0"/>
              <a:t>     + Ho khan: Dùng thuốc giảm ho theo chỉ định</a:t>
            </a:r>
            <a:endParaRPr lang="en-US" dirty="0"/>
          </a:p>
          <a:p>
            <a:pPr>
              <a:lnSpc>
                <a:spcPct val="150000"/>
              </a:lnSpc>
            </a:pPr>
            <a:r>
              <a:rPr lang="nb-NO" dirty="0"/>
              <a:t>     + Ho khạc đờm:</a:t>
            </a:r>
            <a:endParaRPr lang="en-US" dirty="0"/>
          </a:p>
          <a:p>
            <a:pPr lvl="0">
              <a:lnSpc>
                <a:spcPct val="150000"/>
              </a:lnSpc>
            </a:pPr>
            <a:r>
              <a:rPr lang="nb-NO" dirty="0"/>
              <a:t>  Dùng thuốc làm loãng đờm và lỏng đờm theo y lệnh</a:t>
            </a:r>
            <a:endParaRPr lang="en-US" dirty="0"/>
          </a:p>
          <a:p>
            <a:pPr lvl="0">
              <a:lnSpc>
                <a:spcPct val="150000"/>
              </a:lnSpc>
            </a:pPr>
            <a:r>
              <a:rPr lang="nb-NO" dirty="0"/>
              <a:t>  Làm ẩm không khí thở bằng hơi nước ấm hoặc tăng độ ẩm trong phòng.</a:t>
            </a:r>
            <a:endParaRPr lang="en-US" dirty="0"/>
          </a:p>
          <a:p>
            <a:pPr lvl="0">
              <a:lnSpc>
                <a:spcPct val="150000"/>
              </a:lnSpc>
            </a:pPr>
            <a:r>
              <a:rPr lang="nb-NO" dirty="0"/>
              <a:t>  Uống nước ấm để kích thích ho khạc đờm</a:t>
            </a:r>
          </a:p>
          <a:p>
            <a:pPr lvl="0">
              <a:lnSpc>
                <a:spcPct val="150000"/>
              </a:lnSpc>
            </a:pPr>
            <a:r>
              <a:rPr lang="nb-NO" dirty="0"/>
              <a:t>  Đảm bảo lượng nước uống đầy đủ (1,5 lít – 2 lít/ ngày) </a:t>
            </a:r>
            <a:endParaRPr lang="en-US" dirty="0"/>
          </a:p>
          <a:p>
            <a:pPr>
              <a:lnSpc>
                <a:spcPct val="150000"/>
              </a:lnSpc>
            </a:pPr>
            <a:r>
              <a:rPr lang="nb-NO" dirty="0"/>
              <a:t>+ Loại bỏ các yếu tố gây kích thích PQ làm tăng tiết dịch như khói bụi, khuyên NB bỏ hút thuốc.</a:t>
            </a:r>
            <a:endParaRPr lang="en-US" dirty="0"/>
          </a:p>
          <a:p>
            <a:pPr>
              <a:lnSpc>
                <a:spcPct val="150000"/>
              </a:lnSpc>
            </a:pPr>
            <a:endParaRPr lang="en-US" dirty="0"/>
          </a:p>
        </p:txBody>
      </p:sp>
    </p:spTree>
    <p:extLst>
      <p:ext uri="{BB962C8B-B14F-4D97-AF65-F5344CB8AC3E}">
        <p14:creationId xmlns:p14="http://schemas.microsoft.com/office/powerpoint/2010/main" val="2463959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it-IT" b="1" dirty="0"/>
              <a:t>3.3.3. Phục hồi chức năng</a:t>
            </a:r>
            <a:endParaRPr lang="en-US" dirty="0"/>
          </a:p>
          <a:p>
            <a:pPr>
              <a:lnSpc>
                <a:spcPct val="150000"/>
              </a:lnSpc>
            </a:pPr>
            <a:r>
              <a:rPr lang="nb-NO" dirty="0"/>
              <a:t>	 Đối với người bệnh viêm phế quản mạn tính là rất quan trọng</a:t>
            </a:r>
            <a:endParaRPr lang="en-US" dirty="0"/>
          </a:p>
          <a:p>
            <a:pPr>
              <a:lnSpc>
                <a:spcPct val="150000"/>
              </a:lnSpc>
            </a:pPr>
            <a:r>
              <a:rPr lang="nb-NO" b="1" dirty="0"/>
              <a:t>+ Luyện tập thở: </a:t>
            </a:r>
            <a:r>
              <a:rPr lang="nb-NO" dirty="0"/>
              <a:t>luyện tập thở cơ hoành và thở chụm môi để làm mạnh cơ thở ra, đẩy khí phối hợp với các cơ hô hấp giúp NB đỡ mệt khi thở mặt khác lại đẩy ra được nhiều khí cặn ở trong phổi.</a:t>
            </a:r>
            <a:endParaRPr lang="en-US" dirty="0"/>
          </a:p>
          <a:p>
            <a:pPr>
              <a:lnSpc>
                <a:spcPct val="150000"/>
              </a:lnSpc>
            </a:pPr>
            <a:r>
              <a:rPr lang="nb-NO" b="1" dirty="0"/>
              <a:t>+ Dẫn lưu đờm theo tư thế kết hợp với vật lý trị liệu </a:t>
            </a:r>
            <a:r>
              <a:rPr lang="nb-NO" dirty="0"/>
              <a:t>(gõ, vỗ, rung, lắc).</a:t>
            </a:r>
            <a:endParaRPr lang="en-US" dirty="0"/>
          </a:p>
          <a:p>
            <a:pPr>
              <a:lnSpc>
                <a:spcPct val="150000"/>
              </a:lnSpc>
            </a:pPr>
            <a:endParaRPr lang="en-US" dirty="0"/>
          </a:p>
        </p:txBody>
      </p:sp>
    </p:spTree>
    <p:extLst>
      <p:ext uri="{BB962C8B-B14F-4D97-AF65-F5344CB8AC3E}">
        <p14:creationId xmlns:p14="http://schemas.microsoft.com/office/powerpoint/2010/main" val="20830686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tap tho cơ hoà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868" y="1874650"/>
            <a:ext cx="10104191" cy="3073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6086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nb-NO" b="1" dirty="0"/>
              <a:t>3.3.4. Tư vấn giáo dục sức khỏe và chăm sóc tại nhà </a:t>
            </a:r>
            <a:endParaRPr lang="en-US" sz="2000" dirty="0"/>
          </a:p>
          <a:p>
            <a:pPr>
              <a:lnSpc>
                <a:spcPct val="150000"/>
              </a:lnSpc>
            </a:pPr>
            <a:r>
              <a:rPr lang="nb-NO" dirty="0"/>
              <a:t>- Chế độ nghỉ ngơi: </a:t>
            </a:r>
            <a:endParaRPr lang="en-US" sz="2000" dirty="0"/>
          </a:p>
          <a:p>
            <a:pPr>
              <a:lnSpc>
                <a:spcPct val="150000"/>
              </a:lnSpc>
            </a:pPr>
            <a:r>
              <a:rPr lang="vi-VN" dirty="0"/>
              <a:t>- Chế độ vệ sinh:</a:t>
            </a:r>
            <a:endParaRPr lang="en-US" sz="2000" dirty="0"/>
          </a:p>
          <a:p>
            <a:pPr>
              <a:lnSpc>
                <a:spcPct val="150000"/>
              </a:lnSpc>
            </a:pPr>
            <a:r>
              <a:rPr lang="nb-NO" dirty="0"/>
              <a:t>- Phòng bệnh</a:t>
            </a:r>
            <a:endParaRPr lang="en-US" sz="2000" dirty="0"/>
          </a:p>
          <a:p>
            <a:pPr>
              <a:lnSpc>
                <a:spcPct val="150000"/>
              </a:lnSpc>
            </a:pPr>
            <a:r>
              <a:rPr lang="en-US" dirty="0"/>
              <a:t>- </a:t>
            </a:r>
            <a:r>
              <a:rPr lang="vi-VN" dirty="0"/>
              <a:t>Hướng dẫn, luyện tập cho họ về kỹ thuật dẫn lưu tư thế, điều trị vật lý</a:t>
            </a:r>
            <a:r>
              <a:rPr lang="en-US" dirty="0"/>
              <a:t> </a:t>
            </a:r>
            <a:r>
              <a:rPr lang="vi-VN" dirty="0"/>
              <a:t>(gõ, vỗ, rung lắc) lồng ngực.</a:t>
            </a:r>
            <a:endParaRPr lang="en-US" sz="2000" dirty="0"/>
          </a:p>
        </p:txBody>
      </p:sp>
    </p:spTree>
    <p:extLst>
      <p:ext uri="{BB962C8B-B14F-4D97-AF65-F5344CB8AC3E}">
        <p14:creationId xmlns:p14="http://schemas.microsoft.com/office/powerpoint/2010/main" val="20664211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marL="228600" indent="-228600"/>
            <a:r>
              <a:rPr lang="vi-VN" b="1" i="1" dirty="0"/>
              <a:t>3.4. Thực hiện </a:t>
            </a:r>
            <a:r>
              <a:rPr lang="en-US" b="1" i="1" dirty="0"/>
              <a:t>KHCS</a:t>
            </a:r>
            <a:r>
              <a:rPr lang="vi-VN" b="1" dirty="0"/>
              <a:t>: </a:t>
            </a:r>
            <a:r>
              <a:rPr lang="vi-VN" dirty="0"/>
              <a:t>theo phần lập </a:t>
            </a:r>
            <a:r>
              <a:rPr lang="en-US" dirty="0"/>
              <a:t>KHCS</a:t>
            </a:r>
          </a:p>
        </p:txBody>
      </p:sp>
    </p:spTree>
    <p:extLst>
      <p:ext uri="{BB962C8B-B14F-4D97-AF65-F5344CB8AC3E}">
        <p14:creationId xmlns:p14="http://schemas.microsoft.com/office/powerpoint/2010/main" val="1135927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5889814" cy="6432457"/>
          </a:xfrm>
        </p:spPr>
        <p:txBody>
          <a:bodyPr/>
          <a:lstStyle/>
          <a:p>
            <a:pPr>
              <a:lnSpc>
                <a:spcPct val="150000"/>
              </a:lnSpc>
            </a:pPr>
            <a:r>
              <a:rPr lang="vi-VN" b="1" dirty="0"/>
              <a:t>1. Viêm phế quản cấp</a:t>
            </a:r>
            <a:endParaRPr lang="en-US" dirty="0"/>
          </a:p>
          <a:p>
            <a:pPr>
              <a:lnSpc>
                <a:spcPct val="150000"/>
              </a:lnSpc>
            </a:pPr>
            <a:r>
              <a:rPr lang="vi-VN" b="1" dirty="0"/>
              <a:t>1.1.</a:t>
            </a:r>
            <a:r>
              <a:rPr lang="en-US" b="1" dirty="0"/>
              <a:t>1</a:t>
            </a:r>
            <a:r>
              <a:rPr lang="vi-VN" b="1" dirty="0"/>
              <a:t>  Định nghĩa</a:t>
            </a:r>
            <a:endParaRPr lang="en-US" dirty="0"/>
          </a:p>
          <a:p>
            <a:pPr>
              <a:lnSpc>
                <a:spcPct val="150000"/>
              </a:lnSpc>
            </a:pPr>
            <a:r>
              <a:rPr lang="vi-VN" b="1" dirty="0"/>
              <a:t>	</a:t>
            </a:r>
            <a:r>
              <a:rPr lang="en-US" dirty="0"/>
              <a:t>VPQ </a:t>
            </a:r>
            <a:r>
              <a:rPr lang="vi-VN" dirty="0"/>
              <a:t>cấp là tình trạng </a:t>
            </a:r>
            <a:r>
              <a:rPr lang="vi-VN" dirty="0">
                <a:solidFill>
                  <a:srgbClr val="FF0000"/>
                </a:solidFill>
              </a:rPr>
              <a:t>viêm cấp tính niêm mạc </a:t>
            </a:r>
            <a:r>
              <a:rPr lang="en-US" dirty="0">
                <a:solidFill>
                  <a:srgbClr val="FF0000"/>
                </a:solidFill>
              </a:rPr>
              <a:t>PQ </a:t>
            </a:r>
            <a:r>
              <a:rPr lang="vi-VN" dirty="0"/>
              <a:t>ở người trước đó không có tổn thương. </a:t>
            </a:r>
            <a:endParaRPr lang="en-US" dirty="0"/>
          </a:p>
          <a:p>
            <a:pPr>
              <a:lnSpc>
                <a:spcPct val="150000"/>
              </a:lnSpc>
            </a:pPr>
            <a:endParaRPr lang="en-US" dirty="0"/>
          </a:p>
          <a:p>
            <a:pPr>
              <a:lnSpc>
                <a:spcPct val="150000"/>
              </a:lnSpc>
            </a:pPr>
            <a:r>
              <a:rPr lang="vi-VN" dirty="0"/>
              <a:t>Bệnh khỏi hoàn toàn không để lại di chứng.</a:t>
            </a:r>
            <a:endParaRPr lang="en-US" dirty="0"/>
          </a:p>
        </p:txBody>
      </p:sp>
      <p:pic>
        <p:nvPicPr>
          <p:cNvPr id="1026" name="Picture 2" descr="Image result for viêm phế quả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3609" y="573318"/>
            <a:ext cx="5126837" cy="5007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18601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fontScale="92500"/>
          </a:bodyPr>
          <a:lstStyle/>
          <a:p>
            <a:pPr marL="228600" indent="-228600">
              <a:lnSpc>
                <a:spcPct val="150000"/>
              </a:lnSpc>
            </a:pPr>
            <a:r>
              <a:rPr lang="vi-VN" b="1" i="1" dirty="0"/>
              <a:t>3.5. Đánh giá</a:t>
            </a:r>
            <a:endParaRPr lang="en-US" dirty="0"/>
          </a:p>
          <a:p>
            <a:pPr marL="228600" indent="-228600">
              <a:lnSpc>
                <a:spcPct val="150000"/>
              </a:lnSpc>
            </a:pPr>
            <a:r>
              <a:rPr lang="vi-VN" dirty="0"/>
              <a:t>     Người bệnh viêm phế quản được đánh giá là chăm sóc tốt khi:</a:t>
            </a:r>
            <a:endParaRPr lang="en-US" dirty="0"/>
          </a:p>
          <a:p>
            <a:pPr marL="228600" lvl="3">
              <a:lnSpc>
                <a:spcPct val="150000"/>
              </a:lnSpc>
            </a:pPr>
            <a:r>
              <a:rPr lang="vi-VN" sz="2800" dirty="0"/>
              <a:t>Các triệu chứng lâm sàng thuyên giảm hoặc hết hẳn: sốt, ho, khạc đờm, khó thở, </a:t>
            </a:r>
            <a:endParaRPr lang="en-US" sz="2800" dirty="0"/>
          </a:p>
          <a:p>
            <a:pPr marL="228600" lvl="3">
              <a:lnSpc>
                <a:spcPct val="150000"/>
              </a:lnSpc>
            </a:pPr>
            <a:r>
              <a:rPr lang="vi-VN" sz="2800" dirty="0"/>
              <a:t>Không có các biến chứng xảy ra trong quá trình điều trị.</a:t>
            </a:r>
            <a:endParaRPr lang="en-US" sz="2800" dirty="0"/>
          </a:p>
          <a:p>
            <a:pPr marL="228600" lvl="3">
              <a:lnSpc>
                <a:spcPct val="150000"/>
              </a:lnSpc>
            </a:pPr>
            <a:r>
              <a:rPr lang="vi-VN" sz="2800" dirty="0"/>
              <a:t>Các y lệnh được thực hiện đầy đủ và nghiêm túc.</a:t>
            </a:r>
            <a:endParaRPr lang="en-US" sz="2800" dirty="0"/>
          </a:p>
          <a:p>
            <a:pPr marL="228600" lvl="3">
              <a:lnSpc>
                <a:spcPct val="150000"/>
              </a:lnSpc>
            </a:pPr>
            <a:r>
              <a:rPr lang="vi-VN" sz="2800" dirty="0"/>
              <a:t>Người bệnh vui lòng về sự chăm sóc của các nhân viên y tế.</a:t>
            </a:r>
            <a:endParaRPr lang="en-US" sz="2800" dirty="0"/>
          </a:p>
          <a:p>
            <a:pPr marL="228600" lvl="3">
              <a:lnSpc>
                <a:spcPct val="150000"/>
              </a:lnSpc>
            </a:pPr>
            <a:r>
              <a:rPr lang="vi-VN" sz="2800" dirty="0"/>
              <a:t>Người bệnh hiểu và thực hiện những lời khuyên về giáo dục sức khoẻ để duy sức khỏe và phòng tránh tái phát hoặc diễn biến nặng của bệnh.</a:t>
            </a:r>
            <a:endParaRPr lang="en-US" sz="2800" dirty="0"/>
          </a:p>
          <a:p>
            <a:pPr marL="228600" indent="-228600">
              <a:lnSpc>
                <a:spcPct val="150000"/>
              </a:lnSpc>
            </a:pPr>
            <a:endParaRPr lang="en-US" dirty="0"/>
          </a:p>
        </p:txBody>
      </p:sp>
    </p:spTree>
    <p:extLst>
      <p:ext uri="{BB962C8B-B14F-4D97-AF65-F5344CB8AC3E}">
        <p14:creationId xmlns:p14="http://schemas.microsoft.com/office/powerpoint/2010/main" val="427353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lstStyle/>
          <a:p>
            <a:endParaRPr lang="en-US" dirty="0"/>
          </a:p>
        </p:txBody>
      </p:sp>
    </p:spTree>
    <p:extLst>
      <p:ext uri="{BB962C8B-B14F-4D97-AF65-F5344CB8AC3E}">
        <p14:creationId xmlns:p14="http://schemas.microsoft.com/office/powerpoint/2010/main" val="118417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7651379" cy="6347014"/>
          </a:xfrm>
        </p:spPr>
        <p:txBody>
          <a:bodyPr>
            <a:normAutofit/>
          </a:bodyPr>
          <a:lstStyle/>
          <a:p>
            <a:pPr marL="228600" indent="-228600">
              <a:lnSpc>
                <a:spcPct val="150000"/>
              </a:lnSpc>
            </a:pPr>
            <a:r>
              <a:rPr lang="vi-VN" b="1" dirty="0"/>
              <a:t>1.</a:t>
            </a:r>
            <a:r>
              <a:rPr lang="en-US" b="1" dirty="0"/>
              <a:t>1</a:t>
            </a:r>
            <a:r>
              <a:rPr lang="vi-VN" b="1" dirty="0"/>
              <a:t>.</a:t>
            </a:r>
            <a:r>
              <a:rPr lang="en-US" b="1" dirty="0"/>
              <a:t>2</a:t>
            </a:r>
            <a:r>
              <a:rPr lang="vi-VN" b="1" dirty="0"/>
              <a:t> Nguyên nhân và điều kiện thuận lợi</a:t>
            </a:r>
            <a:endParaRPr lang="en-US" dirty="0"/>
          </a:p>
          <a:p>
            <a:pPr marL="228600" indent="-228600">
              <a:lnSpc>
                <a:spcPct val="150000"/>
              </a:lnSpc>
            </a:pPr>
            <a:r>
              <a:rPr lang="vi-VN" b="1" i="1" dirty="0"/>
              <a:t>1.</a:t>
            </a:r>
            <a:r>
              <a:rPr lang="en-US" b="1" i="1" dirty="0"/>
              <a:t>1</a:t>
            </a:r>
            <a:r>
              <a:rPr lang="vi-VN" b="1" i="1" dirty="0"/>
              <a:t>.1. Nguyên nhân</a:t>
            </a:r>
            <a:endParaRPr lang="en-US" b="1" dirty="0"/>
          </a:p>
          <a:p>
            <a:pPr marL="228600" lvl="3">
              <a:lnSpc>
                <a:spcPct val="150000"/>
              </a:lnSpc>
            </a:pPr>
            <a:r>
              <a:rPr lang="vi-VN" sz="2800" dirty="0">
                <a:solidFill>
                  <a:srgbClr val="FF0000"/>
                </a:solidFill>
              </a:rPr>
              <a:t>Do virus: </a:t>
            </a:r>
            <a:r>
              <a:rPr lang="vi-VN" sz="2800" dirty="0"/>
              <a:t>chiếm 50-90% các trường hợp </a:t>
            </a:r>
            <a:endParaRPr lang="en-US" sz="2800" dirty="0"/>
          </a:p>
          <a:p>
            <a:pPr marL="228600" lvl="3">
              <a:lnSpc>
                <a:spcPct val="150000"/>
              </a:lnSpc>
            </a:pPr>
            <a:r>
              <a:rPr lang="vi-VN" sz="2800" dirty="0">
                <a:solidFill>
                  <a:srgbClr val="FF0000"/>
                </a:solidFill>
              </a:rPr>
              <a:t>Do </a:t>
            </a:r>
            <a:r>
              <a:rPr lang="en-US" sz="2800" dirty="0">
                <a:solidFill>
                  <a:srgbClr val="FF0000"/>
                </a:solidFill>
              </a:rPr>
              <a:t>VK</a:t>
            </a:r>
            <a:r>
              <a:rPr lang="vi-VN" sz="2800" dirty="0">
                <a:solidFill>
                  <a:srgbClr val="FF0000"/>
                </a:solidFill>
              </a:rPr>
              <a:t>: </a:t>
            </a:r>
            <a:r>
              <a:rPr lang="vi-VN" sz="2800" dirty="0"/>
              <a:t>Mycoplasma pneumoniae, chlamydia pneumoniae…</a:t>
            </a:r>
            <a:endParaRPr lang="en-US" sz="2800" dirty="0"/>
          </a:p>
          <a:p>
            <a:pPr marL="228600" lvl="3">
              <a:lnSpc>
                <a:spcPct val="150000"/>
              </a:lnSpc>
            </a:pPr>
            <a:r>
              <a:rPr lang="vi-VN" sz="2800" dirty="0">
                <a:solidFill>
                  <a:srgbClr val="FF0000"/>
                </a:solidFill>
              </a:rPr>
              <a:t>Hít phải hơi độc: </a:t>
            </a:r>
            <a:r>
              <a:rPr lang="vi-VN" sz="2800" dirty="0"/>
              <a:t>khí clo, amoniac, acid, chất  độc hoá học, ...</a:t>
            </a:r>
            <a:endParaRPr lang="en-US" sz="2800" dirty="0"/>
          </a:p>
          <a:p>
            <a:pPr marL="228600" lvl="3">
              <a:lnSpc>
                <a:spcPct val="150000"/>
              </a:lnSpc>
            </a:pPr>
            <a:r>
              <a:rPr lang="vi-VN" sz="2800" dirty="0">
                <a:solidFill>
                  <a:srgbClr val="FF0000"/>
                </a:solidFill>
              </a:rPr>
              <a:t>Yếu tố dị ứng: </a:t>
            </a:r>
            <a:r>
              <a:rPr lang="en-US" sz="2800" dirty="0"/>
              <a:t>VPQ </a:t>
            </a:r>
            <a:r>
              <a:rPr lang="vi-VN" sz="2800" dirty="0"/>
              <a:t>cấp xảy ra ở người hen,</a:t>
            </a:r>
            <a:r>
              <a:rPr lang="en-US" sz="2800" dirty="0"/>
              <a:t> </a:t>
            </a:r>
            <a:r>
              <a:rPr lang="vi-VN" sz="2800" dirty="0"/>
              <a:t>dị ứng</a:t>
            </a:r>
            <a:r>
              <a:rPr lang="en-US" sz="2800" dirty="0"/>
              <a:t>, </a:t>
            </a:r>
            <a:r>
              <a:rPr lang="vi-VN" sz="2800" dirty="0"/>
              <a:t>phù Quincke, mề đay.</a:t>
            </a:r>
            <a:endParaRPr lang="en-US" sz="2800" dirty="0"/>
          </a:p>
          <a:p>
            <a:pPr marL="228600" indent="-228600">
              <a:lnSpc>
                <a:spcPct val="150000"/>
              </a:lnSpc>
            </a:pPr>
            <a:endParaRPr lang="en-US" dirty="0"/>
          </a:p>
        </p:txBody>
      </p:sp>
      <p:pic>
        <p:nvPicPr>
          <p:cNvPr id="2050" name="Picture 2" descr="Image result for phù Quincke, mề đ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7894" y="1774967"/>
            <a:ext cx="3923700" cy="3672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4502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lstStyle/>
          <a:p>
            <a:pPr>
              <a:lnSpc>
                <a:spcPct val="150000"/>
              </a:lnSpc>
            </a:pPr>
            <a:r>
              <a:rPr lang="vi-VN" b="1" i="1" dirty="0"/>
              <a:t>1.</a:t>
            </a:r>
            <a:r>
              <a:rPr lang="en-US" b="1" i="1" dirty="0"/>
              <a:t>1</a:t>
            </a:r>
            <a:r>
              <a:rPr lang="vi-VN" b="1" i="1" dirty="0"/>
              <a:t>.2. Điều kiện thuận lợi</a:t>
            </a:r>
            <a:endParaRPr lang="en-US" sz="2000" b="1" dirty="0"/>
          </a:p>
          <a:p>
            <a:pPr marL="228600" lvl="3">
              <a:lnSpc>
                <a:spcPct val="150000"/>
              </a:lnSpc>
            </a:pPr>
            <a:r>
              <a:rPr lang="vi-VN" sz="2800" dirty="0"/>
              <a:t>Thay đổi thời tiết, nhiễm lạnh đột ngột.</a:t>
            </a:r>
            <a:endParaRPr lang="en-US" sz="2000" dirty="0"/>
          </a:p>
          <a:p>
            <a:pPr marL="228600" lvl="3">
              <a:lnSpc>
                <a:spcPct val="150000"/>
              </a:lnSpc>
            </a:pPr>
            <a:r>
              <a:rPr lang="vi-VN" sz="2800" dirty="0"/>
              <a:t>Cơ thể suy mòn, còi xương, suy dinh dưỡng, suy giảm miễn dịch.</a:t>
            </a:r>
            <a:endParaRPr lang="en-US" sz="2000" dirty="0"/>
          </a:p>
          <a:p>
            <a:pPr marL="228600" lvl="3">
              <a:lnSpc>
                <a:spcPct val="150000"/>
              </a:lnSpc>
            </a:pPr>
            <a:r>
              <a:rPr lang="pt-BR" sz="2800" dirty="0"/>
              <a:t>Ứ đọng phổi do suy tim.</a:t>
            </a:r>
            <a:endParaRPr lang="en-US" sz="2000" dirty="0"/>
          </a:p>
          <a:p>
            <a:pPr marL="228600" lvl="3">
              <a:lnSpc>
                <a:spcPct val="150000"/>
              </a:lnSpc>
            </a:pPr>
            <a:r>
              <a:rPr lang="pt-BR" sz="2800" dirty="0"/>
              <a:t>Môi trường ẩm thấp, nhiều khói bụi .</a:t>
            </a:r>
            <a:endParaRPr lang="en-US" sz="2000" dirty="0"/>
          </a:p>
          <a:p>
            <a:pPr marL="228600" lvl="3">
              <a:lnSpc>
                <a:spcPct val="150000"/>
              </a:lnSpc>
            </a:pPr>
            <a:r>
              <a:rPr lang="pt-BR" sz="2800" dirty="0"/>
              <a:t>Mắc các bệnh phổi như lao phổi, ung thư phổi</a:t>
            </a:r>
            <a:endParaRPr lang="en-US" sz="2000" dirty="0"/>
          </a:p>
          <a:p>
            <a:pPr marL="228600" indent="-228600">
              <a:lnSpc>
                <a:spcPct val="150000"/>
              </a:lnSpc>
            </a:pPr>
            <a:endParaRPr lang="en-US" sz="4000" dirty="0"/>
          </a:p>
        </p:txBody>
      </p:sp>
    </p:spTree>
    <p:extLst>
      <p:ext uri="{BB962C8B-B14F-4D97-AF65-F5344CB8AC3E}">
        <p14:creationId xmlns:p14="http://schemas.microsoft.com/office/powerpoint/2010/main" val="775914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lstStyle/>
          <a:p>
            <a:pPr>
              <a:lnSpc>
                <a:spcPct val="150000"/>
              </a:lnSpc>
            </a:pPr>
            <a:r>
              <a:rPr lang="en-US" b="1" dirty="0" err="1"/>
              <a:t>Cơ</a:t>
            </a:r>
            <a:r>
              <a:rPr lang="en-US" b="1" dirty="0"/>
              <a:t> </a:t>
            </a:r>
            <a:r>
              <a:rPr lang="en-US" b="1" dirty="0" err="1"/>
              <a:t>chế</a:t>
            </a:r>
            <a:endParaRPr lang="en-US" dirty="0"/>
          </a:p>
          <a:p>
            <a:pPr>
              <a:lnSpc>
                <a:spcPct val="150000"/>
              </a:lnSpc>
            </a:pPr>
            <a:r>
              <a:rPr lang="pt-BR" dirty="0"/>
              <a:t>VPQ cấp bao giờ cũng có phù nề và xuất tiết nhiều ở niêm mạc PQ. </a:t>
            </a:r>
            <a:endParaRPr lang="en-US" dirty="0"/>
          </a:p>
          <a:p>
            <a:pPr>
              <a:lnSpc>
                <a:spcPct val="150000"/>
              </a:lnSpc>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615438" y="2454275"/>
            <a:ext cx="8348831" cy="4376831"/>
          </a:xfrm>
          <a:prstGeom prst="rect">
            <a:avLst/>
          </a:prstGeom>
          <a:noFill/>
          <a:ln>
            <a:noFill/>
          </a:ln>
        </p:spPr>
      </p:pic>
    </p:spTree>
    <p:extLst>
      <p:ext uri="{BB962C8B-B14F-4D97-AF65-F5344CB8AC3E}">
        <p14:creationId xmlns:p14="http://schemas.microsoft.com/office/powerpoint/2010/main" val="841393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6136428" cy="6432457"/>
          </a:xfrm>
        </p:spPr>
        <p:txBody>
          <a:bodyPr>
            <a:normAutofit/>
          </a:bodyPr>
          <a:lstStyle/>
          <a:p>
            <a:pPr>
              <a:lnSpc>
                <a:spcPct val="150000"/>
              </a:lnSpc>
            </a:pPr>
            <a:r>
              <a:rPr lang="pt-BR" b="1" dirty="0"/>
              <a:t>1.2. Triệu chứng</a:t>
            </a:r>
            <a:endParaRPr lang="en-US" dirty="0"/>
          </a:p>
          <a:p>
            <a:pPr>
              <a:lnSpc>
                <a:spcPct val="150000"/>
              </a:lnSpc>
            </a:pPr>
            <a:r>
              <a:rPr lang="pt-BR" i="1" dirty="0"/>
              <a:t>1.2.1. Lâm sàng</a:t>
            </a:r>
            <a:endParaRPr lang="en-US" dirty="0"/>
          </a:p>
          <a:p>
            <a:pPr>
              <a:lnSpc>
                <a:spcPct val="150000"/>
              </a:lnSpc>
            </a:pPr>
            <a:r>
              <a:rPr lang="pt-BR" dirty="0"/>
              <a:t>Bệnh khởi phát bằng các dấu hiệu viêm đường hô hấp trên: </a:t>
            </a:r>
            <a:r>
              <a:rPr lang="pt-BR" dirty="0">
                <a:solidFill>
                  <a:srgbClr val="FF0000"/>
                </a:solidFill>
              </a:rPr>
              <a:t>sổ mũi, hắt hơi, rát bỏng ở họng, sau đó sự viêm nhiễm lan xuống đường hô hấp dưới</a:t>
            </a:r>
            <a:r>
              <a:rPr lang="pt-BR" dirty="0"/>
              <a:t>.</a:t>
            </a:r>
            <a:endParaRPr lang="en-US" dirty="0"/>
          </a:p>
        </p:txBody>
      </p:sp>
      <p:pic>
        <p:nvPicPr>
          <p:cNvPr id="1026" name="Picture 2" descr="Viêm phế quản cấp là gì"/>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2587" y="1636863"/>
            <a:ext cx="4762500" cy="3095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3098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515" y="242045"/>
            <a:ext cx="11474824" cy="6432457"/>
          </a:xfrm>
        </p:spPr>
        <p:txBody>
          <a:bodyPr>
            <a:normAutofit/>
          </a:bodyPr>
          <a:lstStyle/>
          <a:p>
            <a:pPr>
              <a:lnSpc>
                <a:spcPct val="150000"/>
              </a:lnSpc>
            </a:pPr>
            <a:r>
              <a:rPr lang="pt-BR" b="1" i="1" dirty="0"/>
              <a:t>- GĐ viêm khô: </a:t>
            </a:r>
            <a:endParaRPr lang="en-US" b="1" dirty="0"/>
          </a:p>
          <a:p>
            <a:pPr>
              <a:lnSpc>
                <a:spcPct val="150000"/>
              </a:lnSpc>
            </a:pPr>
            <a:r>
              <a:rPr lang="pt-BR" dirty="0"/>
              <a:t>+ Cảm giác rát bỏng sau xương ức, cảm giác này tăng lên khi ho.</a:t>
            </a:r>
            <a:endParaRPr lang="en-US" dirty="0"/>
          </a:p>
          <a:p>
            <a:pPr>
              <a:lnSpc>
                <a:spcPct val="150000"/>
              </a:lnSpc>
            </a:pPr>
            <a:r>
              <a:rPr lang="pt-BR" dirty="0">
                <a:solidFill>
                  <a:srgbClr val="FF0000"/>
                </a:solidFill>
              </a:rPr>
              <a:t>+ Ho khan, </a:t>
            </a:r>
            <a:r>
              <a:rPr lang="pt-BR" dirty="0"/>
              <a:t>có khi ho ông ổng, ho từng cơn, khàn tiếng.</a:t>
            </a:r>
            <a:endParaRPr lang="en-US" dirty="0"/>
          </a:p>
          <a:p>
            <a:pPr>
              <a:lnSpc>
                <a:spcPct val="150000"/>
              </a:lnSpc>
            </a:pPr>
            <a:r>
              <a:rPr lang="pt-BR" dirty="0">
                <a:solidFill>
                  <a:srgbClr val="FF0000"/>
                </a:solidFill>
              </a:rPr>
              <a:t>+ Sốt, </a:t>
            </a:r>
            <a:r>
              <a:rPr lang="pt-BR" dirty="0"/>
              <a:t>có thể sốt vừa, nhưng cũng có khi sốt cao 39</a:t>
            </a:r>
            <a:r>
              <a:rPr lang="pt-BR" baseline="30000" dirty="0"/>
              <a:t>0</a:t>
            </a:r>
            <a:r>
              <a:rPr lang="pt-BR" dirty="0"/>
              <a:t>C - 40</a:t>
            </a:r>
            <a:r>
              <a:rPr lang="pt-BR" baseline="30000" dirty="0"/>
              <a:t>0</a:t>
            </a:r>
            <a:r>
              <a:rPr lang="pt-BR" dirty="0"/>
              <a:t>C, có trường hợp không sốt.</a:t>
            </a:r>
            <a:endParaRPr lang="en-US" dirty="0"/>
          </a:p>
          <a:p>
            <a:pPr>
              <a:lnSpc>
                <a:spcPct val="150000"/>
              </a:lnSpc>
            </a:pPr>
            <a:r>
              <a:rPr lang="pt-BR" dirty="0"/>
              <a:t>+ NB mệt, khó chịu, đau khắp mình mẩy, nhức đầu, chán ăn.</a:t>
            </a:r>
            <a:endParaRPr lang="en-US" dirty="0"/>
          </a:p>
          <a:p>
            <a:pPr>
              <a:lnSpc>
                <a:spcPct val="150000"/>
              </a:lnSpc>
            </a:pPr>
            <a:r>
              <a:rPr lang="en-US" dirty="0"/>
              <a:t>+ Nghe phổi có ran rít, ran ngáy rải rác.</a:t>
            </a:r>
          </a:p>
          <a:p>
            <a:pPr>
              <a:lnSpc>
                <a:spcPct val="150000"/>
              </a:lnSpc>
            </a:pPr>
            <a:r>
              <a:rPr lang="en-US" dirty="0"/>
              <a:t> Sau 3 - 4 ngày kéo dài thì chuyển sang gia đoạn viêm ướt.</a:t>
            </a:r>
          </a:p>
          <a:p>
            <a:pPr>
              <a:lnSpc>
                <a:spcPct val="150000"/>
              </a:lnSpc>
            </a:pPr>
            <a:endParaRPr lang="en-US" dirty="0"/>
          </a:p>
        </p:txBody>
      </p:sp>
    </p:spTree>
    <p:extLst>
      <p:ext uri="{BB962C8B-B14F-4D97-AF65-F5344CB8AC3E}">
        <p14:creationId xmlns:p14="http://schemas.microsoft.com/office/powerpoint/2010/main" val="679196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2620</Words>
  <Application>Microsoft Office PowerPoint</Application>
  <PresentationFormat>Màn hình rộng</PresentationFormat>
  <Paragraphs>195</Paragraphs>
  <Slides>41</Slides>
  <Notes>0</Notes>
  <HiddenSlides>0</HiddenSlides>
  <MMClips>0</MMClips>
  <ScaleCrop>false</ScaleCrop>
  <HeadingPairs>
    <vt:vector size="6" baseType="variant">
      <vt:variant>
        <vt:lpstr>Phông được Dùng</vt:lpstr>
      </vt:variant>
      <vt:variant>
        <vt:i4>1</vt:i4>
      </vt:variant>
      <vt:variant>
        <vt:lpstr>Chủ đề</vt:lpstr>
      </vt:variant>
      <vt:variant>
        <vt:i4>1</vt:i4>
      </vt:variant>
      <vt:variant>
        <vt:lpstr>Tiêu đề Bản chiếu</vt:lpstr>
      </vt:variant>
      <vt:variant>
        <vt:i4>41</vt:i4>
      </vt:variant>
    </vt:vector>
  </HeadingPairs>
  <TitlesOfParts>
    <vt:vector size="43" baseType="lpstr">
      <vt:lpstr>Arial</vt:lpstr>
      <vt:lpstr>Office Theme</vt:lpstr>
      <vt:lpstr>CHĂM SÓC NGƯỜI BỆNH  VIÊM PHẾ QUẢN</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CHĂM SÓC NGƯỜI BỆNH  VIÊM PHẾ QUẢN</dc:title>
  <dc:creator>MR DO</dc:creator>
  <cp:lastModifiedBy>PHAM HOANG MINH</cp:lastModifiedBy>
  <cp:revision>25</cp:revision>
  <dcterms:created xsi:type="dcterms:W3CDTF">2016-10-25T00:36:59Z</dcterms:created>
  <dcterms:modified xsi:type="dcterms:W3CDTF">2023-03-01T01:09:20Z</dcterms:modified>
</cp:coreProperties>
</file>