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64" r:id="rId3"/>
    <p:sldId id="391" r:id="rId4"/>
    <p:sldId id="392" r:id="rId5"/>
    <p:sldId id="352" r:id="rId6"/>
    <p:sldId id="393" r:id="rId7"/>
    <p:sldId id="257" r:id="rId8"/>
    <p:sldId id="396" r:id="rId9"/>
    <p:sldId id="412" r:id="rId10"/>
    <p:sldId id="394" r:id="rId11"/>
    <p:sldId id="395" r:id="rId12"/>
    <p:sldId id="397" r:id="rId13"/>
    <p:sldId id="398" r:id="rId14"/>
    <p:sldId id="399" r:id="rId15"/>
    <p:sldId id="400" r:id="rId16"/>
    <p:sldId id="401" r:id="rId17"/>
    <p:sldId id="413" r:id="rId18"/>
    <p:sldId id="402" r:id="rId19"/>
    <p:sldId id="353" r:id="rId20"/>
    <p:sldId id="487" r:id="rId21"/>
    <p:sldId id="403" r:id="rId22"/>
    <p:sldId id="488" r:id="rId23"/>
    <p:sldId id="258" r:id="rId24"/>
    <p:sldId id="404" r:id="rId25"/>
    <p:sldId id="405" r:id="rId26"/>
    <p:sldId id="406" r:id="rId27"/>
    <p:sldId id="407" r:id="rId28"/>
    <p:sldId id="408" r:id="rId29"/>
    <p:sldId id="409" r:id="rId30"/>
    <p:sldId id="410" r:id="rId31"/>
    <p:sldId id="414" r:id="rId32"/>
    <p:sldId id="411" r:id="rId33"/>
    <p:sldId id="354" r:id="rId34"/>
    <p:sldId id="444" r:id="rId35"/>
    <p:sldId id="446" r:id="rId36"/>
    <p:sldId id="448" r:id="rId37"/>
    <p:sldId id="450" r:id="rId38"/>
    <p:sldId id="452" r:id="rId39"/>
    <p:sldId id="458" r:id="rId40"/>
    <p:sldId id="355" r:id="rId41"/>
    <p:sldId id="356" r:id="rId42"/>
    <p:sldId id="259" r:id="rId43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988"/>
  </p:normalViewPr>
  <p:slideViewPr>
    <p:cSldViewPr snapToGrid="0">
      <p:cViewPr varScale="1">
        <p:scale>
          <a:sx n="110" d="100"/>
          <a:sy n="110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EC174-96D6-B73F-B487-21D184410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5D0625-EB12-E287-C658-ED513D0A0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9A9DC-F21A-BAA2-D6D1-85A3E5753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AD3F-8608-9542-A42A-CA888A897AAF}" type="datetimeFigureOut">
              <a:rPr lang="en-VN" smtClean="0"/>
              <a:t>3/1/23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ED087-06D6-EF1B-A661-120DBA557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A11B6-D877-D777-4E51-6A1483461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E727B-AD2D-4043-813A-473793172A6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88407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F6FDE-AA91-59AE-8345-2334DEB67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3FA435-764C-C2D0-378B-4D8614BA0A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D45EF-8F94-187A-0498-3851EA645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AD3F-8608-9542-A42A-CA888A897AAF}" type="datetimeFigureOut">
              <a:rPr lang="en-VN" smtClean="0"/>
              <a:t>3/1/23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1276B-950D-9C02-E4C4-E94BA8367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72231-6560-9A45-0A7E-2D2E83AE5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E727B-AD2D-4043-813A-473793172A6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31542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70E6A5-1A8B-902C-C1C5-EE664755CF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C7760E-35DC-3704-2A4E-7D908FE81F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2ACB-A93C-66B6-D388-636AF91AE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AD3F-8608-9542-A42A-CA888A897AAF}" type="datetimeFigureOut">
              <a:rPr lang="en-VN" smtClean="0"/>
              <a:t>3/1/23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7CD15-B209-AB92-C4D5-35050B83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69B92-36A2-824F-1581-8DDBE688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E727B-AD2D-4043-813A-473793172A6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88795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B9D3C-99AC-3EE8-774B-49A7ABF5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CF44C-9BE2-7AEF-1C8E-0D7CBB2E2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3C21E-144B-8898-5F33-10D31E710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AD3F-8608-9542-A42A-CA888A897AAF}" type="datetimeFigureOut">
              <a:rPr lang="en-VN" smtClean="0"/>
              <a:t>3/1/23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A041F-3B4A-9854-A1F3-4ADCAA6A5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C0A65-24EC-2873-535E-807748266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E727B-AD2D-4043-813A-473793172A6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6957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01045-0164-6382-481D-E98B57046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9D023-7879-9057-0C45-2B657BA21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D8881-333F-B20C-26D4-E3131866B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AD3F-8608-9542-A42A-CA888A897AAF}" type="datetimeFigureOut">
              <a:rPr lang="en-VN" smtClean="0"/>
              <a:t>3/1/23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D21DF-BC39-BE23-A7A2-3B70625D1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F27F4-1EEE-2E8F-DE8A-7E6622E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E727B-AD2D-4043-813A-473793172A6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76633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EBFA3-6460-91C3-C35A-29BC9A9C9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241EE-B3C6-0B7E-AF3F-4F3137D210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0807AC-8397-9793-D6C0-E1CBF4514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AB5C63-301E-AB8D-466A-F18135A0C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AD3F-8608-9542-A42A-CA888A897AAF}" type="datetimeFigureOut">
              <a:rPr lang="en-VN" smtClean="0"/>
              <a:t>3/1/23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B2FF7-7E78-A509-40E6-D8910E858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3BEA5-E03F-D495-61F3-7B708B7F2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E727B-AD2D-4043-813A-473793172A6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517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33C04-B9C0-0C6A-86B5-787C31A70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B3800-351B-B028-C72A-2A2221F8D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49695A-F094-B93B-8F6A-0EB1CB925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B46F76-4550-7ADE-6D55-45E45C1EA5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97F117-03FF-1C19-1A1B-FA50FD799D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5F0576-6120-56EF-4787-D5CE8911E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AD3F-8608-9542-A42A-CA888A897AAF}" type="datetimeFigureOut">
              <a:rPr lang="en-VN" smtClean="0"/>
              <a:t>3/1/23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DEBECA-59F7-3871-CD6E-2A9B9E301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7D51CF-B7A6-F914-0CA8-BDE863267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E727B-AD2D-4043-813A-473793172A6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70430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76711-FCCF-CC8A-CC90-CE46AD608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2E8BD5-E160-2C7D-7738-3CB6D879B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AD3F-8608-9542-A42A-CA888A897AAF}" type="datetimeFigureOut">
              <a:rPr lang="en-VN" smtClean="0"/>
              <a:t>3/1/23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01452B-AD86-D9C2-DFBB-71AA8B598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FAD85E-91DC-CB6D-C601-188E7F60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E727B-AD2D-4043-813A-473793172A6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78383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FCE7D7-E482-C03D-F426-3DA614E13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AD3F-8608-9542-A42A-CA888A897AAF}" type="datetimeFigureOut">
              <a:rPr lang="en-VN" smtClean="0"/>
              <a:t>3/1/23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351698-E42D-13AC-384B-3A0421E28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1D617-3FBE-D490-1F81-0380E11C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E727B-AD2D-4043-813A-473793172A6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31517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D0BDE-4FD9-64D4-2D58-7E217BA57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93644-2E7A-E8EC-33CA-798ACE499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DA8FC-2A87-DE87-BB47-9D52B1B8E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73BF3C-6521-0135-04F1-4628A6851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AD3F-8608-9542-A42A-CA888A897AAF}" type="datetimeFigureOut">
              <a:rPr lang="en-VN" smtClean="0"/>
              <a:t>3/1/23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84B91-5A02-AD04-8930-E2F5DC9E1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07984-0148-66F6-86EA-391F18538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E727B-AD2D-4043-813A-473793172A6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2112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32967-B22A-C60D-7FAC-D6C53F058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9FEE6E-F0DA-55CA-C8D5-AA4A56FD13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8763C-6E42-DB12-6504-5A38EAB63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E88AF-0926-AD5E-4EEA-160029018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AD3F-8608-9542-A42A-CA888A897AAF}" type="datetimeFigureOut">
              <a:rPr lang="en-VN" smtClean="0"/>
              <a:t>3/1/23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364611-268E-C206-0B64-E6BDA5C34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3B6131-7760-2C2A-D7DC-D39D66309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E727B-AD2D-4043-813A-473793172A6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190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BFC9EF-6ED4-B39C-BCB3-074D83FE4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B0062-868B-726E-F6A7-E555F4888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1DA1F-8361-BE9F-0C89-B0D4CE07FE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9AD3F-8608-9542-A42A-CA888A897AAF}" type="datetimeFigureOut">
              <a:rPr lang="en-VN" smtClean="0"/>
              <a:t>3/1/23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4B390-37E4-CA3A-8698-8C39772AA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C3F46-8FE6-D412-85B9-8DE137DA5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E727B-AD2D-4043-813A-473793172A6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7733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957761-B5AF-4F57-EE95-83D52F581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909" y="-119986"/>
            <a:ext cx="14057398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8029" y="467882"/>
            <a:ext cx="10827521" cy="5922235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sz="2800" dirty="0"/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sz="28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CHĂM SÓC NGƯỜI BỆNH TRƯỚC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PHẪU THUẬT</a:t>
            </a:r>
          </a:p>
        </p:txBody>
      </p:sp>
    </p:spTree>
    <p:extLst>
      <p:ext uri="{BB962C8B-B14F-4D97-AF65-F5344CB8AC3E}">
        <p14:creationId xmlns:p14="http://schemas.microsoft.com/office/powerpoint/2010/main" val="3981386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6E2375-FA84-ED1C-3282-E928C250A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066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0B7F4E-7ABF-B3E5-5D67-766DFF1DA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934"/>
            <a:ext cx="10515600" cy="810530"/>
          </a:xfrm>
        </p:spPr>
        <p:txBody>
          <a:bodyPr>
            <a:normAutofit/>
          </a:bodyPr>
          <a:lstStyle/>
          <a:p>
            <a:pPr algn="ctr"/>
            <a:r>
              <a:rPr lang="vi-VN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Nhận định về tình trạng dinh dưỡng</a:t>
            </a:r>
            <a:r>
              <a:rPr lang="en-VN" dirty="0">
                <a:effectLst/>
              </a:rPr>
              <a:t> </a:t>
            </a:r>
            <a:endParaRPr lang="en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B633-2358-3BE8-8D19-D83C2949E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072" y="1479665"/>
            <a:ext cx="11677855" cy="5378335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vi-VN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 giá tình trạng dinh dưỡng của người bệnh trước phẫu thuật</a:t>
            </a:r>
            <a:r>
              <a:rPr lang="en-VN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vi-VN" sz="4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 bệnh có tình trạng béo phì hay suy dinh dưỡng ?</a:t>
            </a:r>
            <a:r>
              <a:rPr lang="en-VN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556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3A55B0-50E4-46CB-BB8E-748250BB0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5403"/>
            <a:ext cx="12192000" cy="80924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3B3AEA-CC7B-A293-052A-0F437BB06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Autofit/>
          </a:bodyPr>
          <a:lstStyle/>
          <a:p>
            <a:pPr algn="ctr"/>
            <a:r>
              <a:rPr lang="vi-VN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Nhận định tình trạng hô </a:t>
            </a:r>
            <a:r>
              <a:rPr lang="en-US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vi-VN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ấp</a:t>
            </a:r>
            <a:r>
              <a:rPr lang="en-VN" dirty="0">
                <a:effectLst/>
              </a:rPr>
              <a:t> </a:t>
            </a:r>
            <a:endParaRPr lang="en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FFCB5-9A6D-D3F7-1124-3391E3BD3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38250"/>
            <a:ext cx="11334750" cy="525462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vi-VN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Người bệnh có mắc hoặc đang điều trị các bệnh lý hô hấp mãn tính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- Tình trạng hô hấp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- Hình dáng lồng ngực</a:t>
            </a:r>
            <a:endParaRPr lang="en-VN" sz="4400" dirty="0"/>
          </a:p>
        </p:txBody>
      </p:sp>
    </p:spTree>
    <p:extLst>
      <p:ext uri="{BB962C8B-B14F-4D97-AF65-F5344CB8AC3E}">
        <p14:creationId xmlns:p14="http://schemas.microsoft.com/office/powerpoint/2010/main" val="961169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693099-9D61-31E4-B672-5BE0CBFD4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7908"/>
            <a:ext cx="12192000" cy="80924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A72AA0-180C-AE6C-FCCE-C2D842408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3575"/>
          </a:xfrm>
        </p:spPr>
        <p:txBody>
          <a:bodyPr>
            <a:noAutofit/>
          </a:bodyPr>
          <a:lstStyle/>
          <a:p>
            <a:pPr algn="ctr"/>
            <a:r>
              <a:rPr lang="vi-VN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Nhận định về tình trạng tuần hoàn </a:t>
            </a:r>
            <a:r>
              <a:rPr lang="vi-VN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vi-VN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tim mạch – huyết học</a:t>
            </a:r>
            <a:r>
              <a:rPr lang="en-VN" sz="4000" dirty="0">
                <a:effectLst/>
              </a:rPr>
              <a:t> </a:t>
            </a:r>
            <a:endParaRPr lang="en-VN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86F66-F875-EB20-C810-8AAEAF716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57300"/>
            <a:ext cx="11525250" cy="502920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  <a:buFontTx/>
              <a:buChar char="-"/>
            </a:pPr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Tiền sử bệnh lý tuần hoàn, tim mạch và các bệnh lý về máu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trạng mạch, huyết áp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trạng da-niêm mạc</a:t>
            </a:r>
          </a:p>
          <a:p>
            <a:pPr marL="0" indent="0">
              <a:lnSpc>
                <a:spcPct val="200000"/>
              </a:lnSpc>
              <a:buNone/>
            </a:pPr>
            <a:endParaRPr lang="en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55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368CC7-AAD2-3EFB-3954-E404C76F6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3850"/>
            <a:ext cx="12319462" cy="82129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491F36-D6B1-C778-5980-A25D8064B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0225"/>
          </a:xfrm>
        </p:spPr>
        <p:txBody>
          <a:bodyPr>
            <a:noAutofit/>
          </a:bodyPr>
          <a:lstStyle/>
          <a:p>
            <a:pPr algn="ctr"/>
            <a:r>
              <a:rPr lang="vi-VN" b="1" i="1" spc="-5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Nhận định về tình trạng hệ tiêu hóa</a:t>
            </a:r>
            <a:r>
              <a:rPr lang="en-VN" dirty="0">
                <a:effectLst/>
              </a:rPr>
              <a:t> </a:t>
            </a:r>
            <a:endParaRPr lang="en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EA5E1-3858-E1E4-D52A-54021EDC3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4900"/>
            <a:ext cx="10515600" cy="538797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Tình trạng nôn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Tình trạng bí trung –đại tiện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Tình trạng rối loạn tiêu hoá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Tình trạng đau bụng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Chức năng gan</a:t>
            </a:r>
          </a:p>
          <a:p>
            <a:pPr marL="0" indent="0">
              <a:lnSpc>
                <a:spcPct val="100000"/>
              </a:lnSpc>
              <a:buNone/>
            </a:pPr>
            <a:endParaRPr lang="en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640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A2C442-9FC4-872D-5E6A-920DDF47C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64" y="-2192681"/>
            <a:ext cx="12272364" cy="90506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C08489-FFF8-7079-8F6F-9A3D99353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1174"/>
          </a:xfrm>
        </p:spPr>
        <p:txBody>
          <a:bodyPr>
            <a:noAutofit/>
          </a:bodyPr>
          <a:lstStyle/>
          <a:p>
            <a:pPr algn="ctr"/>
            <a:r>
              <a:rPr lang="vi-VN" sz="4800" b="1" i="1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Nhận định tình trạng hệ tiết niệu</a:t>
            </a:r>
            <a:r>
              <a:rPr lang="en-VN" sz="4800" dirty="0">
                <a:effectLst/>
              </a:rPr>
              <a:t> </a:t>
            </a:r>
            <a:endParaRPr lang="en-VN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53887-B301-5894-651C-C71A6EEEC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3445"/>
            <a:ext cx="10515600" cy="531177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Tiền sử các bệnh lý nội khoa về tiết niệu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Tiền sử phẫu thuật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Tình trạng phù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Tình trạng bài tiết nước tiểu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Kết quả xét nghiệm chức năng thận</a:t>
            </a:r>
          </a:p>
          <a:p>
            <a:pPr>
              <a:lnSpc>
                <a:spcPct val="100000"/>
              </a:lnSpc>
            </a:pPr>
            <a:endParaRPr lang="en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51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1C6FAF-35FF-873C-100D-0AA31CDBA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7961"/>
            <a:ext cx="12192000" cy="74799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8B6651-4DE9-F104-DDE0-CA2B9AB7D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4260"/>
            <a:ext cx="10515600" cy="315912"/>
          </a:xfrm>
        </p:spPr>
        <p:txBody>
          <a:bodyPr>
            <a:noAutofit/>
          </a:bodyPr>
          <a:lstStyle/>
          <a:p>
            <a:pPr algn="ctr"/>
            <a:r>
              <a:rPr lang="vi-VN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Nhận định về miễn dịch- nội tiết</a:t>
            </a:r>
            <a:r>
              <a:rPr lang="en-VN" dirty="0">
                <a:effectLst/>
              </a:rPr>
              <a:t> </a:t>
            </a:r>
            <a:endParaRPr lang="en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E62F7-09FB-FF4A-89A9-C480623A4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754" y="1397178"/>
            <a:ext cx="11324492" cy="474656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200000"/>
              </a:lnSpc>
              <a:buNone/>
            </a:pPr>
            <a:r>
              <a:rPr lang="vi-VN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Người bệnh có mắc bệnh lý tiểu đường không? </a:t>
            </a:r>
            <a:endParaRPr lang="en-VN" sz="4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200000"/>
              </a:lnSpc>
              <a:buNone/>
            </a:pPr>
            <a:r>
              <a:rPr lang="vi-VN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 cơ nhiễm trùng cao, vết thương lâu lành.</a:t>
            </a:r>
            <a:endParaRPr lang="en-VN" sz="44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200000"/>
              </a:lnSpc>
              <a:buNone/>
            </a:pP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ệnh lý cường giáp, tuyến thượng thận không?</a:t>
            </a:r>
            <a:endParaRPr lang="en-VN" sz="4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en-VN" sz="4400" dirty="0"/>
          </a:p>
        </p:txBody>
      </p:sp>
    </p:spTree>
    <p:extLst>
      <p:ext uri="{BB962C8B-B14F-4D97-AF65-F5344CB8AC3E}">
        <p14:creationId xmlns:p14="http://schemas.microsoft.com/office/powerpoint/2010/main" val="1141889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B3061B-0BA5-02CF-BFC6-727361D78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1871"/>
            <a:ext cx="12192000" cy="81198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116910-BDB5-0D8E-86BA-4ACC774B7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995"/>
          </a:xfrm>
        </p:spPr>
        <p:txBody>
          <a:bodyPr>
            <a:noAutofit/>
          </a:bodyPr>
          <a:lstStyle/>
          <a:p>
            <a:pPr algn="ctr"/>
            <a:r>
              <a:rPr lang="vi-VN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Nhận định về tình trạng thần kinh trung ương</a:t>
            </a:r>
            <a:r>
              <a:rPr lang="en-VN" sz="4000" dirty="0">
                <a:effectLst/>
              </a:rPr>
              <a:t> </a:t>
            </a:r>
            <a:endParaRPr lang="en-VN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00310-D419-9E7F-A0D4-27B47955C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1143000"/>
            <a:ext cx="11323320" cy="534987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vi-VN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Nhận định tình trạng tri giác</a:t>
            </a:r>
            <a:endParaRPr lang="en-VN" sz="4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vi-VN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Đánh giá về nhận thức</a:t>
            </a:r>
            <a:endParaRPr lang="en-VN" sz="4800" dirty="0"/>
          </a:p>
        </p:txBody>
      </p:sp>
    </p:spTree>
    <p:extLst>
      <p:ext uri="{BB962C8B-B14F-4D97-AF65-F5344CB8AC3E}">
        <p14:creationId xmlns:p14="http://schemas.microsoft.com/office/powerpoint/2010/main" val="2334365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7138C7-33D2-DE89-876F-B3EED9C24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463" y="-1289190"/>
            <a:ext cx="12274463" cy="8147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EE798C-F7AF-ECF4-1038-5A1DDDD94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7292"/>
            <a:ext cx="10515600" cy="416243"/>
          </a:xfrm>
        </p:spPr>
        <p:txBody>
          <a:bodyPr>
            <a:noAutofit/>
          </a:bodyPr>
          <a:lstStyle/>
          <a:p>
            <a:pPr algn="ctr"/>
            <a:r>
              <a:rPr lang="vi-VN" b="1" i="1" dirty="0">
                <a:effectLst/>
                <a:cs typeface="Times New Roman" panose="02020603050405020304" pitchFamily="18" charset="0"/>
              </a:rPr>
              <a:t>Nhận định tình trạng </a:t>
            </a:r>
            <a:r>
              <a:rPr lang="vi-VN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br>
              <a:rPr lang="en-VN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1DA43-1F1F-8724-1C4B-1675FDED6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1379913"/>
            <a:ext cx="10831286" cy="507968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vi-VN" sz="48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viêm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xương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khớp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VN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vi-VN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 t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ình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 vận động và những khó khăn trong di chuyển của người bệnh. </a:t>
            </a:r>
            <a:endParaRPr lang="en-VN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VN" sz="4800" dirty="0"/>
          </a:p>
        </p:txBody>
      </p:sp>
    </p:spTree>
    <p:extLst>
      <p:ext uri="{BB962C8B-B14F-4D97-AF65-F5344CB8AC3E}">
        <p14:creationId xmlns:p14="http://schemas.microsoft.com/office/powerpoint/2010/main" val="1215529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BA1EEA-775E-1A7A-75DF-87E064BCD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1955"/>
            <a:ext cx="12192000" cy="74799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8C0425-411E-FF80-2A5A-F61502520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8315"/>
          </a:xfrm>
        </p:spPr>
        <p:txBody>
          <a:bodyPr>
            <a:noAutofit/>
          </a:bodyPr>
          <a:lstStyle/>
          <a:p>
            <a:pPr algn="ctr"/>
            <a:r>
              <a:rPr lang="vi-VN" sz="4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 xét nghiệm cơ bản trước phẫu thuật</a:t>
            </a:r>
            <a:r>
              <a:rPr lang="en-VN" sz="4800" dirty="0">
                <a:effectLst/>
              </a:rPr>
              <a:t> </a:t>
            </a:r>
            <a:endParaRPr lang="en-VN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D4A3B-CCC9-FCBE-3C9E-84C0964C0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1021080"/>
            <a:ext cx="11414760" cy="559308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vi-VN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Các xét nghiệm máu </a:t>
            </a:r>
            <a:endParaRPr lang="en-VN" sz="4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vi-VN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Các xét nghiệm đánh giá chức năng thận: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</a:t>
            </a:r>
            <a:r>
              <a:rPr lang="en-US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endParaRPr lang="en-VN" sz="4800" dirty="0">
              <a:effectLst/>
              <a:latin typeface=".VnTim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tiểu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VN" sz="4800" dirty="0"/>
          </a:p>
        </p:txBody>
      </p:sp>
    </p:spTree>
    <p:extLst>
      <p:ext uri="{BB962C8B-B14F-4D97-AF65-F5344CB8AC3E}">
        <p14:creationId xmlns:p14="http://schemas.microsoft.com/office/powerpoint/2010/main" val="3280796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652" y="279089"/>
            <a:ext cx="10515600" cy="60469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chẩn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đoán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dưỡng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thường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gặp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phẫu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thuật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345" y="980388"/>
            <a:ext cx="10910455" cy="555895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endParaRPr lang="en-VN" sz="3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phẫu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 tình trạng bệnh liên quan đến thiếu kiến thức về phẫu thuật, về bệnh tật của mình</a:t>
            </a:r>
            <a:endParaRPr lang="en-VN" sz="3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phẫu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 quan đến giáo dục sức khoẻ chưa đầy đủ</a:t>
            </a:r>
            <a:endParaRPr lang="en-VN" sz="3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endParaRPr lang="en-VN" sz="3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đến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 tình trạng bệnh </a:t>
            </a:r>
            <a:endParaRPr lang="en-VN" sz="3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 quan đến chế độ ăn không hợp lý và ít vận động.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VN" sz="3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31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FBF29-1B02-BEA0-1E61-9C6E054D2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252412"/>
          </a:xfrm>
        </p:spPr>
        <p:txBody>
          <a:bodyPr>
            <a:normAutofit fontScale="90000"/>
          </a:bodyPr>
          <a:lstStyle/>
          <a:p>
            <a:pPr algn="ctr"/>
            <a:endParaRPr lang="en-V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6DC213-C0B7-40F6-E468-2B63A80B1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6"/>
            <a:ext cx="5501878" cy="6657974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DAA0CC-5F00-8E0E-32A3-90D69882C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878" y="200026"/>
            <a:ext cx="6137672" cy="665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17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D7C85-CCAC-67F0-977E-44DC31F55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DAA30-0356-2AFF-DD5A-81093E7A6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736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endParaRPr lang="en-VN" sz="36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khạc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đến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endParaRPr lang="en-VN" sz="36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thở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uần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endParaRPr lang="en-VN" sz="36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đến 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 tình trạng bệnh tật</a:t>
            </a:r>
            <a:endParaRPr lang="en-VN" sz="36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đến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mất máu</a:t>
            </a:r>
            <a:endParaRPr lang="en-VN" sz="36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FontTx/>
              <a:buChar char="-"/>
            </a:pPr>
            <a:endParaRPr lang="en-VN" sz="36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VN" sz="3600" dirty="0"/>
          </a:p>
        </p:txBody>
      </p:sp>
    </p:spTree>
    <p:extLst>
      <p:ext uri="{BB962C8B-B14F-4D97-AF65-F5344CB8AC3E}">
        <p14:creationId xmlns:p14="http://schemas.microsoft.com/office/powerpoint/2010/main" val="865186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93459-E012-32BD-D63E-E3B32DB39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81" y="329938"/>
            <a:ext cx="10797619" cy="630653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3600" b="1" i="1" spc="-5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3600" b="1" i="1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iêu</a:t>
            </a:r>
            <a:r>
              <a:rPr lang="en-US" sz="3600" b="1" i="1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endParaRPr lang="en-VN" sz="36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hố chậu phải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đến tình trạng viêm nhiễm ở ruột thừa </a:t>
            </a:r>
            <a:endParaRPr lang="en-VN" sz="36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đến tắc mật</a:t>
            </a:r>
            <a:endParaRPr lang="en-VN" sz="36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ngứa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 da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đến tắc mặt</a:t>
            </a:r>
            <a:endParaRPr lang="en-VN" sz="36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VN" sz="3600" dirty="0"/>
          </a:p>
        </p:txBody>
      </p:sp>
    </p:spTree>
    <p:extLst>
      <p:ext uri="{BB962C8B-B14F-4D97-AF65-F5344CB8AC3E}">
        <p14:creationId xmlns:p14="http://schemas.microsoft.com/office/powerpoint/2010/main" val="1542543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6AEC6-45D9-7533-2037-2A5CA3FAF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9514C-5103-2C21-C5D1-48797C98B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65125"/>
            <a:ext cx="11449050" cy="612775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en-US" sz="3200" b="1" i="1" spc="-5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3200" b="1" i="1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iết</a:t>
            </a:r>
            <a:r>
              <a:rPr lang="en-US" sz="3200" b="1" i="1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niệu</a:t>
            </a:r>
            <a:endParaRPr lang="en-VN" sz="3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buFontTx/>
              <a:buChar char="-"/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tiết ít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đến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vi-VN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 quan đến nôn nhiều</a:t>
            </a:r>
            <a:endParaRPr lang="en-VN" sz="3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buốt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đến tình trạng viêm nhiễm đường tiết niệu</a:t>
            </a:r>
            <a:endParaRPr lang="en-VN" sz="3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vi-VN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iễn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dịch- Nội tiết</a:t>
            </a:r>
            <a:endParaRPr lang="en-VN" sz="3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phẫu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đến tăng đường huyết</a:t>
            </a:r>
            <a:endParaRPr lang="en-VN" sz="3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vi-VN" sz="32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Người bệnh tăng đường huyết liên quan đến thừa cân, ít vân động, chế độ ăn không khoa học</a:t>
            </a:r>
            <a:endParaRPr lang="en-VN" sz="3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en-VN" sz="3200" dirty="0"/>
          </a:p>
        </p:txBody>
      </p:sp>
    </p:spTree>
    <p:extLst>
      <p:ext uri="{BB962C8B-B14F-4D97-AF65-F5344CB8AC3E}">
        <p14:creationId xmlns:p14="http://schemas.microsoft.com/office/powerpoint/2010/main" val="3832852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F99984-27D4-90A9-1FE1-A8FEBCD2E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-448654"/>
            <a:ext cx="12192000" cy="7306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468921"/>
            <a:ext cx="10515600" cy="540729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Lập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kế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hoặc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chăm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sóc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bệnh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b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</a:rPr>
            </a:b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trước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phẫu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thuật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11391900" cy="5509348"/>
          </a:xfrm>
        </p:spPr>
        <p:txBody>
          <a:bodyPr>
            <a:noAutofit/>
          </a:bodyPr>
          <a:lstStyle/>
          <a:p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Chuẩn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tinh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thần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tâm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lý</a:t>
            </a:r>
            <a:endParaRPr lang="en-US" sz="30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05105" algn="l"/>
              </a:tabLst>
            </a:pP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Chế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dinh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dưỡng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phẫu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thuật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Chăm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sóc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hô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hấp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phẫu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thuật</a:t>
            </a:r>
            <a:endParaRPr lang="en-US" sz="30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05105" algn="l"/>
              </a:tabLst>
            </a:pP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Chăm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sóc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tuần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hoàn-huyết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phẫu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thuật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Chăm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sóc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tiêu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phẫu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thuật</a:t>
            </a:r>
            <a:endParaRPr lang="en-US" sz="30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05105" algn="l"/>
              </a:tabLst>
            </a:pP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Chăm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sóc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niệu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phẫu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thuật</a:t>
            </a:r>
            <a:endParaRPr lang="en-US" sz="30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05105" algn="l"/>
              </a:tabLst>
            </a:pP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05105" algn="l"/>
              </a:tabLst>
            </a:pP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tiết-miễn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Chuẩn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hồ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sơ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bệnh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án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94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1A2384-3B70-F332-BFEC-36F0EEFA4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4455"/>
            <a:ext cx="12192000" cy="80924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77E64B-3B86-D7FA-469D-E2766B224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7774"/>
            <a:ext cx="10515600" cy="325820"/>
          </a:xfrm>
        </p:spPr>
        <p:txBody>
          <a:bodyPr>
            <a:noAutofit/>
          </a:bodyPr>
          <a:lstStyle/>
          <a:p>
            <a:pPr algn="ctr"/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Chuẩn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bị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tâm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lý</a:t>
            </a:r>
            <a:br>
              <a:rPr lang="en-VN" sz="4000" dirty="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VN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8054E-6A31-AABE-2ABB-47323CEB5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411" y="864326"/>
            <a:ext cx="11051177" cy="529590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ìm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VN" sz="4400" dirty="0">
              <a:solidFill>
                <a:schemeClr val="bg1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VN" sz="4400" dirty="0">
              <a:solidFill>
                <a:schemeClr val="bg1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endParaRPr lang="en-VN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5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4120E0-52FE-393C-8D0E-B4149DC8C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6240"/>
            <a:ext cx="12192000" cy="72542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6D6EDE-601B-4BF4-B66E-247CB8C12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0375"/>
            <a:ext cx="10515600" cy="549275"/>
          </a:xfrm>
        </p:spPr>
        <p:txBody>
          <a:bodyPr>
            <a:noAutofit/>
          </a:bodyPr>
          <a:lstStyle/>
          <a:p>
            <a:pPr algn="ctr"/>
            <a:r>
              <a:rPr lang="en-US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Chế</a:t>
            </a:r>
            <a:r>
              <a:rPr lang="en-US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dinh</a:t>
            </a:r>
            <a:r>
              <a:rPr lang="en-US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dưỡng</a:t>
            </a:r>
            <a:r>
              <a:rPr lang="en-US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lang="en-US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phẫu</a:t>
            </a:r>
            <a:r>
              <a:rPr lang="en-US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thuật</a:t>
            </a:r>
            <a:br>
              <a:rPr lang="en-VN" dirty="0">
                <a:solidFill>
                  <a:schemeClr val="bg1"/>
                </a:solidFill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VN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D97A5-546B-F227-BA53-C62290443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09650"/>
            <a:ext cx="11544299" cy="5562600"/>
          </a:xfrm>
        </p:spPr>
        <p:txBody>
          <a:bodyPr>
            <a:noAutofit/>
          </a:bodyPr>
          <a:lstStyle/>
          <a:p>
            <a:pPr indent="0" algn="just">
              <a:lnSpc>
                <a:spcPct val="150000"/>
              </a:lnSpc>
              <a:buNone/>
            </a:pP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endParaRPr lang="en-VN" sz="4400" dirty="0">
              <a:solidFill>
                <a:schemeClr val="bg1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buNone/>
            </a:pP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VN" sz="4400" dirty="0">
              <a:solidFill>
                <a:schemeClr val="bg1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buNone/>
            </a:pP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iều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VN" sz="4400" dirty="0">
              <a:solidFill>
                <a:schemeClr val="bg1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VN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85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1CAFEB-E30A-C568-3CC1-BDA9A71DE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4455"/>
            <a:ext cx="12192000" cy="80924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1A898D-8291-B624-6051-3AD473767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8280"/>
            <a:ext cx="10515600" cy="315912"/>
          </a:xfrm>
        </p:spPr>
        <p:txBody>
          <a:bodyPr>
            <a:noAutofit/>
          </a:bodyPr>
          <a:lstStyle/>
          <a:p>
            <a:pPr algn="ctr"/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Chăm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sóc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hô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hấp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trước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phẫu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thuật</a:t>
            </a:r>
            <a:r>
              <a:rPr lang="en-VN" sz="4000" dirty="0">
                <a:effectLst/>
              </a:rPr>
              <a:t> </a:t>
            </a:r>
            <a:endParaRPr lang="en-VN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174A9-CD96-7D98-CD58-9C2D362E6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" y="1045725"/>
            <a:ext cx="11155680" cy="536946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  <a:tabLst>
                <a:tab pos="205105" algn="l"/>
              </a:tabLst>
            </a:pP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Kiểm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thở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VN" sz="3600" dirty="0">
              <a:solidFill>
                <a:schemeClr val="bg1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hực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kháng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lệnh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VN" sz="3600" dirty="0">
              <a:solidFill>
                <a:schemeClr val="bg1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hít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thở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thở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xoay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phẫu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ho,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khạc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vi-VN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Trợ giúp bác sĩ đặt dẫn lưu màng phổi, chăm sóc và theo dõi tình trạng dẫn lưu.</a:t>
            </a:r>
            <a:endParaRPr lang="en-VN" sz="3600" dirty="0">
              <a:solidFill>
                <a:schemeClr val="bg1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endParaRPr lang="en-VN" sz="3600" dirty="0">
              <a:solidFill>
                <a:schemeClr val="bg1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VN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09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0EBA2B-F004-99DD-3A17-661246CE0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777" cy="7061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839FB3-A59A-9BB1-057C-C802B7ED1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38223"/>
            <a:ext cx="10515600" cy="315912"/>
          </a:xfrm>
        </p:spPr>
        <p:txBody>
          <a:bodyPr>
            <a:noAutofit/>
          </a:bodyPr>
          <a:lstStyle/>
          <a:p>
            <a:pPr algn="ctr"/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Chăm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sóc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tuần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hoàn-tim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mạch-huyết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b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phẫu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thuật</a:t>
            </a:r>
            <a:br>
              <a:rPr lang="en-VN" sz="4000" dirty="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VN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5BB4D-9BA9-C4BC-BE1A-E9E955F60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689" y="1593224"/>
            <a:ext cx="11516711" cy="5264775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FontTx/>
              <a:buChar char="-"/>
              <a:tabLst>
                <a:tab pos="205105" algn="l"/>
              </a:tabLst>
            </a:pPr>
            <a:r>
              <a:rPr lang="en-US" sz="4000" spc="-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000" spc="-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000" spc="-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spc="-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spc="-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spc="-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5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endParaRPr lang="en-US" sz="4000" spc="-5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Tx/>
              <a:buChar char="-"/>
              <a:tabLst>
                <a:tab pos="205105" algn="l"/>
              </a:tabLst>
            </a:pPr>
            <a:r>
              <a:rPr lang="en-US" sz="4000" spc="-5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spc="-5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5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spc="-5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5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spc="-5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5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spc="-5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5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spc="-5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5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000" spc="-5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5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4000" spc="-5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5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endParaRPr lang="en-VN" sz="4000" dirty="0">
              <a:solidFill>
                <a:schemeClr val="bg1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VN" sz="4000" dirty="0">
              <a:solidFill>
                <a:schemeClr val="bg1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rối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loạn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lệnh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VN" sz="4000" dirty="0">
              <a:solidFill>
                <a:schemeClr val="bg1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VN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71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579C9C-38CD-04A4-38DC-0E45110FA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120"/>
            <a:ext cx="12192000" cy="72542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A2339-86DB-19D6-3631-CEAB0C8D0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80978"/>
            <a:ext cx="10515600" cy="233363"/>
          </a:xfrm>
        </p:spPr>
        <p:txBody>
          <a:bodyPr>
            <a:noAutofit/>
          </a:bodyPr>
          <a:lstStyle/>
          <a:p>
            <a:pPr algn="ctr"/>
            <a:r>
              <a:rPr lang="en-US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Chăm</a:t>
            </a:r>
            <a:r>
              <a:rPr lang="en-US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sóc</a:t>
            </a:r>
            <a:r>
              <a:rPr lang="en-US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tiêu</a:t>
            </a:r>
            <a:r>
              <a:rPr lang="en-US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lang="en-US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phẫu</a:t>
            </a:r>
            <a:r>
              <a:rPr lang="en-US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thuật</a:t>
            </a:r>
            <a:br>
              <a:rPr lang="en-VN" dirty="0">
                <a:solidFill>
                  <a:schemeClr val="bg1"/>
                </a:solidFill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VN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38DD2-871B-32F8-DE26-09B1D3E47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359" y="443752"/>
            <a:ext cx="11425279" cy="509400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da,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thuốc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ngứa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VN" sz="4400" dirty="0">
              <a:solidFill>
                <a:schemeClr val="bg1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Nghỉ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ngơi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endParaRPr lang="en-VN" sz="4400" dirty="0">
              <a:solidFill>
                <a:schemeClr val="bg1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vi-VN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Người bệnh nhịn ăn 6-8 tiếng trước phẫu thuật, </a:t>
            </a:r>
            <a:endParaRPr lang="en-VN" sz="4400" dirty="0">
              <a:solidFill>
                <a:schemeClr val="bg1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vi-VN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y lệnh đặt sonde dạ dày, tiến hành thụt tháo </a:t>
            </a:r>
            <a:endParaRPr lang="en-VN" sz="4400" dirty="0">
              <a:solidFill>
                <a:schemeClr val="bg1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VN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35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FA87FE-C0B2-86F6-633C-138B088C0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705" y="0"/>
            <a:ext cx="1434141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4755F-9155-C9A3-2552-8855F2937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6"/>
            <a:ext cx="10515600" cy="311741"/>
          </a:xfrm>
        </p:spPr>
        <p:txBody>
          <a:bodyPr>
            <a:noAutofit/>
          </a:bodyPr>
          <a:lstStyle/>
          <a:p>
            <a:pPr algn="ctr"/>
            <a:r>
              <a:rPr lang="en-US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Chăm</a:t>
            </a:r>
            <a:r>
              <a:rPr lang="en-US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sóc</a:t>
            </a:r>
            <a:r>
              <a:rPr lang="en-US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niệu</a:t>
            </a:r>
            <a:r>
              <a:rPr lang="en-US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lang="en-US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phẫu</a:t>
            </a:r>
            <a:r>
              <a:rPr lang="en-US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thuật</a:t>
            </a:r>
            <a:br>
              <a:rPr lang="en-VN" dirty="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988CD-1264-D23F-3986-AE4374173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10" y="681036"/>
            <a:ext cx="11155680" cy="5122408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dõi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rối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loạn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heo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dõi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các thủ thuật trước phẫu thuật</a:t>
            </a:r>
            <a:endParaRPr lang="en-VN" sz="4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Hướng dẫn người bệnh về cách chăm sóc bộ phận sinh dục</a:t>
            </a:r>
            <a:endParaRPr lang="en-VN" sz="4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endParaRPr lang="en-VN" sz="4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VN" sz="4000" dirty="0"/>
          </a:p>
        </p:txBody>
      </p:sp>
    </p:spTree>
    <p:extLst>
      <p:ext uri="{BB962C8B-B14F-4D97-AF65-F5344CB8AC3E}">
        <p14:creationId xmlns:p14="http://schemas.microsoft.com/office/powerpoint/2010/main" val="195705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CABD8D-2021-5B85-F8A5-D18F12507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" y="1"/>
            <a:ext cx="12192001" cy="7398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FE3F2B-8D02-C4E6-B5B5-70ED54A6E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7246"/>
          </a:xfrm>
        </p:spPr>
        <p:txBody>
          <a:bodyPr>
            <a:normAutofit/>
          </a:bodyPr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 HỌC TẬP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1CF03-D537-6F05-CD9B-7B5A84237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2372"/>
            <a:ext cx="10820400" cy="602019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pl-PL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VN" sz="27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pl-PL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pl-PL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pl-PL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pl-PL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pl-PL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pl-PL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pl-PL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pl-PL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pl-PL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pl-PL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pl-PL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7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pl-PL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pl-PL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pl-PL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pl-PL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pl-PL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pl-PL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pl-PL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pl-PL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pl-PL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pl-PL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pl-PL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pl-PL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pl-PL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pl-PL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pl-PL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7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vi-VN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Trình bày được quy trình chuẩn bị người bệnh trước phẫu thuật</a:t>
            </a:r>
            <a:endParaRPr lang="en-VN" sz="27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nb-NO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nb-NO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nb-NO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nb-NO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nb-NO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nb-NO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nb-NO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endParaRPr lang="en-VN" sz="27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a-DK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da-DK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a-DK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da-DK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da-DK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da-DK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da-DK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da-DK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da-DK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a-DK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da-DK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da-DK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da-DK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da-DK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da-DK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da-DK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da-DK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da-DK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da-DK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da-DK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da-DK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da-DK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da-DK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da-DK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a-DK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da-DK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da-DK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da-DK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da-DK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da-DK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da-DK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da-DK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da-DK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da-DK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da-DK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da-DK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da-DK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439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4F1256-E86E-DC03-BDC0-094842C1A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52" y="0"/>
            <a:ext cx="1277781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620562-0765-30B2-03B0-1215496B2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2102"/>
            <a:ext cx="10515600" cy="315912"/>
          </a:xfrm>
        </p:spPr>
        <p:txBody>
          <a:bodyPr>
            <a:noAutofit/>
          </a:bodyPr>
          <a:lstStyle/>
          <a:p>
            <a:pPr algn="ctr"/>
            <a:r>
              <a:rPr lang="en-US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Chăm</a:t>
            </a:r>
            <a:r>
              <a:rPr lang="en-US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sóc</a:t>
            </a:r>
            <a:r>
              <a:rPr lang="en-US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miễn</a:t>
            </a:r>
            <a:r>
              <a:rPr lang="en-US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dịch- </a:t>
            </a:r>
            <a:r>
              <a:rPr lang="en-US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nội</a:t>
            </a:r>
            <a:r>
              <a:rPr lang="en-US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tiết</a:t>
            </a:r>
            <a:r>
              <a:rPr lang="en-US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trước</a:t>
            </a:r>
            <a:br>
              <a:rPr lang="en-US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</a:br>
            <a:r>
              <a:rPr lang="en-US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phẫu</a:t>
            </a:r>
            <a:r>
              <a:rPr lang="en-US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thuật</a:t>
            </a:r>
            <a:r>
              <a:rPr lang="en-VN" dirty="0">
                <a:effectLst/>
              </a:rPr>
              <a:t> </a:t>
            </a:r>
            <a:endParaRPr lang="en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919B8-B6D0-6FEF-DC08-9CE7252A7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011" y="1071154"/>
            <a:ext cx="11181806" cy="542172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dõi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4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hực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4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4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đái</a:t>
            </a:r>
            <a:r>
              <a:rPr lang="en-US" sz="4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tháo</a:t>
            </a:r>
            <a:r>
              <a:rPr lang="en-US" sz="4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endParaRPr lang="en-VN" sz="4100" dirty="0">
              <a:solidFill>
                <a:schemeClr val="bg1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50000"/>
              </a:lnSpc>
              <a:buNone/>
            </a:pP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phẫu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endParaRPr lang="en-VN" sz="4100" dirty="0">
              <a:solidFill>
                <a:schemeClr val="bg1"/>
              </a:solidFill>
              <a:effectLst/>
              <a:latin typeface=".VnTime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14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B04EC5-6666-9CC4-42DC-846A11CA2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276" y="-1405886"/>
            <a:ext cx="12450276" cy="82638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62393B-6AE3-2759-5752-3936A4192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13" y="1013181"/>
            <a:ext cx="10515600" cy="348977"/>
          </a:xfrm>
        </p:spPr>
        <p:txBody>
          <a:bodyPr>
            <a:noAutofit/>
          </a:bodyPr>
          <a:lstStyle/>
          <a:p>
            <a:pPr algn="ctr"/>
            <a:r>
              <a:rPr lang="vi-VN" sz="48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Chăm sóc vận động trước phẫu thuật</a:t>
            </a:r>
            <a:br>
              <a:rPr lang="en-VN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61672-C5D0-45E9-7840-A5389D72A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903" y="1187670"/>
            <a:ext cx="11298621" cy="498929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  <a:tabLst>
                <a:tab pos="205105" algn="l"/>
              </a:tabLst>
            </a:pPr>
            <a:r>
              <a:rPr lang="vi-VN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Hướng dẫn người bệnh cách đi lại vận động sau phẫu thuật</a:t>
            </a:r>
            <a:endParaRPr lang="en-VN" sz="36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VN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Tháo bột để chăm sóc da nếu có và nên đặt chi trong nẹp ngay sáng ngày phẫu thuật.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VN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en-VN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háo hệ thống kéo tạ và bất động chi gãy bằng nẹp. </a:t>
            </a:r>
            <a:endParaRPr lang="en-VN" sz="36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vi-VN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Hỗ trợ người bệnh vận động hay di chuyển trong thời gian trước phẫu thuật</a:t>
            </a:r>
            <a:endParaRPr lang="en-VN" sz="36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VN" sz="3600" dirty="0"/>
          </a:p>
        </p:txBody>
      </p:sp>
    </p:spTree>
    <p:extLst>
      <p:ext uri="{BB962C8B-B14F-4D97-AF65-F5344CB8AC3E}">
        <p14:creationId xmlns:p14="http://schemas.microsoft.com/office/powerpoint/2010/main" val="424420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5DDA16-575D-BDF3-74A5-ED2557EC8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5684" y="0"/>
            <a:ext cx="17244818" cy="143264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988B82-C519-FDC8-CE40-557D7D0BF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72207"/>
            <a:ext cx="10515600" cy="390117"/>
          </a:xfrm>
        </p:spPr>
        <p:txBody>
          <a:bodyPr>
            <a:noAutofit/>
          </a:bodyPr>
          <a:lstStyle/>
          <a:p>
            <a:pPr algn="ctr"/>
            <a:r>
              <a:rPr lang="en-US" sz="4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Chuẩn</a:t>
            </a:r>
            <a:r>
              <a:rPr lang="en-US" sz="4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bị</a:t>
            </a:r>
            <a:r>
              <a:rPr lang="en-US" sz="4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hồ</a:t>
            </a:r>
            <a:r>
              <a:rPr lang="en-US" sz="4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sơ</a:t>
            </a:r>
            <a:r>
              <a:rPr lang="en-US" sz="4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bệnh</a:t>
            </a:r>
            <a:r>
              <a:rPr lang="en-US" sz="4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án</a:t>
            </a:r>
            <a:br>
              <a:rPr lang="en-VN" sz="4800" dirty="0">
                <a:solidFill>
                  <a:schemeClr val="bg1"/>
                </a:solidFill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VN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ABBAA-A870-B880-2164-497A39A15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48" y="1479856"/>
            <a:ext cx="11077303" cy="440593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VN" sz="4400" dirty="0">
              <a:solidFill>
                <a:schemeClr val="bg1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VN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0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A72650-56A3-D4EE-5114-C66667D9A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808" y="0"/>
            <a:ext cx="1298300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99870"/>
            <a:ext cx="10515600" cy="618548"/>
          </a:xfrm>
        </p:spPr>
        <p:txBody>
          <a:bodyPr>
            <a:normAutofit fontScale="90000"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68275" algn="l"/>
              </a:tabLst>
            </a:pP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Đánh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b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6692"/>
            <a:ext cx="10515600" cy="5131438"/>
          </a:xfrm>
        </p:spPr>
        <p:txBody>
          <a:bodyPr>
            <a:noAutofit/>
          </a:bodyPr>
          <a:lstStyle/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68275" algn="l"/>
              </a:tabLst>
            </a:pP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bệnh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lo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lắng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tin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tưởng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endParaRPr lang="en-US" sz="3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68275" algn="l"/>
              </a:tabLst>
            </a:pP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bệnh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rối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loạn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dinh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dưỡng</a:t>
            </a:r>
            <a:endParaRPr lang="en-US" sz="3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68275" algn="l"/>
              </a:tabLst>
            </a:pP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bệnh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rối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loạn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hô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hấp</a:t>
            </a:r>
            <a:endParaRPr lang="en-US" sz="3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68275" algn="l"/>
              </a:tabLst>
            </a:pP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bệnh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rối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loạn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tuần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hoàn</a:t>
            </a:r>
            <a:endParaRPr lang="en-US" sz="3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68275" algn="l"/>
              </a:tabLst>
            </a:pP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bệnh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rối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loạn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tiêu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endParaRPr lang="en-US" sz="3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68275" algn="l"/>
              </a:tabLst>
            </a:pP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bệnh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rồi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loạn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niệu</a:t>
            </a:r>
            <a:endParaRPr lang="en-US" sz="3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68275" algn="l"/>
              </a:tabLst>
            </a:pP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bệnh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chuẩn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tốt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phẫu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thuật</a:t>
            </a:r>
            <a:endParaRPr lang="en-US" sz="3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85639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3544C-0858-DC7F-D6E8-D179D6587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575"/>
            <a:ext cx="10515600" cy="614923"/>
          </a:xfrm>
        </p:spPr>
        <p:txBody>
          <a:bodyPr>
            <a:norm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LƯỢNG GIÁ CUỐI TIẾT HỌC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190-57D7-1E2E-B7FB-C9E6DBB64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953" y="1201272"/>
            <a:ext cx="11259671" cy="528315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b="1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spc="-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400" b="1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70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150/100 mmHg,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37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Chẩn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 đây là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người bệnh này. </a:t>
            </a:r>
            <a:endParaRPr lang="en-VN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UcPeriod"/>
              <a:tabLst>
                <a:tab pos="630555" algn="l"/>
              </a:tabLst>
            </a:pP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VN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UcPeriod"/>
              <a:tabLst>
                <a:tab pos="630555" algn="l"/>
              </a:tabLst>
            </a:pPr>
            <a:r>
              <a:rPr lang="en-US" sz="24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VN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UcPeriod"/>
              <a:tabLst>
                <a:tab pos="630555" algn="l"/>
              </a:tabLst>
            </a:pP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VN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UcPeriod"/>
              <a:tabLst>
                <a:tab pos="630555" algn="l"/>
              </a:tabLst>
            </a:pP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VN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VN" sz="2400" dirty="0"/>
          </a:p>
        </p:txBody>
      </p:sp>
    </p:spTree>
    <p:extLst>
      <p:ext uri="{BB962C8B-B14F-4D97-AF65-F5344CB8AC3E}">
        <p14:creationId xmlns:p14="http://schemas.microsoft.com/office/powerpoint/2010/main" val="42820612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37968-0603-80BD-1A4F-DB6E1BA1F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327" y="1150373"/>
            <a:ext cx="10813473" cy="508417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b="1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75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140/100 mmHg,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38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C. Can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 đây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VN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UcPeriod"/>
              <a:tabLst>
                <a:tab pos="630555" algn="l"/>
              </a:tabLst>
            </a:pP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sỹ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hoãn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endParaRPr lang="en-VN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UcPeriod"/>
              <a:tabLst>
                <a:tab pos="630555" algn="l"/>
              </a:tabLst>
            </a:pPr>
            <a:r>
              <a:rPr lang="en-US" sz="24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en-VN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UcPeriod"/>
              <a:tabLst>
                <a:tab pos="630555" algn="l"/>
              </a:tabLst>
            </a:pP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VN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UcPeriod"/>
              <a:tabLst>
                <a:tab pos="630555" algn="l"/>
              </a:tabLst>
            </a:pP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VN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VN" sz="2400" dirty="0"/>
          </a:p>
        </p:txBody>
      </p:sp>
    </p:spTree>
    <p:extLst>
      <p:ext uri="{BB962C8B-B14F-4D97-AF65-F5344CB8AC3E}">
        <p14:creationId xmlns:p14="http://schemas.microsoft.com/office/powerpoint/2010/main" val="28021213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19B65-491F-564F-E758-E001DC03E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327" y="955964"/>
            <a:ext cx="10813473" cy="542405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b="1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spc="-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b="1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70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120/80 mmHg,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38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Chẩn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 dưới đây là chẩn đoán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người bệnh này. </a:t>
            </a:r>
            <a:endParaRPr lang="en-VN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UcPeriod"/>
              <a:tabLst>
                <a:tab pos="630555" algn="l"/>
              </a:tabLst>
            </a:pP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VN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UcPeriod"/>
              <a:tabLst>
                <a:tab pos="630555" algn="l"/>
              </a:tabLst>
            </a:pPr>
            <a:r>
              <a:rPr lang="x-none" sz="2400" spc="-5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 nhân sốt cao </a:t>
            </a:r>
            <a:r>
              <a:rPr lang="vi-VN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 quan đến nhiễm trùng đường tiêu hoá</a:t>
            </a:r>
            <a:endParaRPr lang="en-VN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UcPeriod"/>
              <a:tabLst>
                <a:tab pos="630555" algn="l"/>
              </a:tabLst>
            </a:pPr>
            <a:r>
              <a:rPr lang="x-none" sz="2400" spc="-5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 nhân bí đại tiện </a:t>
            </a:r>
            <a:r>
              <a:rPr lang="vi-VN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 quan đến cản trở lưu thông trong lòng ruột</a:t>
            </a:r>
            <a:endParaRPr lang="en-VN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UcPeriod"/>
              <a:tabLst>
                <a:tab pos="630555" algn="l"/>
              </a:tabLst>
            </a:pPr>
            <a:r>
              <a:rPr lang="x-none" sz="2400" spc="-5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 nhân bí trung tiện </a:t>
            </a:r>
            <a:r>
              <a:rPr lang="vi-VN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 quan đến cản trở lưu thông trong lòng ruột</a:t>
            </a:r>
            <a:endParaRPr lang="en-VN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VN" sz="2400" dirty="0"/>
          </a:p>
        </p:txBody>
      </p:sp>
    </p:spTree>
    <p:extLst>
      <p:ext uri="{BB962C8B-B14F-4D97-AF65-F5344CB8AC3E}">
        <p14:creationId xmlns:p14="http://schemas.microsoft.com/office/powerpoint/2010/main" val="27109021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BEEA0-6A70-D1D6-0A03-FBA193C70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45" y="805070"/>
            <a:ext cx="11263746" cy="447260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x-none" sz="2400" b="1" spc="-5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2400" b="1" spc="-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400" b="1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x-none" sz="2400" spc="-5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 nhân A, có chỉ định phẫu thuật cấp cứu tắc ruột, bệnh nhân nôn nhiều, bí đại tiện, mạch 70 lần/phút, huyết áp 120/80 mmHg, nhiệt độ 38 độ C. Can thiệp điều dưỡng </a:t>
            </a:r>
            <a:r>
              <a:rPr lang="vi-VN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 dưới đây</a:t>
            </a:r>
            <a:r>
              <a:rPr lang="x-none" sz="2400" spc="-5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cần thực hiện </a:t>
            </a:r>
            <a:r>
              <a:rPr lang="vi-VN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 người bệnh này. </a:t>
            </a:r>
            <a:endParaRPr lang="en-VN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UcPeriod"/>
              <a:tabLst>
                <a:tab pos="630555" algn="l"/>
              </a:tabLst>
            </a:pP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sỹ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hoãn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VN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UcPeriod"/>
              <a:tabLst>
                <a:tab pos="630555" algn="l"/>
              </a:tabLst>
            </a:pPr>
            <a:r>
              <a:rPr lang="en-US" sz="24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sonde </a:t>
            </a:r>
            <a:r>
              <a:rPr lang="en-US" sz="24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VN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UcPeriod"/>
              <a:tabLst>
                <a:tab pos="630555" algn="l"/>
              </a:tabLst>
            </a:pPr>
            <a:r>
              <a:rPr lang="x-none" sz="2400" spc="-5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Thụt tháo cho người bệnh</a:t>
            </a:r>
            <a:endParaRPr lang="en-VN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UcPeriod"/>
              <a:tabLst>
                <a:tab pos="630555" algn="l"/>
              </a:tabLst>
            </a:pPr>
            <a:r>
              <a:rPr lang="x-none" sz="2400" spc="-5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trị người bệnh hết sốt rồi tiến hành phẫu thuật</a:t>
            </a:r>
            <a:endParaRPr lang="en-VN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VN" sz="2400" dirty="0"/>
          </a:p>
        </p:txBody>
      </p:sp>
    </p:spTree>
    <p:extLst>
      <p:ext uri="{BB962C8B-B14F-4D97-AF65-F5344CB8AC3E}">
        <p14:creationId xmlns:p14="http://schemas.microsoft.com/office/powerpoint/2010/main" val="12793859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E5D43-4896-D15B-A2DB-2D23E682D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852958"/>
            <a:ext cx="11222182" cy="480059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x-none" sz="2400" b="1" spc="-5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2400" b="1" spc="-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400" b="1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x-none" sz="2400" spc="-5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khâu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thủng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75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120/80mmHg,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38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C, Glucose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10,2 mmol/lit</a:t>
            </a:r>
            <a:r>
              <a:rPr lang="x-none" sz="2400" spc="-5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Can thiệp điều dưỡng </a:t>
            </a:r>
            <a:r>
              <a:rPr lang="vi-VN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 dưới đây</a:t>
            </a:r>
            <a:r>
              <a:rPr lang="x-none" sz="2400" spc="-5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cần thực hiện </a:t>
            </a:r>
            <a:r>
              <a:rPr lang="vi-VN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 người bệnh này. </a:t>
            </a:r>
            <a:endParaRPr lang="en-VN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UcPeriod"/>
              <a:tabLst>
                <a:tab pos="630555" algn="l"/>
              </a:tabLst>
            </a:pPr>
            <a:r>
              <a:rPr lang="x-none" sz="2400" spc="-5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Hoãn phẫu thuật do đường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VN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UcPeriod"/>
              <a:tabLst>
                <a:tab pos="630555" algn="l"/>
              </a:tabLst>
            </a:pPr>
            <a:r>
              <a:rPr lang="x-none" sz="2400" spc="-5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trị khỏi bệnh tiểu đường rồi tiến hành phẫu thuật</a:t>
            </a:r>
            <a:endParaRPr lang="en-VN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UcPeriod"/>
              <a:tabLst>
                <a:tab pos="630555" algn="l"/>
              </a:tabLst>
            </a:pPr>
            <a:r>
              <a:rPr lang="x-none" sz="2400" spc="-5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 bị bệnh nhân phẫu thuật cấp cứu</a:t>
            </a:r>
            <a:endParaRPr lang="en-VN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UcPeriod"/>
              <a:tabLst>
                <a:tab pos="630555" algn="l"/>
              </a:tabLst>
            </a:pPr>
            <a:r>
              <a:rPr lang="x-none" sz="2400" spc="-5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Hoãn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4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VN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VN" sz="2400" dirty="0"/>
          </a:p>
        </p:txBody>
      </p:sp>
    </p:spTree>
    <p:extLst>
      <p:ext uri="{BB962C8B-B14F-4D97-AF65-F5344CB8AC3E}">
        <p14:creationId xmlns:p14="http://schemas.microsoft.com/office/powerpoint/2010/main" val="13442269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6C5C6-1D92-54ED-E1EC-B622149E4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2" y="1101436"/>
            <a:ext cx="10875818" cy="507552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10,6mmol/l.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Chẩn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 dưới đây 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 bệnh này. </a:t>
            </a:r>
            <a:endParaRPr lang="en-VN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UcPeriod"/>
              <a:tabLst>
                <a:tab pos="630555" algn="l"/>
              </a:tabLst>
            </a:pP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 quan đến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VN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UcPeriod"/>
              <a:tabLst>
                <a:tab pos="630555" algn="l"/>
              </a:tabLst>
            </a:pP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 quan đến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VN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UcPeriod"/>
              <a:tabLst>
                <a:tab pos="630555" algn="l"/>
              </a:tabLst>
            </a:pP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niệu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 quan đến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endParaRPr lang="en-VN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UcPeriod"/>
              <a:tabLst>
                <a:tab pos="630555" algn="l"/>
              </a:tabLst>
            </a:pPr>
            <a:r>
              <a:rPr lang="x-none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 cơ viêm phổi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 quan đến</a:t>
            </a:r>
            <a:r>
              <a:rPr lang="x-none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nằm lâu</a:t>
            </a:r>
            <a:endParaRPr lang="en-VN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VN" sz="2400" dirty="0"/>
          </a:p>
        </p:txBody>
      </p:sp>
    </p:spTree>
    <p:extLst>
      <p:ext uri="{BB962C8B-B14F-4D97-AF65-F5344CB8AC3E}">
        <p14:creationId xmlns:p14="http://schemas.microsoft.com/office/powerpoint/2010/main" val="2589551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FA44BE-F995-A5CB-9757-DF19D8ACB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6560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68EEEC-4AFD-D52F-C2AA-60DB4FB7D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>
            <a:normAutofit/>
          </a:bodyPr>
          <a:lstStyle/>
          <a:p>
            <a:pPr algn="ctr"/>
            <a:r>
              <a:rPr lang="en-V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CƯƠNG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6F922-2950-A7FB-9D50-5FB117C0F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171" y="1175658"/>
            <a:ext cx="11332029" cy="531721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9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9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9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9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9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9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9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9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9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9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huẩn</a:t>
            </a:r>
            <a:r>
              <a:rPr lang="en-US" sz="39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9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9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9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9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9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9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9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9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9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VN" sz="3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9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9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9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9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9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9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9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9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9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VN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1447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0839"/>
          </a:xfrm>
        </p:spPr>
        <p:txBody>
          <a:bodyPr>
            <a:no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68275" algn="l"/>
              </a:tabLs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phẫu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thuật</a:t>
            </a:r>
            <a:b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7" y="955964"/>
            <a:ext cx="10813473" cy="5680363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thuôc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1222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625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Sáng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hôm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phẫu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thuật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436" y="1468582"/>
            <a:ext cx="10633364" cy="4973782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DHST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74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Phẫu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phẫu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khẩn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vỡ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tạng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gan,lách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…)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vỡ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,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thủng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phổi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thủng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tim.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phẫu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khẩn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huyết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thoát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bẹn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nghẹt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viêm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ruột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viêm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thủng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dầy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…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046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4FF1F8-F5AE-0651-B33E-AD20FE263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" y="-1270000"/>
            <a:ext cx="12192000" cy="812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1456"/>
            <a:ext cx="10515600" cy="507711"/>
          </a:xfrm>
        </p:spPr>
        <p:txBody>
          <a:bodyPr>
            <a:no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 ĐỊNH PHẪU THUẬT</a:t>
            </a:r>
            <a:b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873" y="1209167"/>
            <a:ext cx="11111345" cy="504448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Chẩn</a:t>
            </a:r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VN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triệt</a:t>
            </a:r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VN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VN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VN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VN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VN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102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4B9578-9982-4164-A034-2FF499A8C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1" y="-1193289"/>
            <a:ext cx="12202471" cy="81270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E8BAF5-12AA-8AFA-29D4-CE26E04BF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4975"/>
          </a:xfrm>
        </p:spPr>
        <p:txBody>
          <a:bodyPr>
            <a:noAutofit/>
          </a:bodyPr>
          <a:lstStyle/>
          <a:p>
            <a:pPr algn="ctr"/>
            <a:r>
              <a:rPr lang="en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PHẪU THUẬT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7421A-A1ED-9AE3-51FC-913FF1D4F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1085850"/>
            <a:ext cx="11578590" cy="558927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triệt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endParaRPr lang="en-VN" sz="4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VN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en-VN" sz="4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hoãn</a:t>
            </a:r>
            <a:r>
              <a:rPr lang="en-VN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410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DDCCBF-E064-A48D-E93A-A3438CD01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469" y="-29284"/>
            <a:ext cx="12886938" cy="69165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990" y="209372"/>
            <a:ext cx="10515600" cy="523638"/>
          </a:xfrm>
        </p:spPr>
        <p:txBody>
          <a:bodyPr>
            <a:normAutofit/>
          </a:bodyPr>
          <a:lstStyle/>
          <a:p>
            <a:pPr marL="342900" marR="0" lvl="0" indent="-34290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CHĂM SÓC NGƯỜI BỆNH TRƯỚC PHẪU THUẬT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4367"/>
            <a:ext cx="12192000" cy="5708102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endParaRPr lang="en-US" sz="3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Dinh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                                    - </a:t>
            </a: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Hô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- </a:t>
            </a: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</a:t>
            </a: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tim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</a:t>
            </a: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huyết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-</a:t>
            </a: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niệu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-</a:t>
            </a: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miễn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ương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-</a:t>
            </a: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Cận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lâm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sàng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255153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120DD9-A04D-DED6-400A-42608D311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192" y="-1401183"/>
            <a:ext cx="12443192" cy="8259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F348F2-657C-45C3-9FE1-9D752AF1C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1504"/>
            <a:ext cx="10515600" cy="549275"/>
          </a:xfrm>
        </p:spPr>
        <p:txBody>
          <a:bodyPr>
            <a:noAutofit/>
          </a:bodyPr>
          <a:lstStyle/>
          <a:p>
            <a:pPr algn="ctr"/>
            <a:r>
              <a:rPr lang="vi-VN" sz="4800" b="1" i="1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Nhận định về tiền sử sức khỏe</a:t>
            </a:r>
            <a:r>
              <a:rPr lang="en-VN" sz="4800" dirty="0">
                <a:effectLst/>
              </a:rPr>
              <a:t> </a:t>
            </a:r>
            <a:endParaRPr lang="en-VN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84770-1EBA-FC87-B41F-F3AD529D4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3" y="1273630"/>
            <a:ext cx="11103429" cy="52192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Tiền sử phẫu thuật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bệnh lý nội khoa đã mắc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Tiền sử dị ứng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en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926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BC8D81-D2D3-8779-0883-4F10A02EC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3905"/>
            <a:ext cx="12192000" cy="79719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CFE81E-3B64-C492-107D-D559AA841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6238"/>
            <a:ext cx="10515600" cy="520746"/>
          </a:xfrm>
        </p:spPr>
        <p:txBody>
          <a:bodyPr>
            <a:no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 định về tâm lý người bệnh</a:t>
            </a:r>
            <a:br>
              <a:rPr lang="en-VN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VN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A91E7-78CA-D7B0-1313-09A34D192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476" y="906984"/>
            <a:ext cx="10870324" cy="5564777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  <a:buFontTx/>
              <a:buChar char="-"/>
            </a:pP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indent="0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 </a:t>
            </a: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 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thoải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endParaRPr lang="en-US" sz="3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ợ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endParaRPr lang="en-US" sz="3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ợ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</a:t>
            </a:r>
            <a:endParaRPr lang="en-US" sz="3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ợ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phẫu</a:t>
            </a:r>
            <a:r>
              <a:rPr lang="en-US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thuật.  </a:t>
            </a:r>
            <a:endParaRPr lang="en-VN" sz="3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600"/>
              </a:spcAft>
              <a:buNone/>
            </a:pPr>
            <a:endParaRPr lang="en-VN" sz="3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8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2311</Words>
  <Application>Microsoft Macintosh PowerPoint</Application>
  <PresentationFormat>Widescreen</PresentationFormat>
  <Paragraphs>216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MỤC TIÊU HỌC TẬP</vt:lpstr>
      <vt:lpstr>ĐẠI CƯƠNG</vt:lpstr>
      <vt:lpstr>CHỈ ĐỊNH PHẪU THUẬT </vt:lpstr>
      <vt:lpstr>PHÂN LOẠI PHẪU THUẬT</vt:lpstr>
      <vt:lpstr>CHĂM SÓC NGƯỜI BỆNH TRƯỚC PHẪU THUẬT</vt:lpstr>
      <vt:lpstr>Nhận định về tiền sử sức khỏe </vt:lpstr>
      <vt:lpstr>Nhận định về tâm lý người bệnh </vt:lpstr>
      <vt:lpstr>Nhận định về tình trạng dinh dưỡng </vt:lpstr>
      <vt:lpstr>Nhận định tình trạng hô hấp </vt:lpstr>
      <vt:lpstr>Nhận định về tình trạng tuần hoàn - tim mạch – huyết học </vt:lpstr>
      <vt:lpstr>Nhận định về tình trạng hệ tiêu hóa </vt:lpstr>
      <vt:lpstr>Nhận định tình trạng hệ tiết niệu </vt:lpstr>
      <vt:lpstr>Nhận định về miễn dịch- nội tiết </vt:lpstr>
      <vt:lpstr>Nhận định về tình trạng thần kinh trung ương </vt:lpstr>
      <vt:lpstr>Nhận định tình trạng cơ xương khớp </vt:lpstr>
      <vt:lpstr>Các xét nghiệm cơ bản trước phẫu thuật </vt:lpstr>
      <vt:lpstr>Một số chẩn đoán điều dưỡng thường gặp trước phẫu thuật</vt:lpstr>
      <vt:lpstr>PowerPoint Presentation</vt:lpstr>
      <vt:lpstr>PowerPoint Presentation</vt:lpstr>
      <vt:lpstr>PowerPoint Presentation</vt:lpstr>
      <vt:lpstr>Lập và thực hiện kế hoặc chăm sóc người bệnh  trước phẫu thuật </vt:lpstr>
      <vt:lpstr>Chuẩn bị về tâm lý </vt:lpstr>
      <vt:lpstr>Chế độ dinh dưỡng trước phẫu thuật </vt:lpstr>
      <vt:lpstr>Chăm sóc hô hấp trước phẫu thuật </vt:lpstr>
      <vt:lpstr>Chăm sóc tuần hoàn-tim mạch-huyết học trước  phẫu thuật </vt:lpstr>
      <vt:lpstr>Chăm sóc tiêu hóa trước phẫu thuật </vt:lpstr>
      <vt:lpstr>Chăm sóc tiết niệu trước phẫu thuật </vt:lpstr>
      <vt:lpstr>Chăm sóc miễn dịch- nội tiết trước  phẫu thuật </vt:lpstr>
      <vt:lpstr> Chăm sóc vận động trước phẫu thuật </vt:lpstr>
      <vt:lpstr>Chuẩn bị hồ sơ bệnh án </vt:lpstr>
      <vt:lpstr>Đánh giá </vt:lpstr>
      <vt:lpstr>LƯỢNG GIÁ CUỐI TIẾT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ngày trước phẫu thuật </vt:lpstr>
      <vt:lpstr>Sáng hôm phẫu thuật</vt:lpstr>
      <vt:lpstr>Chuẩn bị phẫu thuật cấp cứu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2023-02-28T17:19:23Z</dcterms:created>
  <dcterms:modified xsi:type="dcterms:W3CDTF">2023-02-28T17:45:40Z</dcterms:modified>
</cp:coreProperties>
</file>