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58" r:id="rId3"/>
    <p:sldId id="256" r:id="rId4"/>
    <p:sldId id="316" r:id="rId5"/>
    <p:sldId id="354" r:id="rId6"/>
    <p:sldId id="332" r:id="rId7"/>
    <p:sldId id="342" r:id="rId8"/>
    <p:sldId id="344" r:id="rId9"/>
    <p:sldId id="345" r:id="rId10"/>
    <p:sldId id="355" r:id="rId11"/>
    <p:sldId id="356" r:id="rId12"/>
    <p:sldId id="343" r:id="rId13"/>
    <p:sldId id="340" r:id="rId14"/>
    <p:sldId id="338" r:id="rId15"/>
    <p:sldId id="325" r:id="rId16"/>
    <p:sldId id="333" r:id="rId17"/>
    <p:sldId id="339" r:id="rId18"/>
    <p:sldId id="341" r:id="rId19"/>
    <p:sldId id="315" r:id="rId20"/>
    <p:sldId id="347" r:id="rId21"/>
    <p:sldId id="346" r:id="rId22"/>
    <p:sldId id="348" r:id="rId23"/>
    <p:sldId id="262" r:id="rId24"/>
    <p:sldId id="335" r:id="rId25"/>
    <p:sldId id="336" r:id="rId26"/>
    <p:sldId id="337" r:id="rId27"/>
    <p:sldId id="284" r:id="rId28"/>
    <p:sldId id="283" r:id="rId29"/>
    <p:sldId id="267" r:id="rId30"/>
    <p:sldId id="260" r:id="rId31"/>
    <p:sldId id="301" r:id="rId32"/>
    <p:sldId id="349" r:id="rId33"/>
    <p:sldId id="350" r:id="rId34"/>
    <p:sldId id="351" r:id="rId35"/>
    <p:sldId id="360" r:id="rId36"/>
    <p:sldId id="314" r:id="rId37"/>
    <p:sldId id="289" r:id="rId38"/>
    <p:sldId id="290" r:id="rId39"/>
    <p:sldId id="288" r:id="rId40"/>
    <p:sldId id="361" r:id="rId41"/>
    <p:sldId id="36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D7E618"/>
    <a:srgbClr val="DAE8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1" autoAdjust="0"/>
    <p:restoredTop sz="86727" autoAdjust="0"/>
  </p:normalViewPr>
  <p:slideViewPr>
    <p:cSldViewPr>
      <p:cViewPr varScale="1">
        <p:scale>
          <a:sx n="54" d="100"/>
          <a:sy n="54" d="100"/>
        </p:scale>
        <p:origin x="52" y="52"/>
      </p:cViewPr>
      <p:guideLst>
        <p:guide orient="horz" pos="2160"/>
        <p:guide pos="2880"/>
      </p:guideLst>
    </p:cSldViewPr>
  </p:slideViewPr>
  <p:outlineViewPr>
    <p:cViewPr>
      <p:scale>
        <a:sx n="33" d="100"/>
        <a:sy n="33" d="100"/>
      </p:scale>
      <p:origin x="0" y="852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E28041-0D56-440E-9CDF-C401CE93E7EE}" type="datetimeFigureOut">
              <a:rPr lang="en-US" smtClean="0"/>
              <a:pPr/>
              <a:t>2/28/2023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4132D5-D2ED-4E52-A8E9-EFBAD96CFA10}" type="slidenum">
              <a:rPr lang="en-US" smtClean="0"/>
              <a:pPr/>
              <a:t>‹#›</a:t>
            </a:fld>
            <a:endParaRPr lang="en-US"/>
          </a:p>
        </p:txBody>
      </p:sp>
    </p:spTree>
    <p:extLst>
      <p:ext uri="{BB962C8B-B14F-4D97-AF65-F5344CB8AC3E}">
        <p14:creationId xmlns:p14="http://schemas.microsoft.com/office/powerpoint/2010/main" val="1055020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Tỷ</a:t>
            </a:r>
            <a:r>
              <a:rPr lang="en-US" baseline="0" dirty="0"/>
              <a:t> </a:t>
            </a:r>
            <a:r>
              <a:rPr lang="en-US" baseline="0" dirty="0" err="1"/>
              <a:t>lệ</a:t>
            </a:r>
            <a:r>
              <a:rPr lang="en-US" baseline="0" dirty="0"/>
              <a:t> THA ở </a:t>
            </a:r>
            <a:r>
              <a:rPr lang="en-US" baseline="0" dirty="0" err="1"/>
              <a:t>người</a:t>
            </a:r>
            <a:r>
              <a:rPr lang="en-US" baseline="0" dirty="0"/>
              <a:t> </a:t>
            </a:r>
            <a:r>
              <a:rPr lang="en-US" baseline="0" dirty="0" err="1"/>
              <a:t>lớn</a:t>
            </a:r>
            <a:r>
              <a:rPr lang="en-US" baseline="0" dirty="0"/>
              <a:t> </a:t>
            </a:r>
            <a:r>
              <a:rPr lang="en-US" baseline="0" dirty="0" err="1"/>
              <a:t>Việt</a:t>
            </a:r>
            <a:r>
              <a:rPr lang="en-US" baseline="0" dirty="0"/>
              <a:t> Nam </a:t>
            </a:r>
            <a:r>
              <a:rPr lang="en-US" baseline="0" dirty="0" err="1"/>
              <a:t>năm</a:t>
            </a:r>
            <a:r>
              <a:rPr lang="en-US" baseline="0" dirty="0"/>
              <a:t> 2009 </a:t>
            </a:r>
            <a:r>
              <a:rPr lang="en-US" baseline="0" dirty="0" err="1"/>
              <a:t>là</a:t>
            </a:r>
            <a:r>
              <a:rPr lang="en-US" baseline="0" dirty="0"/>
              <a:t> 25.1%, </a:t>
            </a:r>
            <a:r>
              <a:rPr lang="en-US" baseline="0" dirty="0" err="1"/>
              <a:t>ước</a:t>
            </a:r>
            <a:r>
              <a:rPr lang="en-US" baseline="0" dirty="0"/>
              <a:t> </a:t>
            </a:r>
            <a:r>
              <a:rPr lang="en-US" baseline="0" dirty="0" err="1"/>
              <a:t>tính</a:t>
            </a:r>
            <a:r>
              <a:rPr lang="en-US" baseline="0" dirty="0"/>
              <a:t> </a:t>
            </a:r>
            <a:r>
              <a:rPr lang="en-US" baseline="0" dirty="0" err="1"/>
              <a:t>khoảng</a:t>
            </a:r>
            <a:r>
              <a:rPr lang="en-US" baseline="0" dirty="0"/>
              <a:t> 11 </a:t>
            </a:r>
            <a:r>
              <a:rPr lang="en-US" baseline="0" dirty="0" err="1"/>
              <a:t>triệu</a:t>
            </a:r>
            <a:r>
              <a:rPr lang="en-US" baseline="0" dirty="0"/>
              <a:t> </a:t>
            </a:r>
            <a:r>
              <a:rPr lang="en-US" baseline="0" dirty="0" err="1"/>
              <a:t>người</a:t>
            </a:r>
            <a:r>
              <a:rPr lang="en-US" baseline="0" dirty="0"/>
              <a:t>, </a:t>
            </a:r>
            <a:r>
              <a:rPr lang="en-US" baseline="0" dirty="0" err="1"/>
              <a:t>trong</a:t>
            </a:r>
            <a:r>
              <a:rPr lang="en-US" baseline="0" dirty="0"/>
              <a:t> </a:t>
            </a:r>
            <a:r>
              <a:rPr lang="en-US" baseline="0" dirty="0" err="1"/>
              <a:t>đó</a:t>
            </a:r>
            <a:r>
              <a:rPr lang="en-US" baseline="0" dirty="0"/>
              <a:t> </a:t>
            </a:r>
            <a:r>
              <a:rPr lang="en-US" baseline="0" dirty="0" err="1"/>
              <a:t>có</a:t>
            </a:r>
            <a:r>
              <a:rPr lang="en-US" baseline="0" dirty="0"/>
              <a:t> </a:t>
            </a:r>
            <a:r>
              <a:rPr lang="en-US" baseline="0" dirty="0" err="1"/>
              <a:t>đến</a:t>
            </a:r>
            <a:r>
              <a:rPr lang="en-US" baseline="0" dirty="0"/>
              <a:t> 51.6% </a:t>
            </a:r>
            <a:r>
              <a:rPr lang="en-US" baseline="0" dirty="0" err="1"/>
              <a:t>không</a:t>
            </a:r>
            <a:r>
              <a:rPr lang="en-US" baseline="0" dirty="0"/>
              <a:t> </a:t>
            </a:r>
            <a:r>
              <a:rPr lang="en-US" baseline="0" dirty="0" err="1"/>
              <a:t>biết</a:t>
            </a:r>
            <a:r>
              <a:rPr lang="en-US" baseline="0" dirty="0"/>
              <a:t> </a:t>
            </a:r>
            <a:r>
              <a:rPr lang="en-US" baseline="0" dirty="0" err="1"/>
              <a:t>mình</a:t>
            </a:r>
            <a:r>
              <a:rPr lang="en-US" baseline="0" dirty="0"/>
              <a:t> </a:t>
            </a:r>
            <a:r>
              <a:rPr lang="en-US" baseline="0" dirty="0" err="1"/>
              <a:t>bị</a:t>
            </a:r>
            <a:r>
              <a:rPr lang="en-US" baseline="0" dirty="0"/>
              <a:t> </a:t>
            </a:r>
            <a:r>
              <a:rPr lang="en-US" baseline="0" dirty="0" err="1"/>
              <a:t>tăng</a:t>
            </a:r>
            <a:r>
              <a:rPr lang="en-US" baseline="0" dirty="0"/>
              <a:t> </a:t>
            </a:r>
            <a:r>
              <a:rPr lang="en-US" baseline="0" dirty="0" err="1"/>
              <a:t>huyết</a:t>
            </a:r>
            <a:r>
              <a:rPr lang="en-US" baseline="0" dirty="0"/>
              <a:t> </a:t>
            </a:r>
            <a:r>
              <a:rPr lang="en-US" baseline="0" dirty="0" err="1"/>
              <a:t>áp</a:t>
            </a:r>
            <a:r>
              <a:rPr lang="en-US" baseline="0" dirty="0"/>
              <a:t>. </a:t>
            </a:r>
            <a:r>
              <a:rPr lang="en-US" baseline="0" dirty="0" err="1"/>
              <a:t>Trong</a:t>
            </a:r>
            <a:r>
              <a:rPr lang="en-US" baseline="0" dirty="0"/>
              <a:t> </a:t>
            </a:r>
            <a:r>
              <a:rPr lang="en-US" baseline="0" dirty="0" err="1"/>
              <a:t>số</a:t>
            </a:r>
            <a:r>
              <a:rPr lang="en-US" baseline="0" dirty="0"/>
              <a:t> </a:t>
            </a:r>
            <a:r>
              <a:rPr lang="en-US" baseline="0" dirty="0" err="1"/>
              <a:t>những</a:t>
            </a:r>
            <a:r>
              <a:rPr lang="en-US" baseline="0" dirty="0"/>
              <a:t> </a:t>
            </a:r>
            <a:r>
              <a:rPr lang="en-US" baseline="0" dirty="0" err="1"/>
              <a:t>người</a:t>
            </a:r>
            <a:r>
              <a:rPr lang="en-US" baseline="0" dirty="0"/>
              <a:t> </a:t>
            </a:r>
            <a:r>
              <a:rPr lang="en-US" baseline="0" dirty="0" err="1"/>
              <a:t>biết</a:t>
            </a:r>
            <a:r>
              <a:rPr lang="en-US" baseline="0" dirty="0"/>
              <a:t> </a:t>
            </a:r>
            <a:r>
              <a:rPr lang="en-US" baseline="0" dirty="0" err="1"/>
              <a:t>mình</a:t>
            </a:r>
            <a:r>
              <a:rPr lang="en-US" baseline="0" dirty="0"/>
              <a:t> </a:t>
            </a:r>
            <a:r>
              <a:rPr lang="en-US" baseline="0" dirty="0" err="1"/>
              <a:t>bị</a:t>
            </a:r>
            <a:r>
              <a:rPr lang="en-US" baseline="0" dirty="0"/>
              <a:t> THA, </a:t>
            </a:r>
            <a:r>
              <a:rPr lang="en-US" baseline="0" dirty="0" err="1"/>
              <a:t>có</a:t>
            </a:r>
            <a:r>
              <a:rPr lang="en-US" baseline="0" dirty="0"/>
              <a:t> </a:t>
            </a:r>
            <a:r>
              <a:rPr lang="en-US" baseline="0" dirty="0" err="1"/>
              <a:t>đến</a:t>
            </a:r>
            <a:r>
              <a:rPr lang="en-US" baseline="0" dirty="0"/>
              <a:t> 63.7% </a:t>
            </a:r>
            <a:r>
              <a:rPr lang="en-US" baseline="0" dirty="0" err="1"/>
              <a:t>có</a:t>
            </a:r>
            <a:r>
              <a:rPr lang="en-US" baseline="0" dirty="0"/>
              <a:t> </a:t>
            </a:r>
            <a:r>
              <a:rPr lang="en-US" baseline="0" dirty="0" err="1"/>
              <a:t>điều</a:t>
            </a:r>
            <a:r>
              <a:rPr lang="en-US" baseline="0" dirty="0"/>
              <a:t> </a:t>
            </a:r>
            <a:r>
              <a:rPr lang="en-US" baseline="0" dirty="0" err="1"/>
              <a:t>trị</a:t>
            </a:r>
            <a:r>
              <a:rPr lang="en-US" baseline="0" dirty="0"/>
              <a:t> </a:t>
            </a:r>
            <a:r>
              <a:rPr lang="en-US" baseline="0" dirty="0" err="1"/>
              <a:t>nhưng</a:t>
            </a:r>
            <a:r>
              <a:rPr lang="en-US" baseline="0" dirty="0"/>
              <a:t> </a:t>
            </a:r>
            <a:r>
              <a:rPr lang="en-US" baseline="0" dirty="0" err="1"/>
              <a:t>chưa</a:t>
            </a:r>
            <a:r>
              <a:rPr lang="en-US" baseline="0" dirty="0"/>
              <a:t> </a:t>
            </a:r>
            <a:r>
              <a:rPr lang="en-US" baseline="0" dirty="0" err="1"/>
              <a:t>kiểm</a:t>
            </a:r>
            <a:r>
              <a:rPr lang="en-US" baseline="0" dirty="0"/>
              <a:t> </a:t>
            </a:r>
            <a:r>
              <a:rPr lang="en-US" baseline="0" dirty="0" err="1"/>
              <a:t>soát</a:t>
            </a:r>
            <a:r>
              <a:rPr lang="en-US" baseline="0" dirty="0"/>
              <a:t>. </a:t>
            </a:r>
            <a:r>
              <a:rPr lang="vi-VN" baseline="0" dirty="0"/>
              <a:t>THA là tình trạng bệnh lý mạn tính</a:t>
            </a:r>
            <a:r>
              <a:rPr lang="en-US" baseline="0" dirty="0"/>
              <a:t> </a:t>
            </a:r>
            <a:r>
              <a:rPr lang="en-US" baseline="0" dirty="0" err="1"/>
              <a:t>phổ</a:t>
            </a:r>
            <a:r>
              <a:rPr lang="en-US" baseline="0" dirty="0"/>
              <a:t> </a:t>
            </a:r>
            <a:r>
              <a:rPr lang="en-US" baseline="0" dirty="0" err="1"/>
              <a:t>biến</a:t>
            </a:r>
            <a:r>
              <a:rPr lang="en-US" baseline="0" dirty="0"/>
              <a:t> </a:t>
            </a:r>
            <a:r>
              <a:rPr lang="en-US" baseline="0" dirty="0" err="1"/>
              <a:t>nhất</a:t>
            </a:r>
            <a:r>
              <a:rPr lang="vi-VN" baseline="0" dirty="0"/>
              <a:t>, thường được gọi là kẻ giết người thầm lăng</a:t>
            </a:r>
            <a:r>
              <a:rPr lang="en-US" baseline="0" dirty="0"/>
              <a:t>, </a:t>
            </a:r>
            <a:r>
              <a:rPr lang="en-US" baseline="0" dirty="0" err="1"/>
              <a:t>thay</a:t>
            </a:r>
            <a:r>
              <a:rPr lang="en-US" baseline="0" dirty="0"/>
              <a:t> </a:t>
            </a:r>
            <a:r>
              <a:rPr lang="en-US" baseline="0" dirty="0" err="1"/>
              <a:t>đổi</a:t>
            </a:r>
            <a:r>
              <a:rPr lang="en-US" baseline="0" dirty="0"/>
              <a:t> </a:t>
            </a:r>
            <a:r>
              <a:rPr lang="en-US" baseline="0" dirty="0" err="1"/>
              <a:t>lối</a:t>
            </a:r>
            <a:r>
              <a:rPr lang="en-US" baseline="0" dirty="0"/>
              <a:t> </a:t>
            </a:r>
            <a:r>
              <a:rPr lang="en-US" baseline="0" dirty="0" err="1"/>
              <a:t>sống</a:t>
            </a:r>
            <a:r>
              <a:rPr lang="en-US" baseline="0" dirty="0"/>
              <a:t> </a:t>
            </a:r>
            <a:r>
              <a:rPr lang="en-US" baseline="0" dirty="0" err="1"/>
              <a:t>cũng</a:t>
            </a:r>
            <a:r>
              <a:rPr lang="en-US" baseline="0" dirty="0"/>
              <a:t> </a:t>
            </a:r>
            <a:r>
              <a:rPr lang="en-US" baseline="0" dirty="0" err="1"/>
              <a:t>như</a:t>
            </a:r>
            <a:r>
              <a:rPr lang="en-US" baseline="0" dirty="0"/>
              <a:t> </a:t>
            </a:r>
            <a:r>
              <a:rPr lang="en-US" baseline="0" dirty="0" err="1"/>
              <a:t>sử</a:t>
            </a:r>
            <a:r>
              <a:rPr lang="en-US" baseline="0" dirty="0"/>
              <a:t> </a:t>
            </a:r>
            <a:r>
              <a:rPr lang="en-US" baseline="0" dirty="0" err="1"/>
              <a:t>dụng</a:t>
            </a:r>
            <a:r>
              <a:rPr lang="en-US" baseline="0" dirty="0"/>
              <a:t> </a:t>
            </a:r>
            <a:r>
              <a:rPr lang="en-US" baseline="0" dirty="0" err="1"/>
              <a:t>thuốc</a:t>
            </a:r>
            <a:r>
              <a:rPr lang="en-US" baseline="0" dirty="0"/>
              <a:t> </a:t>
            </a:r>
            <a:r>
              <a:rPr lang="en-US" baseline="0" dirty="0" err="1"/>
              <a:t>điều</a:t>
            </a:r>
            <a:r>
              <a:rPr lang="en-US" baseline="0" dirty="0"/>
              <a:t> </a:t>
            </a:r>
            <a:r>
              <a:rPr lang="en-US" baseline="0" dirty="0" err="1"/>
              <a:t>trị</a:t>
            </a:r>
            <a:r>
              <a:rPr lang="en-US" baseline="0" dirty="0"/>
              <a:t> THA </a:t>
            </a:r>
            <a:r>
              <a:rPr lang="en-US" baseline="0" dirty="0" err="1"/>
              <a:t>suốt</a:t>
            </a:r>
            <a:r>
              <a:rPr lang="en-US" baseline="0" dirty="0"/>
              <a:t> </a:t>
            </a:r>
            <a:r>
              <a:rPr lang="en-US" baseline="0" dirty="0" err="1"/>
              <a:t>đời</a:t>
            </a:r>
            <a:r>
              <a:rPr lang="en-US" baseline="0" dirty="0"/>
              <a:t> </a:t>
            </a:r>
            <a:r>
              <a:rPr lang="en-US" baseline="0" dirty="0" err="1"/>
              <a:t>giúp</a:t>
            </a:r>
            <a:r>
              <a:rPr lang="en-US" baseline="0" dirty="0"/>
              <a:t> </a:t>
            </a:r>
            <a:r>
              <a:rPr lang="en-US" baseline="0" dirty="0" err="1"/>
              <a:t>cho</a:t>
            </a:r>
            <a:r>
              <a:rPr lang="en-US" baseline="0" dirty="0"/>
              <a:t> </a:t>
            </a:r>
            <a:r>
              <a:rPr lang="en-US" baseline="0" dirty="0" err="1"/>
              <a:t>nb</a:t>
            </a:r>
            <a:r>
              <a:rPr lang="en-US" baseline="0" dirty="0"/>
              <a:t> </a:t>
            </a:r>
            <a:r>
              <a:rPr lang="en-US" baseline="0" dirty="0" err="1"/>
              <a:t>kiểm</a:t>
            </a:r>
            <a:r>
              <a:rPr lang="en-US" baseline="0" dirty="0"/>
              <a:t> </a:t>
            </a:r>
            <a:r>
              <a:rPr lang="en-US" baseline="0" dirty="0" err="1"/>
              <a:t>soát</a:t>
            </a:r>
            <a:r>
              <a:rPr lang="en-US" baseline="0" dirty="0"/>
              <a:t> </a:t>
            </a:r>
            <a:r>
              <a:rPr lang="en-US" baseline="0" dirty="0" err="1"/>
              <a:t>và</a:t>
            </a:r>
            <a:r>
              <a:rPr lang="en-US" baseline="0" dirty="0"/>
              <a:t> </a:t>
            </a:r>
            <a:r>
              <a:rPr lang="en-US" baseline="0" dirty="0" err="1"/>
              <a:t>chung</a:t>
            </a:r>
            <a:r>
              <a:rPr lang="en-US" baseline="0" dirty="0"/>
              <a:t> </a:t>
            </a:r>
            <a:r>
              <a:rPr lang="en-US" baseline="0" dirty="0" err="1"/>
              <a:t>sống</a:t>
            </a:r>
            <a:r>
              <a:rPr lang="en-US" baseline="0" dirty="0"/>
              <a:t> </a:t>
            </a:r>
            <a:r>
              <a:rPr lang="en-US" baseline="0" dirty="0" err="1"/>
              <a:t>với</a:t>
            </a:r>
            <a:r>
              <a:rPr lang="en-US" baseline="0" dirty="0"/>
              <a:t> </a:t>
            </a:r>
            <a:r>
              <a:rPr lang="en-US" baseline="0" dirty="0" err="1"/>
              <a:t>căn</a:t>
            </a:r>
            <a:r>
              <a:rPr lang="en-US" baseline="0" dirty="0"/>
              <a:t> </a:t>
            </a:r>
            <a:r>
              <a:rPr lang="en-US" baseline="0" dirty="0" err="1"/>
              <a:t>bệnh</a:t>
            </a:r>
            <a:r>
              <a:rPr lang="en-US" baseline="0" dirty="0"/>
              <a:t> </a:t>
            </a:r>
            <a:r>
              <a:rPr lang="en-US" baseline="0" dirty="0" err="1"/>
              <a:t>giết</a:t>
            </a:r>
            <a:r>
              <a:rPr lang="en-US" baseline="0" dirty="0"/>
              <a:t> </a:t>
            </a:r>
            <a:r>
              <a:rPr lang="en-US" baseline="0" dirty="0" err="1"/>
              <a:t>người</a:t>
            </a:r>
            <a:r>
              <a:rPr lang="en-US" baseline="0" dirty="0"/>
              <a:t> </a:t>
            </a:r>
            <a:r>
              <a:rPr lang="en-US" baseline="0" dirty="0" err="1"/>
              <a:t>thầm</a:t>
            </a:r>
            <a:r>
              <a:rPr lang="en-US" baseline="0" dirty="0"/>
              <a:t> </a:t>
            </a:r>
            <a:r>
              <a:rPr lang="en-US" baseline="0" dirty="0" err="1"/>
              <a:t>lặng</a:t>
            </a:r>
            <a:r>
              <a:rPr lang="en-US" baseline="0" dirty="0"/>
              <a:t> </a:t>
            </a:r>
            <a:r>
              <a:rPr lang="en-US" baseline="0" dirty="0" err="1"/>
              <a:t>này</a:t>
            </a:r>
            <a:r>
              <a:rPr lang="en-US" baseline="0" dirty="0"/>
              <a:t>. </a:t>
            </a:r>
            <a:r>
              <a:rPr lang="en-US" baseline="0" dirty="0" err="1"/>
              <a:t>Đó</a:t>
            </a:r>
            <a:r>
              <a:rPr lang="en-US" baseline="0" dirty="0"/>
              <a:t> </a:t>
            </a:r>
            <a:r>
              <a:rPr lang="en-US" baseline="0" dirty="0" err="1"/>
              <a:t>cũng</a:t>
            </a:r>
            <a:r>
              <a:rPr lang="en-US" baseline="0" dirty="0"/>
              <a:t> </a:t>
            </a:r>
            <a:r>
              <a:rPr lang="en-US" baseline="0" dirty="0" err="1"/>
              <a:t>là</a:t>
            </a:r>
            <a:r>
              <a:rPr lang="en-US" baseline="0" dirty="0"/>
              <a:t> </a:t>
            </a:r>
            <a:r>
              <a:rPr lang="en-US" baseline="0" dirty="0" err="1"/>
              <a:t>nội</a:t>
            </a:r>
            <a:r>
              <a:rPr lang="en-US" baseline="0" dirty="0"/>
              <a:t> dung </a:t>
            </a:r>
            <a:r>
              <a:rPr lang="en-US" baseline="0" dirty="0" err="1"/>
              <a:t>chính</a:t>
            </a:r>
            <a:r>
              <a:rPr lang="en-US" baseline="0" dirty="0"/>
              <a:t> </a:t>
            </a:r>
            <a:r>
              <a:rPr lang="en-US" baseline="0" dirty="0" err="1"/>
              <a:t>của</a:t>
            </a:r>
            <a:r>
              <a:rPr lang="en-US" baseline="0" dirty="0"/>
              <a:t> </a:t>
            </a:r>
            <a:r>
              <a:rPr lang="en-US" baseline="0" dirty="0" err="1"/>
              <a:t>bài</a:t>
            </a:r>
            <a:r>
              <a:rPr lang="en-US" baseline="0" dirty="0"/>
              <a:t> </a:t>
            </a:r>
            <a:r>
              <a:rPr lang="en-US" baseline="0" dirty="0" err="1"/>
              <a:t>học</a:t>
            </a:r>
            <a:r>
              <a:rPr lang="en-US" baseline="0" dirty="0"/>
              <a:t> </a:t>
            </a:r>
            <a:r>
              <a:rPr lang="en-US" baseline="0" dirty="0" err="1"/>
              <a:t>chăm</a:t>
            </a:r>
            <a:r>
              <a:rPr lang="en-US" baseline="0" dirty="0"/>
              <a:t> </a:t>
            </a:r>
            <a:r>
              <a:rPr lang="en-US" baseline="0" dirty="0" err="1"/>
              <a:t>sóc</a:t>
            </a:r>
            <a:r>
              <a:rPr lang="en-US" baseline="0" dirty="0"/>
              <a:t> </a:t>
            </a:r>
            <a:r>
              <a:rPr lang="en-US" baseline="0" dirty="0" err="1"/>
              <a:t>người</a:t>
            </a:r>
            <a:r>
              <a:rPr lang="en-US" baseline="0" dirty="0"/>
              <a:t> </a:t>
            </a:r>
            <a:r>
              <a:rPr lang="en-US" baseline="0" dirty="0" err="1"/>
              <a:t>bệnh</a:t>
            </a:r>
            <a:r>
              <a:rPr lang="en-US" baseline="0" dirty="0"/>
              <a:t> THA </a:t>
            </a:r>
            <a:r>
              <a:rPr lang="en-US" baseline="0" dirty="0" err="1"/>
              <a:t>mà</a:t>
            </a:r>
            <a:r>
              <a:rPr lang="en-US" baseline="0" dirty="0"/>
              <a:t> </a:t>
            </a:r>
            <a:r>
              <a:rPr lang="en-US" baseline="0" dirty="0" err="1"/>
              <a:t>cô</a:t>
            </a:r>
            <a:r>
              <a:rPr lang="en-US" baseline="0" dirty="0"/>
              <a:t> </a:t>
            </a:r>
            <a:r>
              <a:rPr lang="en-US" baseline="0" dirty="0" err="1"/>
              <a:t>và</a:t>
            </a:r>
            <a:r>
              <a:rPr lang="en-US" baseline="0" dirty="0"/>
              <a:t> </a:t>
            </a:r>
            <a:r>
              <a:rPr lang="en-US" baseline="0" dirty="0" err="1"/>
              <a:t>các</a:t>
            </a:r>
            <a:r>
              <a:rPr lang="en-US" baseline="0" dirty="0"/>
              <a:t> </a:t>
            </a:r>
            <a:r>
              <a:rPr lang="en-US" baseline="0" dirty="0" err="1"/>
              <a:t>em</a:t>
            </a:r>
            <a:r>
              <a:rPr lang="en-US" baseline="0" dirty="0"/>
              <a:t> </a:t>
            </a:r>
            <a:r>
              <a:rPr lang="en-US" baseline="0" dirty="0" err="1"/>
              <a:t>sẽ</a:t>
            </a:r>
            <a:r>
              <a:rPr lang="en-US" baseline="0" dirty="0"/>
              <a:t> </a:t>
            </a:r>
            <a:r>
              <a:rPr lang="en-US" baseline="0" dirty="0" err="1"/>
              <a:t>trao</a:t>
            </a:r>
            <a:r>
              <a:rPr lang="en-US" baseline="0" dirty="0"/>
              <a:t> </a:t>
            </a:r>
            <a:r>
              <a:rPr lang="en-US" baseline="0" dirty="0" err="1"/>
              <a:t>đổi</a:t>
            </a:r>
            <a:r>
              <a:rPr lang="en-US" baseline="0" dirty="0"/>
              <a:t> </a:t>
            </a:r>
            <a:r>
              <a:rPr lang="en-US" baseline="0" dirty="0" err="1"/>
              <a:t>hôm</a:t>
            </a:r>
            <a:r>
              <a:rPr lang="en-US" baseline="0" dirty="0"/>
              <a:t> nay.</a:t>
            </a:r>
            <a:endParaRPr lang="en-US" dirty="0"/>
          </a:p>
          <a:p>
            <a:endParaRPr lang="en-US" dirty="0"/>
          </a:p>
        </p:txBody>
      </p:sp>
      <p:sp>
        <p:nvSpPr>
          <p:cNvPr id="4" name="Slide Number Placeholder 3"/>
          <p:cNvSpPr>
            <a:spLocks noGrp="1"/>
          </p:cNvSpPr>
          <p:nvPr>
            <p:ph type="sldNum" sz="quarter" idx="10"/>
          </p:nvPr>
        </p:nvSpPr>
        <p:spPr/>
        <p:txBody>
          <a:bodyPr/>
          <a:lstStyle/>
          <a:p>
            <a:fld id="{084132D5-D2ED-4E52-A8E9-EFBAD96CFA10}" type="slidenum">
              <a:rPr lang="en-US" smtClean="0"/>
              <a:pPr/>
              <a:t>4</a:t>
            </a:fld>
            <a:endParaRPr lang="en-US"/>
          </a:p>
        </p:txBody>
      </p:sp>
    </p:spTree>
    <p:extLst>
      <p:ext uri="{BB962C8B-B14F-4D97-AF65-F5344CB8AC3E}">
        <p14:creationId xmlns:p14="http://schemas.microsoft.com/office/powerpoint/2010/main" val="1543064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altLang="ja-JP" sz="1200" dirty="0">
                <a:ea typeface="ＭＳ Ｐゴシック" panose="020B0600070205080204" pitchFamily="34" charset="-128"/>
              </a:rPr>
              <a:t>Tại phòng khám: Trị số huyết áp tâm thu </a:t>
            </a:r>
            <a:r>
              <a:rPr lang="da-DK" altLang="ja-JP" sz="1200" dirty="0">
                <a:ea typeface="ＭＳ Ｐゴシック" panose="020B0600070205080204" pitchFamily="34" charset="-128"/>
                <a:sym typeface="Symbol" panose="05050102010706020507" pitchFamily="18" charset="2"/>
              </a:rPr>
              <a:t></a:t>
            </a:r>
            <a:r>
              <a:rPr lang="da-DK" altLang="ja-JP" sz="1200" dirty="0">
                <a:ea typeface="ＭＳ Ｐゴシック" panose="020B0600070205080204" pitchFamily="34" charset="-128"/>
              </a:rPr>
              <a:t> 140 mmHg và/hoặc tâm trương </a:t>
            </a:r>
            <a:r>
              <a:rPr lang="da-DK" altLang="ja-JP" sz="1200" dirty="0">
                <a:ea typeface="ＭＳ Ｐゴシック" panose="020B0600070205080204" pitchFamily="34" charset="-128"/>
                <a:sym typeface="Symbol" panose="05050102010706020507" pitchFamily="18" charset="2"/>
              </a:rPr>
              <a:t></a:t>
            </a:r>
            <a:r>
              <a:rPr lang="da-DK" altLang="ja-JP" sz="1200" dirty="0">
                <a:ea typeface="ＭＳ Ｐゴシック" panose="020B0600070205080204" pitchFamily="34" charset="-128"/>
              </a:rPr>
              <a:t> 90mmHg. Sau khi khám ít nhất 2 lần và mổi lần khám được đo huyết áp đúng cách 2 lần.</a:t>
            </a:r>
          </a:p>
          <a:p>
            <a:pPr>
              <a:lnSpc>
                <a:spcPct val="80000"/>
              </a:lnSpc>
            </a:pPr>
            <a:r>
              <a:rPr lang="da-DK" altLang="ja-JP" sz="1200" dirty="0">
                <a:ea typeface="ＭＳ Ｐゴシック" panose="020B0600070205080204" pitchFamily="34" charset="-128"/>
              </a:rPr>
              <a:t>Tại nhà: Trị số huyết áp tâm thu </a:t>
            </a:r>
            <a:r>
              <a:rPr lang="da-DK" altLang="ja-JP" sz="1200" dirty="0">
                <a:ea typeface="ＭＳ Ｐゴシック" panose="020B0600070205080204" pitchFamily="34" charset="-128"/>
                <a:sym typeface="Symbol" panose="05050102010706020507" pitchFamily="18" charset="2"/>
              </a:rPr>
              <a:t></a:t>
            </a:r>
            <a:r>
              <a:rPr lang="da-DK" altLang="ja-JP" sz="1200" dirty="0">
                <a:ea typeface="ＭＳ Ｐゴシック" panose="020B0600070205080204" pitchFamily="34" charset="-128"/>
              </a:rPr>
              <a:t> 135 mmHg và/hoặc tâm trương </a:t>
            </a:r>
            <a:r>
              <a:rPr lang="da-DK" altLang="ja-JP" sz="1200" dirty="0">
                <a:ea typeface="ＭＳ Ｐゴシック" panose="020B0600070205080204" pitchFamily="34" charset="-128"/>
                <a:sym typeface="Symbol" panose="05050102010706020507" pitchFamily="18" charset="2"/>
              </a:rPr>
              <a:t></a:t>
            </a:r>
            <a:r>
              <a:rPr lang="da-DK" altLang="ja-JP" sz="1200" dirty="0">
                <a:ea typeface="ＭＳ Ｐゴシック" panose="020B0600070205080204" pitchFamily="34" charset="-128"/>
              </a:rPr>
              <a:t> 85mmHg. Sau khi đo huyết áp đúng cách nhiều lần.</a:t>
            </a:r>
          </a:p>
          <a:p>
            <a:pPr>
              <a:lnSpc>
                <a:spcPct val="80000"/>
              </a:lnSpc>
            </a:pPr>
            <a:r>
              <a:rPr lang="da-DK" altLang="ja-JP" sz="1200" dirty="0">
                <a:ea typeface="ＭＳ Ｐゴシック" panose="020B0600070205080204" pitchFamily="34" charset="-128"/>
              </a:rPr>
              <a:t>	Đo huyết áp bằng máy Holter huyết áp 24 giờ: Trị số huyết áp tâm thu </a:t>
            </a:r>
            <a:r>
              <a:rPr lang="da-DK" altLang="ja-JP" sz="1200" dirty="0">
                <a:ea typeface="ＭＳ Ｐゴシック" panose="020B0600070205080204" pitchFamily="34" charset="-128"/>
                <a:sym typeface="Symbol" panose="05050102010706020507" pitchFamily="18" charset="2"/>
              </a:rPr>
              <a:t></a:t>
            </a:r>
            <a:r>
              <a:rPr lang="da-DK" altLang="ja-JP" sz="1200" dirty="0">
                <a:ea typeface="ＭＳ Ｐゴシック" panose="020B0600070205080204" pitchFamily="34" charset="-128"/>
              </a:rPr>
              <a:t> 125 mmHg và/hoặc tâm trương </a:t>
            </a:r>
            <a:r>
              <a:rPr lang="da-DK" altLang="ja-JP" sz="1200" dirty="0">
                <a:ea typeface="ＭＳ Ｐゴシック" panose="020B0600070205080204" pitchFamily="34" charset="-128"/>
                <a:sym typeface="Symbol" panose="05050102010706020507" pitchFamily="18" charset="2"/>
              </a:rPr>
              <a:t></a:t>
            </a:r>
            <a:r>
              <a:rPr lang="da-DK" altLang="ja-JP" sz="1200" dirty="0">
                <a:ea typeface="ＭＳ Ｐゴシック" panose="020B0600070205080204" pitchFamily="34" charset="-128"/>
              </a:rPr>
              <a:t> 80mmHg.</a:t>
            </a:r>
          </a:p>
          <a:p>
            <a:endParaRPr lang="en-US" dirty="0"/>
          </a:p>
        </p:txBody>
      </p:sp>
      <p:sp>
        <p:nvSpPr>
          <p:cNvPr id="4" name="Slide Number Placeholder 3"/>
          <p:cNvSpPr>
            <a:spLocks noGrp="1"/>
          </p:cNvSpPr>
          <p:nvPr>
            <p:ph type="sldNum" sz="quarter" idx="10"/>
          </p:nvPr>
        </p:nvSpPr>
        <p:spPr/>
        <p:txBody>
          <a:bodyPr/>
          <a:lstStyle/>
          <a:p>
            <a:fld id="{F3DBEFD7-589D-42FA-8D9B-3EEF729AEAA7}" type="slidenum">
              <a:rPr lang="en-US" smtClean="0"/>
              <a:t>6</a:t>
            </a:fld>
            <a:endParaRPr lang="en-US"/>
          </a:p>
        </p:txBody>
      </p:sp>
    </p:spTree>
    <p:extLst>
      <p:ext uri="{BB962C8B-B14F-4D97-AF65-F5344CB8AC3E}">
        <p14:creationId xmlns:p14="http://schemas.microsoft.com/office/powerpoint/2010/main" val="2350933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Tiết</a:t>
            </a:r>
            <a:r>
              <a:rPr lang="en-US" baseline="0" dirty="0"/>
              <a:t> </a:t>
            </a:r>
            <a:r>
              <a:rPr lang="en-US" baseline="0" dirty="0" err="1"/>
              <a:t>trước</a:t>
            </a:r>
            <a:r>
              <a:rPr lang="en-US" baseline="0" dirty="0"/>
              <a:t>, </a:t>
            </a:r>
            <a:r>
              <a:rPr lang="en-US" baseline="0" dirty="0" err="1"/>
              <a:t>các</a:t>
            </a:r>
            <a:r>
              <a:rPr lang="en-US" baseline="0" dirty="0"/>
              <a:t> </a:t>
            </a:r>
            <a:r>
              <a:rPr lang="en-US" baseline="0" dirty="0" err="1"/>
              <a:t>em</a:t>
            </a:r>
            <a:r>
              <a:rPr lang="en-US" baseline="0" dirty="0"/>
              <a:t> </a:t>
            </a:r>
            <a:r>
              <a:rPr lang="en-US" baseline="0" dirty="0" err="1"/>
              <a:t>đã</a:t>
            </a:r>
            <a:r>
              <a:rPr lang="en-US" baseline="0" dirty="0"/>
              <a:t> </a:t>
            </a:r>
            <a:r>
              <a:rPr lang="en-US" baseline="0" dirty="0" err="1"/>
              <a:t>được</a:t>
            </a:r>
            <a:r>
              <a:rPr lang="en-US" baseline="0" dirty="0"/>
              <a:t> </a:t>
            </a:r>
            <a:r>
              <a:rPr lang="en-US" baseline="0" dirty="0" err="1"/>
              <a:t>học</a:t>
            </a:r>
            <a:r>
              <a:rPr lang="en-US" baseline="0" dirty="0"/>
              <a:t> </a:t>
            </a:r>
            <a:r>
              <a:rPr lang="en-US" baseline="0" dirty="0" err="1"/>
              <a:t>bệnh</a:t>
            </a:r>
            <a:r>
              <a:rPr lang="en-US" baseline="0" dirty="0"/>
              <a:t> </a:t>
            </a:r>
            <a:r>
              <a:rPr lang="en-US" baseline="0" dirty="0" err="1"/>
              <a:t>học</a:t>
            </a:r>
            <a:r>
              <a:rPr lang="en-US" baseline="0" dirty="0"/>
              <a:t> </a:t>
            </a:r>
            <a:r>
              <a:rPr lang="en-US" baseline="0" dirty="0" err="1"/>
              <a:t>tăng</a:t>
            </a:r>
            <a:r>
              <a:rPr lang="en-US" baseline="0" dirty="0"/>
              <a:t> </a:t>
            </a:r>
            <a:r>
              <a:rPr lang="en-US" baseline="0" dirty="0" err="1"/>
              <a:t>huyết</a:t>
            </a:r>
            <a:r>
              <a:rPr lang="en-US" baseline="0" dirty="0"/>
              <a:t> </a:t>
            </a:r>
            <a:r>
              <a:rPr lang="en-US" baseline="0" dirty="0" err="1"/>
              <a:t>áp</a:t>
            </a:r>
            <a:r>
              <a:rPr lang="en-US" baseline="0" dirty="0"/>
              <a:t>. </a:t>
            </a:r>
            <a:r>
              <a:rPr lang="en-US" baseline="0" dirty="0" err="1"/>
              <a:t>Các</a:t>
            </a:r>
            <a:r>
              <a:rPr lang="en-US" baseline="0" dirty="0"/>
              <a:t> </a:t>
            </a:r>
            <a:r>
              <a:rPr lang="en-US" baseline="0" dirty="0" err="1"/>
              <a:t>em</a:t>
            </a:r>
            <a:r>
              <a:rPr lang="en-US" baseline="0" dirty="0"/>
              <a:t> </a:t>
            </a:r>
            <a:r>
              <a:rPr lang="en-US" baseline="0" dirty="0" err="1"/>
              <a:t>hãy</a:t>
            </a:r>
            <a:r>
              <a:rPr lang="en-US" baseline="0" dirty="0"/>
              <a:t> </a:t>
            </a:r>
            <a:r>
              <a:rPr lang="en-US" baseline="0" dirty="0" err="1"/>
              <a:t>áp</a:t>
            </a:r>
            <a:r>
              <a:rPr lang="en-US" baseline="0" dirty="0"/>
              <a:t> </a:t>
            </a:r>
            <a:r>
              <a:rPr lang="en-US" baseline="0" dirty="0" err="1"/>
              <a:t>dụng</a:t>
            </a:r>
            <a:r>
              <a:rPr lang="en-US" baseline="0" dirty="0"/>
              <a:t> </a:t>
            </a:r>
            <a:r>
              <a:rPr lang="en-US" baseline="0" dirty="0" err="1"/>
              <a:t>kiến</a:t>
            </a:r>
            <a:r>
              <a:rPr lang="en-US" baseline="0" dirty="0"/>
              <a:t> </a:t>
            </a:r>
            <a:r>
              <a:rPr lang="en-US" baseline="0" dirty="0" err="1"/>
              <a:t>thức</a:t>
            </a:r>
            <a:r>
              <a:rPr lang="en-US" baseline="0" dirty="0"/>
              <a:t> </a:t>
            </a:r>
            <a:r>
              <a:rPr lang="en-US" baseline="0" dirty="0" err="1"/>
              <a:t>vừa</a:t>
            </a:r>
            <a:r>
              <a:rPr lang="en-US" baseline="0" dirty="0"/>
              <a:t> </a:t>
            </a:r>
            <a:r>
              <a:rPr lang="en-US" baseline="0" dirty="0" err="1"/>
              <a:t>được</a:t>
            </a:r>
            <a:r>
              <a:rPr lang="en-US" baseline="0" dirty="0"/>
              <a:t> </a:t>
            </a:r>
            <a:r>
              <a:rPr lang="en-US" baseline="0" dirty="0" err="1"/>
              <a:t>học</a:t>
            </a:r>
            <a:r>
              <a:rPr lang="en-US" baseline="0" dirty="0"/>
              <a:t> </a:t>
            </a:r>
            <a:r>
              <a:rPr lang="en-US" baseline="0" dirty="0" err="1"/>
              <a:t>vào</a:t>
            </a:r>
            <a:r>
              <a:rPr lang="en-US" baseline="0" dirty="0"/>
              <a:t> </a:t>
            </a:r>
            <a:r>
              <a:rPr lang="en-US" baseline="0" dirty="0" err="1"/>
              <a:t>bài</a:t>
            </a:r>
            <a:r>
              <a:rPr lang="en-US" baseline="0" dirty="0"/>
              <a:t> </a:t>
            </a:r>
            <a:r>
              <a:rPr lang="en-US" baseline="0" dirty="0" err="1"/>
              <a:t>tập</a:t>
            </a:r>
            <a:r>
              <a:rPr lang="en-US" baseline="0" dirty="0"/>
              <a:t> </a:t>
            </a:r>
            <a:r>
              <a:rPr lang="en-US" baseline="0" dirty="0" err="1"/>
              <a:t>tình</a:t>
            </a:r>
            <a:r>
              <a:rPr lang="en-US" baseline="0" dirty="0"/>
              <a:t> </a:t>
            </a:r>
            <a:r>
              <a:rPr lang="en-US" baseline="0" dirty="0" err="1"/>
              <a:t>huống</a:t>
            </a:r>
            <a:r>
              <a:rPr lang="en-US" baseline="0" dirty="0"/>
              <a:t> </a:t>
            </a:r>
            <a:r>
              <a:rPr lang="en-US" baseline="0" dirty="0" err="1"/>
              <a:t>sau</a:t>
            </a:r>
            <a:r>
              <a:rPr lang="en-US" baseline="0" dirty="0"/>
              <a:t> </a:t>
            </a:r>
            <a:r>
              <a:rPr lang="en-US" baseline="0" dirty="0" err="1"/>
              <a:t>đây</a:t>
            </a:r>
            <a:r>
              <a:rPr lang="en-US" baseline="0" dirty="0"/>
              <a:t>. </a:t>
            </a:r>
            <a:r>
              <a:rPr lang="en-US" baseline="0" dirty="0" err="1"/>
              <a:t>Bệnh</a:t>
            </a:r>
            <a:r>
              <a:rPr lang="en-US" baseline="0" dirty="0"/>
              <a:t> </a:t>
            </a:r>
            <a:r>
              <a:rPr lang="en-US" baseline="0" dirty="0" err="1"/>
              <a:t>sử</a:t>
            </a:r>
            <a:r>
              <a:rPr lang="en-US" baseline="0" dirty="0"/>
              <a:t> </a:t>
            </a:r>
            <a:r>
              <a:rPr lang="en-US" baseline="0" dirty="0" err="1"/>
              <a:t>và</a:t>
            </a:r>
            <a:r>
              <a:rPr lang="en-US" baseline="0" dirty="0"/>
              <a:t> </a:t>
            </a:r>
            <a:r>
              <a:rPr lang="en-US" baseline="0" dirty="0" err="1"/>
              <a:t>tiền</a:t>
            </a:r>
            <a:r>
              <a:rPr lang="en-US" baseline="0" dirty="0"/>
              <a:t> </a:t>
            </a:r>
            <a:r>
              <a:rPr lang="en-US" baseline="0" dirty="0" err="1"/>
              <a:t>sử</a:t>
            </a:r>
            <a:r>
              <a:rPr lang="en-US" baseline="0" dirty="0"/>
              <a:t> </a:t>
            </a:r>
            <a:r>
              <a:rPr lang="en-US" baseline="0" dirty="0" err="1"/>
              <a:t>của</a:t>
            </a:r>
            <a:r>
              <a:rPr lang="en-US" baseline="0" dirty="0"/>
              <a:t> </a:t>
            </a:r>
            <a:r>
              <a:rPr lang="en-US" baseline="0" dirty="0" err="1"/>
              <a:t>người</a:t>
            </a:r>
            <a:r>
              <a:rPr lang="en-US" baseline="0" dirty="0"/>
              <a:t> </a:t>
            </a:r>
            <a:r>
              <a:rPr lang="en-US" baseline="0" dirty="0" err="1"/>
              <a:t>bệnh</a:t>
            </a:r>
            <a:r>
              <a:rPr lang="en-US" baseline="0" dirty="0"/>
              <a:t> </a:t>
            </a:r>
            <a:r>
              <a:rPr lang="en-US" baseline="0" dirty="0" err="1"/>
              <a:t>như</a:t>
            </a:r>
            <a:r>
              <a:rPr lang="en-US" baseline="0" dirty="0"/>
              <a:t> </a:t>
            </a:r>
            <a:r>
              <a:rPr lang="en-US" baseline="0" dirty="0" err="1"/>
              <a:t>sau</a:t>
            </a:r>
            <a:r>
              <a:rPr lang="en-US" baseline="0" dirty="0"/>
              <a:t>:…</a:t>
            </a:r>
            <a:r>
              <a:rPr lang="en-US" baseline="0" dirty="0" err="1"/>
              <a:t>Em</a:t>
            </a:r>
            <a:r>
              <a:rPr lang="en-US" baseline="0" dirty="0"/>
              <a:t> </a:t>
            </a:r>
            <a:r>
              <a:rPr lang="en-US" baseline="0" dirty="0" err="1"/>
              <a:t>hãy</a:t>
            </a:r>
            <a:r>
              <a:rPr lang="en-US" baseline="0" dirty="0"/>
              <a:t> </a:t>
            </a:r>
            <a:r>
              <a:rPr lang="en-US" baseline="0" dirty="0" err="1"/>
              <a:t>bổ</a:t>
            </a:r>
            <a:r>
              <a:rPr lang="en-US" baseline="0" dirty="0"/>
              <a:t> sung </a:t>
            </a:r>
            <a:r>
              <a:rPr lang="en-US" baseline="0" dirty="0" err="1"/>
              <a:t>các</a:t>
            </a:r>
            <a:r>
              <a:rPr lang="en-US" baseline="0" dirty="0"/>
              <a:t> </a:t>
            </a:r>
            <a:r>
              <a:rPr lang="en-US" baseline="0" dirty="0" err="1"/>
              <a:t>triệu</a:t>
            </a:r>
            <a:r>
              <a:rPr lang="en-US" baseline="0" dirty="0"/>
              <a:t> </a:t>
            </a:r>
            <a:r>
              <a:rPr lang="en-US" baseline="0" dirty="0" err="1"/>
              <a:t>chứng</a:t>
            </a:r>
            <a:r>
              <a:rPr lang="en-US" baseline="0" dirty="0"/>
              <a:t> </a:t>
            </a:r>
            <a:r>
              <a:rPr lang="en-US" baseline="0" dirty="0" err="1"/>
              <a:t>cơ</a:t>
            </a:r>
            <a:r>
              <a:rPr lang="en-US" baseline="0" dirty="0"/>
              <a:t> </a:t>
            </a:r>
            <a:r>
              <a:rPr lang="en-US" baseline="0" dirty="0" err="1"/>
              <a:t>năng</a:t>
            </a:r>
            <a:r>
              <a:rPr lang="en-US" baseline="0" dirty="0"/>
              <a:t> </a:t>
            </a:r>
            <a:r>
              <a:rPr lang="en-US" baseline="0" dirty="0" err="1"/>
              <a:t>và</a:t>
            </a:r>
            <a:r>
              <a:rPr lang="en-US" baseline="0" dirty="0"/>
              <a:t> </a:t>
            </a:r>
            <a:r>
              <a:rPr lang="en-US" baseline="0" dirty="0" err="1"/>
              <a:t>thực</a:t>
            </a:r>
            <a:r>
              <a:rPr lang="en-US" baseline="0" dirty="0"/>
              <a:t> </a:t>
            </a:r>
            <a:r>
              <a:rPr lang="en-US" baseline="0" dirty="0" err="1"/>
              <a:t>thể</a:t>
            </a:r>
            <a:r>
              <a:rPr lang="en-US" baseline="0" dirty="0"/>
              <a:t> </a:t>
            </a:r>
            <a:r>
              <a:rPr lang="en-US" baseline="0" dirty="0" err="1"/>
              <a:t>và</a:t>
            </a:r>
            <a:r>
              <a:rPr lang="en-US" baseline="0" dirty="0"/>
              <a:t> </a:t>
            </a:r>
            <a:r>
              <a:rPr lang="en-US" baseline="0" dirty="0" err="1"/>
              <a:t>các</a:t>
            </a:r>
            <a:r>
              <a:rPr lang="en-US" baseline="0" dirty="0"/>
              <a:t> KQ CLS </a:t>
            </a:r>
            <a:r>
              <a:rPr lang="en-US" baseline="0" dirty="0" err="1"/>
              <a:t>cần</a:t>
            </a:r>
            <a:r>
              <a:rPr lang="en-US" baseline="0" dirty="0"/>
              <a:t> </a:t>
            </a:r>
            <a:r>
              <a:rPr lang="en-US" baseline="0" dirty="0" err="1"/>
              <a:t>nhận</a:t>
            </a:r>
            <a:r>
              <a:rPr lang="en-US" baseline="0" dirty="0"/>
              <a:t> </a:t>
            </a:r>
            <a:r>
              <a:rPr lang="en-US" baseline="0" dirty="0" err="1"/>
              <a:t>định</a:t>
            </a:r>
            <a:r>
              <a:rPr lang="en-US" baseline="0" dirty="0"/>
              <a:t> </a:t>
            </a:r>
            <a:r>
              <a:rPr lang="en-US" baseline="0" dirty="0" err="1"/>
              <a:t>thêm</a:t>
            </a:r>
            <a:r>
              <a:rPr lang="en-US" baseline="0" dirty="0"/>
              <a:t> ở </a:t>
            </a:r>
            <a:r>
              <a:rPr lang="en-US" baseline="0" dirty="0" err="1"/>
              <a:t>người</a:t>
            </a:r>
            <a:r>
              <a:rPr lang="en-US" baseline="0" dirty="0"/>
              <a:t> </a:t>
            </a:r>
            <a:r>
              <a:rPr lang="en-US" baseline="0" dirty="0" err="1"/>
              <a:t>bệnh</a:t>
            </a:r>
            <a:r>
              <a:rPr lang="en-US" baseline="0" dirty="0"/>
              <a:t> </a:t>
            </a:r>
            <a:r>
              <a:rPr lang="en-US" baseline="0" dirty="0" err="1"/>
              <a:t>này</a:t>
            </a:r>
            <a:r>
              <a:rPr lang="en-US" baseline="0" dirty="0"/>
              <a:t>.</a:t>
            </a:r>
            <a:endParaRPr lang="en-US" dirty="0"/>
          </a:p>
        </p:txBody>
      </p:sp>
      <p:sp>
        <p:nvSpPr>
          <p:cNvPr id="4" name="Slide Number Placeholder 3"/>
          <p:cNvSpPr>
            <a:spLocks noGrp="1"/>
          </p:cNvSpPr>
          <p:nvPr>
            <p:ph type="sldNum" sz="quarter" idx="10"/>
          </p:nvPr>
        </p:nvSpPr>
        <p:spPr/>
        <p:txBody>
          <a:bodyPr/>
          <a:lstStyle/>
          <a:p>
            <a:fld id="{084132D5-D2ED-4E52-A8E9-EFBAD96CFA10}" type="slidenum">
              <a:rPr lang="en-US" smtClean="0"/>
              <a:pPr/>
              <a:t>23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Triệu</a:t>
            </a:r>
            <a:r>
              <a:rPr lang="en-US" baseline="0" dirty="0"/>
              <a:t> </a:t>
            </a:r>
            <a:r>
              <a:rPr lang="en-US" baseline="0" dirty="0" err="1"/>
              <a:t>chứng</a:t>
            </a:r>
            <a:r>
              <a:rPr lang="en-US" baseline="0" dirty="0"/>
              <a:t> </a:t>
            </a:r>
            <a:r>
              <a:rPr lang="en-US" baseline="0" dirty="0" err="1"/>
              <a:t>đau</a:t>
            </a:r>
            <a:r>
              <a:rPr lang="en-US" baseline="0" dirty="0"/>
              <a:t> </a:t>
            </a:r>
            <a:r>
              <a:rPr lang="en-US" baseline="0" dirty="0" err="1"/>
              <a:t>đầu</a:t>
            </a:r>
            <a:r>
              <a:rPr lang="en-US" baseline="0" dirty="0"/>
              <a:t>, </a:t>
            </a:r>
            <a:r>
              <a:rPr lang="vi-VN" sz="1200" kern="1200" dirty="0">
                <a:solidFill>
                  <a:schemeClr val="tx1"/>
                </a:solidFill>
                <a:latin typeface="+mn-lt"/>
                <a:ea typeface="+mn-ea"/>
                <a:cs typeface="+mn-cs"/>
              </a:rPr>
              <a:t>hoa mắt, chóng mặt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là</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triệu</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chứng</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quan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trọng</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các</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em</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cần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phải</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hỏi</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khi</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nhận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định</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người</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bệnh</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tăng</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huyết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áp</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Đây</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có</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thể</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là</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dấu</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hiệu</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người</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bệnh</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có</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cơn</a:t>
            </a:r>
            <a:r>
              <a:rPr lang="en-US" sz="1200" kern="1200" baseline="0" dirty="0">
                <a:solidFill>
                  <a:schemeClr val="tx1"/>
                </a:solidFill>
                <a:latin typeface="+mn-lt"/>
                <a:ea typeface="+mn-ea"/>
                <a:cs typeface="+mn-cs"/>
              </a:rPr>
              <a:t> THA, </a:t>
            </a:r>
            <a:r>
              <a:rPr lang="en-US" sz="1200" kern="1200" baseline="0" dirty="0" err="1">
                <a:solidFill>
                  <a:schemeClr val="tx1"/>
                </a:solidFill>
                <a:latin typeface="+mn-lt"/>
                <a:ea typeface="+mn-ea"/>
                <a:cs typeface="+mn-cs"/>
              </a:rPr>
              <a:t>vì</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vậy</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khi</a:t>
            </a:r>
            <a:r>
              <a:rPr lang="en-US" sz="1200" kern="1200" baseline="0" dirty="0">
                <a:solidFill>
                  <a:schemeClr val="tx1"/>
                </a:solidFill>
                <a:latin typeface="+mn-lt"/>
                <a:ea typeface="+mn-ea"/>
                <a:cs typeface="+mn-cs"/>
              </a:rPr>
              <a:t> NB THA </a:t>
            </a:r>
            <a:r>
              <a:rPr lang="en-US" sz="1200" kern="1200" baseline="0" dirty="0" err="1">
                <a:solidFill>
                  <a:schemeClr val="tx1"/>
                </a:solidFill>
                <a:latin typeface="+mn-lt"/>
                <a:ea typeface="+mn-ea"/>
                <a:cs typeface="+mn-cs"/>
              </a:rPr>
              <a:t>đột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nhiên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thấy</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đau</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đầu</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chóng</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mặt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thì</a:t>
            </a:r>
            <a:r>
              <a:rPr lang="en-US" sz="1200" kern="1200" baseline="0" dirty="0">
                <a:solidFill>
                  <a:schemeClr val="tx1"/>
                </a:solidFill>
                <a:latin typeface="+mn-lt"/>
                <a:ea typeface="+mn-ea"/>
                <a:cs typeface="+mn-cs"/>
              </a:rPr>
              <a:t> ĐD </a:t>
            </a:r>
            <a:r>
              <a:rPr lang="en-US" sz="1200" kern="1200" baseline="0" dirty="0" err="1">
                <a:solidFill>
                  <a:schemeClr val="tx1"/>
                </a:solidFill>
                <a:latin typeface="+mn-lt"/>
                <a:ea typeface="+mn-ea"/>
                <a:cs typeface="+mn-cs"/>
              </a:rPr>
              <a:t>cần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yêu</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cầu</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ng</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nằm</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tại</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chỗ</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và</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khẩn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trương</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kiểm</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tra</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huyết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áp</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cho</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nb</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Ngoài</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ra</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rối</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loạn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tiền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định</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thiểu</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năng</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tuần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hoàn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não</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cũng</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là</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nguyên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nhân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gây</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đau</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đầu</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chóng</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mặt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thường</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gặp</a:t>
            </a:r>
            <a:r>
              <a:rPr lang="en-US" sz="1200" kern="1200" baseline="0" dirty="0">
                <a:solidFill>
                  <a:schemeClr val="tx1"/>
                </a:solidFill>
                <a:latin typeface="+mn-lt"/>
                <a:ea typeface="+mn-ea"/>
                <a:cs typeface="+mn-cs"/>
              </a:rPr>
              <a:t> ở </a:t>
            </a:r>
            <a:r>
              <a:rPr lang="en-US" sz="1200" kern="1200" baseline="0" dirty="0" err="1">
                <a:solidFill>
                  <a:schemeClr val="tx1"/>
                </a:solidFill>
                <a:latin typeface="+mn-lt"/>
                <a:ea typeface="+mn-ea"/>
                <a:cs typeface="+mn-cs"/>
              </a:rPr>
              <a:t>nb</a:t>
            </a:r>
            <a:r>
              <a:rPr lang="en-US" sz="1200" kern="1200" baseline="0" dirty="0">
                <a:solidFill>
                  <a:schemeClr val="tx1"/>
                </a:solidFill>
                <a:latin typeface="+mn-lt"/>
                <a:ea typeface="+mn-ea"/>
                <a:cs typeface="+mn-cs"/>
              </a:rPr>
              <a:t> THA </a:t>
            </a:r>
            <a:r>
              <a:rPr lang="en-US" sz="1200" kern="1200" baseline="0" dirty="0" err="1">
                <a:solidFill>
                  <a:schemeClr val="tx1"/>
                </a:solidFill>
                <a:latin typeface="+mn-lt"/>
                <a:ea typeface="+mn-ea"/>
                <a:cs typeface="+mn-cs"/>
              </a:rPr>
              <a:t>trên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lâm</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sàng</a:t>
            </a:r>
            <a:r>
              <a:rPr lang="en-US" sz="1200" kern="1200" baseline="0" dirty="0">
                <a:solidFill>
                  <a:schemeClr val="tx1"/>
                </a:solidFill>
                <a:latin typeface="+mn-lt"/>
                <a:ea typeface="+mn-ea"/>
                <a:cs typeface="+mn-cs"/>
              </a:rPr>
              <a:t>. THA </a:t>
            </a:r>
            <a:r>
              <a:rPr lang="en-US" sz="1200" kern="1200" baseline="0" dirty="0" err="1">
                <a:solidFill>
                  <a:schemeClr val="tx1"/>
                </a:solidFill>
                <a:latin typeface="+mn-lt"/>
                <a:ea typeface="+mn-ea"/>
                <a:cs typeface="+mn-cs"/>
              </a:rPr>
              <a:t>là</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yếu</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tố</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nguy</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cơ</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hàng</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đầu</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gây</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ra</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các</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bệnh</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lý</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tim</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và</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mạch</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vành</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vì</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vậy</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các</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em</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cần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nhận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định</a:t>
            </a:r>
            <a:r>
              <a:rPr lang="en-US" sz="1200" kern="1200" baseline="0" dirty="0">
                <a:solidFill>
                  <a:schemeClr val="tx1"/>
                </a:solidFill>
                <a:latin typeface="+mn-lt"/>
                <a:ea typeface="+mn-ea"/>
                <a:cs typeface="+mn-cs"/>
              </a:rPr>
              <a:t> TC </a:t>
            </a:r>
            <a:r>
              <a:rPr lang="en-US" sz="1200" kern="1200" baseline="0" dirty="0" err="1">
                <a:solidFill>
                  <a:schemeClr val="tx1"/>
                </a:solidFill>
                <a:latin typeface="+mn-lt"/>
                <a:ea typeface="+mn-ea"/>
                <a:cs typeface="+mn-cs"/>
              </a:rPr>
              <a:t>khó</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thở</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và</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đau</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tức</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ngực</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kết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hợp</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với</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các</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triêu</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chứng</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khác</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để</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xác</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định</a:t>
            </a:r>
            <a:r>
              <a:rPr lang="en-US" sz="1200" kern="1200" baseline="0" dirty="0">
                <a:solidFill>
                  <a:schemeClr val="tx1"/>
                </a:solidFill>
                <a:latin typeface="+mn-lt"/>
                <a:ea typeface="+mn-ea"/>
                <a:cs typeface="+mn-cs"/>
              </a:rPr>
              <a:t> NB </a:t>
            </a:r>
            <a:r>
              <a:rPr lang="en-US" sz="1200" kern="1200" baseline="0" dirty="0" err="1">
                <a:solidFill>
                  <a:schemeClr val="tx1"/>
                </a:solidFill>
                <a:latin typeface="+mn-lt"/>
                <a:ea typeface="+mn-ea"/>
                <a:cs typeface="+mn-cs"/>
              </a:rPr>
              <a:t>đã</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có</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biến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chứng</a:t>
            </a:r>
            <a:r>
              <a:rPr lang="en-US" sz="1200" kern="1200" baseline="0" dirty="0">
                <a:solidFill>
                  <a:schemeClr val="tx1"/>
                </a:solidFill>
                <a:latin typeface="+mn-lt"/>
                <a:ea typeface="+mn-ea"/>
                <a:cs typeface="+mn-cs"/>
              </a:rPr>
              <a:t> hay </a:t>
            </a:r>
            <a:r>
              <a:rPr lang="en-US" sz="1200" kern="1200" baseline="0" dirty="0" err="1">
                <a:solidFill>
                  <a:schemeClr val="tx1"/>
                </a:solidFill>
                <a:latin typeface="+mn-lt"/>
                <a:ea typeface="+mn-ea"/>
                <a:cs typeface="+mn-cs"/>
              </a:rPr>
              <a:t>chưa</a:t>
            </a:r>
            <a:r>
              <a:rPr lang="en-US" sz="1200" kern="1200" baseline="0" dirty="0">
                <a:solidFill>
                  <a:schemeClr val="tx1"/>
                </a:solidFill>
                <a:latin typeface="+mn-lt"/>
                <a:ea typeface="+mn-ea"/>
                <a:cs typeface="+mn-cs"/>
              </a:rPr>
              <a:t>. Theo </a:t>
            </a:r>
            <a:r>
              <a:rPr lang="en-US" sz="1200" kern="1200" baseline="0" dirty="0" err="1">
                <a:solidFill>
                  <a:schemeClr val="tx1"/>
                </a:solidFill>
                <a:latin typeface="+mn-lt"/>
                <a:ea typeface="+mn-ea"/>
                <a:cs typeface="+mn-cs"/>
              </a:rPr>
              <a:t>dõi</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lâm</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sàng</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cho</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thấy</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duy</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trì</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cân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nặng</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trong</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giới</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hạn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bình</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thường</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là</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một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trong</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những</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biện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pháp</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cần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thiết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để</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kiểm</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soát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huyết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áp</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vì</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vậy</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điều</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dưỡng</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cần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nhận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định</a:t>
            </a:r>
            <a:r>
              <a:rPr lang="en-US" sz="1200" kern="1200" baseline="0" dirty="0">
                <a:solidFill>
                  <a:schemeClr val="tx1"/>
                </a:solidFill>
                <a:latin typeface="+mn-lt"/>
                <a:ea typeface="+mn-ea"/>
                <a:cs typeface="+mn-cs"/>
              </a:rPr>
              <a:t> BMI </a:t>
            </a:r>
            <a:r>
              <a:rPr lang="en-US" sz="1200" kern="1200" baseline="0" dirty="0" err="1">
                <a:solidFill>
                  <a:schemeClr val="tx1"/>
                </a:solidFill>
                <a:latin typeface="+mn-lt"/>
                <a:ea typeface="+mn-ea"/>
                <a:cs typeface="+mn-cs"/>
              </a:rPr>
              <a:t>của</a:t>
            </a:r>
            <a:r>
              <a:rPr lang="en-US" sz="1200" kern="1200" baseline="0" dirty="0">
                <a:solidFill>
                  <a:schemeClr val="tx1"/>
                </a:solidFill>
                <a:latin typeface="+mn-lt"/>
                <a:ea typeface="+mn-ea"/>
                <a:cs typeface="+mn-cs"/>
              </a:rPr>
              <a:t> NB </a:t>
            </a:r>
            <a:r>
              <a:rPr lang="en-US" sz="1200" kern="1200" baseline="0" dirty="0" err="1">
                <a:solidFill>
                  <a:schemeClr val="tx1"/>
                </a:solidFill>
                <a:latin typeface="+mn-lt"/>
                <a:ea typeface="+mn-ea"/>
                <a:cs typeface="+mn-cs"/>
              </a:rPr>
              <a:t>để</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có</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những</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kế</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hoạch</a:t>
            </a:r>
            <a:r>
              <a:rPr lang="en-US" sz="1200" kern="1200" baseline="0" dirty="0">
                <a:solidFill>
                  <a:schemeClr val="tx1"/>
                </a:solidFill>
                <a:latin typeface="+mn-lt"/>
                <a:ea typeface="+mn-ea"/>
                <a:cs typeface="+mn-cs"/>
              </a:rPr>
              <a:t> can </a:t>
            </a:r>
            <a:r>
              <a:rPr lang="en-US" sz="1200" kern="1200" baseline="0" dirty="0" err="1">
                <a:solidFill>
                  <a:schemeClr val="tx1"/>
                </a:solidFill>
                <a:latin typeface="+mn-lt"/>
                <a:ea typeface="+mn-ea"/>
                <a:cs typeface="+mn-cs"/>
              </a:rPr>
              <a:t>thiệp</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phù</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hợp</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nếu</a:t>
            </a:r>
            <a:r>
              <a:rPr lang="en-US" sz="1200" kern="1200" baseline="0" dirty="0">
                <a:solidFill>
                  <a:schemeClr val="tx1"/>
                </a:solidFill>
                <a:latin typeface="+mn-lt"/>
                <a:ea typeface="+mn-ea"/>
                <a:cs typeface="+mn-cs"/>
              </a:rPr>
              <a:t> NB </a:t>
            </a:r>
            <a:r>
              <a:rPr lang="en-US" sz="1200" kern="1200" baseline="0" dirty="0" err="1">
                <a:solidFill>
                  <a:schemeClr val="tx1"/>
                </a:solidFill>
                <a:latin typeface="+mn-lt"/>
                <a:ea typeface="+mn-ea"/>
                <a:cs typeface="+mn-cs"/>
              </a:rPr>
              <a:t>béo</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phì</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Chỉ</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số</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huyết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áp</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tần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số</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mạch</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nhịp</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mạch</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đều</a:t>
            </a:r>
            <a:r>
              <a:rPr lang="en-US" sz="1200" kern="1200" baseline="0" dirty="0">
                <a:solidFill>
                  <a:schemeClr val="tx1"/>
                </a:solidFill>
                <a:latin typeface="+mn-lt"/>
                <a:ea typeface="+mn-ea"/>
                <a:cs typeface="+mn-cs"/>
              </a:rPr>
              <a:t> hay </a:t>
            </a:r>
            <a:r>
              <a:rPr lang="en-US" sz="1200" kern="1200" baseline="0" dirty="0" err="1">
                <a:solidFill>
                  <a:schemeClr val="tx1"/>
                </a:solidFill>
                <a:latin typeface="+mn-lt"/>
                <a:ea typeface="+mn-ea"/>
                <a:cs typeface="+mn-cs"/>
              </a:rPr>
              <a:t>không</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là</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những</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tc</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quan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trọng</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nhất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để</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đánh</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giá</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tình</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trạng</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nb</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Các</a:t>
            </a:r>
            <a:r>
              <a:rPr lang="en-US" sz="1200" kern="1200" baseline="0" dirty="0">
                <a:solidFill>
                  <a:schemeClr val="tx1"/>
                </a:solidFill>
                <a:latin typeface="+mn-lt"/>
                <a:ea typeface="+mn-ea"/>
                <a:cs typeface="+mn-cs"/>
              </a:rPr>
              <a:t> KQ LS </a:t>
            </a:r>
            <a:r>
              <a:rPr lang="en-US" sz="1200" kern="1200" baseline="0" dirty="0" err="1">
                <a:solidFill>
                  <a:schemeClr val="tx1"/>
                </a:solidFill>
                <a:latin typeface="+mn-lt"/>
                <a:ea typeface="+mn-ea"/>
                <a:cs typeface="+mn-cs"/>
              </a:rPr>
              <a:t>cần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nhận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định</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Trong</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thực</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tế</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nếu</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các</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em</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nhận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định</a:t>
            </a:r>
            <a:r>
              <a:rPr lang="en-US" sz="1200" kern="1200" baseline="0" dirty="0">
                <a:solidFill>
                  <a:schemeClr val="tx1"/>
                </a:solidFill>
                <a:latin typeface="+mn-lt"/>
                <a:ea typeface="+mn-ea"/>
                <a:cs typeface="+mn-cs"/>
              </a:rPr>
              <a:t> NB THA </a:t>
            </a:r>
            <a:r>
              <a:rPr lang="en-US" sz="1200" kern="1200" baseline="0" dirty="0" err="1">
                <a:solidFill>
                  <a:schemeClr val="tx1"/>
                </a:solidFill>
                <a:latin typeface="+mn-lt"/>
                <a:ea typeface="+mn-ea"/>
                <a:cs typeface="+mn-cs"/>
              </a:rPr>
              <a:t>khi</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mới</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nhập</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viện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thì</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lập</a:t>
            </a:r>
            <a:r>
              <a:rPr lang="en-US" sz="1200" kern="1200" baseline="0" dirty="0">
                <a:solidFill>
                  <a:schemeClr val="tx1"/>
                </a:solidFill>
                <a:latin typeface="+mn-lt"/>
                <a:ea typeface="+mn-ea"/>
                <a:cs typeface="+mn-cs"/>
              </a:rPr>
              <a:t> KHCS </a:t>
            </a:r>
            <a:r>
              <a:rPr lang="en-US" sz="1200" kern="1200" baseline="0" dirty="0" err="1">
                <a:solidFill>
                  <a:schemeClr val="tx1"/>
                </a:solidFill>
                <a:latin typeface="+mn-lt"/>
                <a:ea typeface="+mn-ea"/>
                <a:cs typeface="+mn-cs"/>
              </a:rPr>
              <a:t>sẽ</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là</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thực</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hiện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các</a:t>
            </a:r>
            <a:r>
              <a:rPr lang="en-US" sz="1200" kern="1200" baseline="0" dirty="0">
                <a:solidFill>
                  <a:schemeClr val="tx1"/>
                </a:solidFill>
                <a:latin typeface="+mn-lt"/>
                <a:ea typeface="+mn-ea"/>
                <a:cs typeface="+mn-cs"/>
              </a:rPr>
              <a:t> y </a:t>
            </a:r>
            <a:r>
              <a:rPr lang="en-US" sz="1200" kern="1200" baseline="0" dirty="0" err="1">
                <a:solidFill>
                  <a:schemeClr val="tx1"/>
                </a:solidFill>
                <a:latin typeface="+mn-lt"/>
                <a:ea typeface="+mn-ea"/>
                <a:cs typeface="+mn-cs"/>
              </a:rPr>
              <a:t>lệnh</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xét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nghiệm</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điện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tim</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xn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đường</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máu</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mỡ</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máu</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xn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nước</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tiểu</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và</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một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số</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trường</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hợp</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có</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thể</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có</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siêu</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âm</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tim</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chụp</a:t>
            </a:r>
            <a:r>
              <a:rPr lang="en-US" sz="1200" kern="1200" baseline="0" dirty="0">
                <a:solidFill>
                  <a:schemeClr val="tx1"/>
                </a:solidFill>
                <a:latin typeface="+mn-lt"/>
                <a:ea typeface="+mn-ea"/>
                <a:cs typeface="+mn-cs"/>
              </a:rPr>
              <a:t> CT.</a:t>
            </a:r>
            <a:endParaRPr lang="en-US" dirty="0"/>
          </a:p>
        </p:txBody>
      </p:sp>
      <p:sp>
        <p:nvSpPr>
          <p:cNvPr id="4" name="Slide Number Placeholder 3"/>
          <p:cNvSpPr>
            <a:spLocks noGrp="1"/>
          </p:cNvSpPr>
          <p:nvPr>
            <p:ph type="sldNum" sz="quarter" idx="10"/>
          </p:nvPr>
        </p:nvSpPr>
        <p:spPr/>
        <p:txBody>
          <a:bodyPr/>
          <a:lstStyle/>
          <a:p>
            <a:fld id="{084132D5-D2ED-4E52-A8E9-EFBAD96CFA10}" type="slidenum">
              <a:rPr lang="en-US" smtClean="0"/>
              <a:pPr/>
              <a:t>27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US" baseline="0" dirty="0" err="1"/>
              <a:t>Từ</a:t>
            </a:r>
            <a:r>
              <a:rPr lang="en-US" baseline="0" dirty="0"/>
              <a:t> </a:t>
            </a:r>
            <a:r>
              <a:rPr lang="en-US" baseline="0" dirty="0" err="1"/>
              <a:t>các</a:t>
            </a:r>
            <a:r>
              <a:rPr lang="en-US" baseline="0" dirty="0"/>
              <a:t> </a:t>
            </a:r>
            <a:r>
              <a:rPr lang="en-US" baseline="0" dirty="0" err="1"/>
              <a:t>dữ</a:t>
            </a:r>
            <a:r>
              <a:rPr lang="en-US" baseline="0" dirty="0"/>
              <a:t> </a:t>
            </a:r>
            <a:r>
              <a:rPr lang="en-US" baseline="0" dirty="0" err="1"/>
              <a:t>liệu</a:t>
            </a:r>
            <a:r>
              <a:rPr lang="en-US" baseline="0" dirty="0"/>
              <a:t> </a:t>
            </a:r>
            <a:r>
              <a:rPr lang="en-US" baseline="0" dirty="0" err="1"/>
              <a:t>phần</a:t>
            </a:r>
            <a:r>
              <a:rPr lang="en-US" baseline="0" dirty="0"/>
              <a:t> </a:t>
            </a:r>
            <a:r>
              <a:rPr lang="en-US" baseline="0" dirty="0" err="1"/>
              <a:t>nhận</a:t>
            </a:r>
            <a:r>
              <a:rPr lang="en-US" baseline="0" dirty="0"/>
              <a:t> </a:t>
            </a:r>
            <a:r>
              <a:rPr lang="en-US" baseline="0" dirty="0" err="1"/>
              <a:t>định</a:t>
            </a:r>
            <a:r>
              <a:rPr lang="en-US" baseline="0" dirty="0"/>
              <a:t>, </a:t>
            </a:r>
            <a:r>
              <a:rPr lang="en-US" baseline="0" dirty="0" err="1"/>
              <a:t>các</a:t>
            </a:r>
            <a:r>
              <a:rPr lang="en-US" baseline="0" dirty="0"/>
              <a:t> </a:t>
            </a:r>
            <a:r>
              <a:rPr lang="en-US" baseline="0" dirty="0" err="1"/>
              <a:t>em</a:t>
            </a:r>
            <a:r>
              <a:rPr lang="en-US" baseline="0" dirty="0"/>
              <a:t> </a:t>
            </a:r>
            <a:r>
              <a:rPr lang="en-US" baseline="0" dirty="0" err="1"/>
              <a:t>đánh</a:t>
            </a:r>
            <a:r>
              <a:rPr lang="en-US" baseline="0" dirty="0"/>
              <a:t> </a:t>
            </a:r>
            <a:r>
              <a:rPr lang="en-US" baseline="0" dirty="0" err="1"/>
              <a:t>giá</a:t>
            </a:r>
            <a:r>
              <a:rPr lang="en-US" baseline="0" dirty="0"/>
              <a:t> </a:t>
            </a:r>
            <a:r>
              <a:rPr lang="en-US" baseline="0" dirty="0" err="1"/>
              <a:t>được</a:t>
            </a:r>
            <a:r>
              <a:rPr lang="en-US" baseline="0" dirty="0"/>
              <a:t> </a:t>
            </a:r>
            <a:r>
              <a:rPr lang="en-US" baseline="0" dirty="0" err="1"/>
              <a:t>chỉ</a:t>
            </a:r>
            <a:r>
              <a:rPr lang="en-US" baseline="0" dirty="0"/>
              <a:t> </a:t>
            </a:r>
            <a:r>
              <a:rPr lang="en-US" baseline="0" dirty="0" err="1"/>
              <a:t>số</a:t>
            </a:r>
            <a:r>
              <a:rPr lang="en-US" baseline="0" dirty="0"/>
              <a:t> HA </a:t>
            </a:r>
            <a:r>
              <a:rPr lang="en-US" baseline="0" dirty="0" err="1"/>
              <a:t>của</a:t>
            </a:r>
            <a:r>
              <a:rPr lang="en-US" baseline="0" dirty="0"/>
              <a:t> NB, </a:t>
            </a:r>
            <a:r>
              <a:rPr lang="en-US" baseline="0" dirty="0" err="1"/>
              <a:t>xác</a:t>
            </a:r>
            <a:r>
              <a:rPr lang="en-US" baseline="0" dirty="0"/>
              <a:t> </a:t>
            </a:r>
            <a:r>
              <a:rPr lang="en-US" baseline="0" dirty="0" err="1"/>
              <a:t>định</a:t>
            </a:r>
            <a:r>
              <a:rPr lang="en-US" baseline="0" dirty="0"/>
              <a:t> </a:t>
            </a:r>
            <a:r>
              <a:rPr lang="en-US" baseline="0" dirty="0" err="1"/>
              <a:t>được</a:t>
            </a:r>
            <a:r>
              <a:rPr lang="en-US" baseline="0" dirty="0"/>
              <a:t> NB </a:t>
            </a:r>
            <a:r>
              <a:rPr lang="en-US" baseline="0" dirty="0" err="1"/>
              <a:t>đó</a:t>
            </a:r>
            <a:r>
              <a:rPr lang="en-US" baseline="0" dirty="0"/>
              <a:t> </a:t>
            </a:r>
            <a:r>
              <a:rPr lang="en-US" baseline="0" dirty="0" err="1"/>
              <a:t>đã</a:t>
            </a:r>
            <a:r>
              <a:rPr lang="en-US" baseline="0" dirty="0"/>
              <a:t> </a:t>
            </a:r>
            <a:r>
              <a:rPr lang="en-US" baseline="0" dirty="0" err="1"/>
              <a:t>có</a:t>
            </a:r>
            <a:r>
              <a:rPr lang="en-US" baseline="0" dirty="0"/>
              <a:t> </a:t>
            </a:r>
            <a:r>
              <a:rPr lang="en-US" baseline="0" dirty="0" err="1"/>
              <a:t>tổn</a:t>
            </a:r>
            <a:r>
              <a:rPr lang="en-US" baseline="0" dirty="0"/>
              <a:t> </a:t>
            </a:r>
            <a:r>
              <a:rPr lang="en-US" baseline="0" dirty="0" err="1"/>
              <a:t>thương</a:t>
            </a:r>
            <a:r>
              <a:rPr lang="en-US" baseline="0" dirty="0"/>
              <a:t> </a:t>
            </a:r>
            <a:r>
              <a:rPr lang="en-US" baseline="0" dirty="0" err="1"/>
              <a:t>cơ</a:t>
            </a:r>
            <a:r>
              <a:rPr lang="en-US" baseline="0" dirty="0"/>
              <a:t> qua </a:t>
            </a:r>
            <a:r>
              <a:rPr lang="en-US" baseline="0" dirty="0" err="1"/>
              <a:t>đích</a:t>
            </a:r>
            <a:r>
              <a:rPr lang="en-US" baseline="0" dirty="0"/>
              <a:t> </a:t>
            </a:r>
            <a:r>
              <a:rPr lang="en-US" baseline="0" dirty="0" err="1"/>
              <a:t>chưa</a:t>
            </a:r>
            <a:r>
              <a:rPr lang="en-US" baseline="0" dirty="0"/>
              <a:t>.</a:t>
            </a:r>
            <a:endParaRPr lang="en-US" dirty="0"/>
          </a:p>
        </p:txBody>
      </p:sp>
      <p:sp>
        <p:nvSpPr>
          <p:cNvPr id="43012" name="Slide Number Placeholder 3"/>
          <p:cNvSpPr>
            <a:spLocks noGrp="1"/>
          </p:cNvSpPr>
          <p:nvPr>
            <p:ph type="sldNum" sz="quarter" idx="5"/>
          </p:nvPr>
        </p:nvSpPr>
        <p:spPr>
          <a:noFill/>
        </p:spPr>
        <p:txBody>
          <a:bodyPr/>
          <a:lstStyle/>
          <a:p>
            <a:fld id="{65F1EB6B-E589-4C85-9FAA-6DF0886C4F2B}" type="slidenum">
              <a:rPr lang="en-US" smtClean="0"/>
              <a:pPr/>
              <a:t>28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Theo </a:t>
            </a:r>
            <a:r>
              <a:rPr lang="en-US" dirty="0" err="1"/>
              <a:t>lý</a:t>
            </a:r>
            <a:r>
              <a:rPr lang="en-US" baseline="0" dirty="0"/>
              <a:t> </a:t>
            </a:r>
            <a:r>
              <a:rPr lang="en-US" baseline="0" dirty="0" err="1"/>
              <a:t>thuyết</a:t>
            </a:r>
            <a:endParaRPr lang="en-US" dirty="0"/>
          </a:p>
        </p:txBody>
      </p:sp>
      <p:sp>
        <p:nvSpPr>
          <p:cNvPr id="4" name="Slide Number Placeholder 3"/>
          <p:cNvSpPr>
            <a:spLocks noGrp="1"/>
          </p:cNvSpPr>
          <p:nvPr>
            <p:ph type="sldNum" sz="quarter" idx="10"/>
          </p:nvPr>
        </p:nvSpPr>
        <p:spPr/>
        <p:txBody>
          <a:bodyPr/>
          <a:lstStyle/>
          <a:p>
            <a:fld id="{084132D5-D2ED-4E52-A8E9-EFBAD96CFA10}" type="slidenum">
              <a:rPr lang="en-US" smtClean="0"/>
              <a:pPr/>
              <a:t>29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132D5-D2ED-4E52-A8E9-EFBAD96CFA10}" type="slidenum">
              <a:rPr lang="en-US" smtClean="0"/>
              <a:pPr/>
              <a:t>31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a:p>
        </p:txBody>
      </p:sp>
      <p:sp>
        <p:nvSpPr>
          <p:cNvPr id="53252" name="Slide Number Placeholder 3"/>
          <p:cNvSpPr>
            <a:spLocks noGrp="1"/>
          </p:cNvSpPr>
          <p:nvPr>
            <p:ph type="sldNum" sz="quarter" idx="5"/>
          </p:nvPr>
        </p:nvSpPr>
        <p:spPr>
          <a:noFill/>
        </p:spPr>
        <p:txBody>
          <a:bodyPr/>
          <a:lstStyle/>
          <a:p>
            <a:fld id="{9F50E350-A391-4E48-82FB-0FD25A579657}" type="slidenum">
              <a:rPr lang="en-US" smtClean="0"/>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GV Nguyễn Thị Hoàng Thu</a:t>
            </a:r>
          </a:p>
        </p:txBody>
      </p:sp>
      <p:sp>
        <p:nvSpPr>
          <p:cNvPr id="6" name="Slide Number Placeholder 5"/>
          <p:cNvSpPr>
            <a:spLocks noGrp="1"/>
          </p:cNvSpPr>
          <p:nvPr>
            <p:ph type="sldNum" sz="quarter" idx="12"/>
          </p:nvPr>
        </p:nvSpPr>
        <p:spPr/>
        <p:txBody>
          <a:bodyPr/>
          <a:lstStyle/>
          <a:p>
            <a:fld id="{F8333173-A304-4437-A180-9D4672DDA0D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GV Nguyễn Thị Hoàng Thu</a:t>
            </a:r>
          </a:p>
        </p:txBody>
      </p:sp>
      <p:sp>
        <p:nvSpPr>
          <p:cNvPr id="6" name="Slide Number Placeholder 5"/>
          <p:cNvSpPr>
            <a:spLocks noGrp="1"/>
          </p:cNvSpPr>
          <p:nvPr>
            <p:ph type="sldNum" sz="quarter" idx="12"/>
          </p:nvPr>
        </p:nvSpPr>
        <p:spPr/>
        <p:txBody>
          <a:bodyPr/>
          <a:lstStyle/>
          <a:p>
            <a:fld id="{F8333173-A304-4437-A180-9D4672DDA0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GV Nguyễn Thị Hoàng Thu</a:t>
            </a:r>
          </a:p>
        </p:txBody>
      </p:sp>
      <p:sp>
        <p:nvSpPr>
          <p:cNvPr id="6" name="Slide Number Placeholder 5"/>
          <p:cNvSpPr>
            <a:spLocks noGrp="1"/>
          </p:cNvSpPr>
          <p:nvPr>
            <p:ph type="sldNum" sz="quarter" idx="12"/>
          </p:nvPr>
        </p:nvSpPr>
        <p:spPr/>
        <p:txBody>
          <a:bodyPr/>
          <a:lstStyle/>
          <a:p>
            <a:fld id="{F8333173-A304-4437-A180-9D4672DDA0D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GV Nguyễn Thị Hoàng Thu</a:t>
            </a:r>
          </a:p>
        </p:txBody>
      </p:sp>
      <p:sp>
        <p:nvSpPr>
          <p:cNvPr id="6" name="Rectangle 6"/>
          <p:cNvSpPr>
            <a:spLocks noGrp="1" noChangeArrowheads="1"/>
          </p:cNvSpPr>
          <p:nvPr>
            <p:ph type="sldNum" sz="quarter" idx="12"/>
          </p:nvPr>
        </p:nvSpPr>
        <p:spPr>
          <a:ln/>
        </p:spPr>
        <p:txBody>
          <a:bodyPr/>
          <a:lstStyle>
            <a:lvl1pPr>
              <a:defRPr/>
            </a:lvl1pPr>
          </a:lstStyle>
          <a:p>
            <a:pPr>
              <a:defRPr/>
            </a:pPr>
            <a:fld id="{CFFDA077-6B7E-456C-8D50-3E272ABFD67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GV Nguyễn Thị Hoàng Thu</a:t>
            </a:r>
          </a:p>
        </p:txBody>
      </p:sp>
      <p:sp>
        <p:nvSpPr>
          <p:cNvPr id="6" name="Slide Number Placeholder 5"/>
          <p:cNvSpPr>
            <a:spLocks noGrp="1"/>
          </p:cNvSpPr>
          <p:nvPr>
            <p:ph type="sldNum" sz="quarter" idx="12"/>
          </p:nvPr>
        </p:nvSpPr>
        <p:spPr/>
        <p:txBody>
          <a:bodyPr/>
          <a:lstStyle/>
          <a:p>
            <a:fld id="{F8333173-A304-4437-A180-9D4672DDA0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GV Nguyễn Thị Hoàng Thu</a:t>
            </a:r>
          </a:p>
        </p:txBody>
      </p:sp>
      <p:sp>
        <p:nvSpPr>
          <p:cNvPr id="6" name="Slide Number Placeholder 5"/>
          <p:cNvSpPr>
            <a:spLocks noGrp="1"/>
          </p:cNvSpPr>
          <p:nvPr>
            <p:ph type="sldNum" sz="quarter" idx="12"/>
          </p:nvPr>
        </p:nvSpPr>
        <p:spPr/>
        <p:txBody>
          <a:bodyPr/>
          <a:lstStyle/>
          <a:p>
            <a:fld id="{F8333173-A304-4437-A180-9D4672DDA0D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GV Nguyễn Thị Hoàng Thu</a:t>
            </a:r>
          </a:p>
        </p:txBody>
      </p:sp>
      <p:sp>
        <p:nvSpPr>
          <p:cNvPr id="7" name="Slide Number Placeholder 6"/>
          <p:cNvSpPr>
            <a:spLocks noGrp="1"/>
          </p:cNvSpPr>
          <p:nvPr>
            <p:ph type="sldNum" sz="quarter" idx="12"/>
          </p:nvPr>
        </p:nvSpPr>
        <p:spPr/>
        <p:txBody>
          <a:bodyPr/>
          <a:lstStyle/>
          <a:p>
            <a:fld id="{F8333173-A304-4437-A180-9D4672DDA0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GV Nguyễn Thị Hoàng Thu</a:t>
            </a:r>
          </a:p>
        </p:txBody>
      </p:sp>
      <p:sp>
        <p:nvSpPr>
          <p:cNvPr id="9" name="Slide Number Placeholder 8"/>
          <p:cNvSpPr>
            <a:spLocks noGrp="1"/>
          </p:cNvSpPr>
          <p:nvPr>
            <p:ph type="sldNum" sz="quarter" idx="12"/>
          </p:nvPr>
        </p:nvSpPr>
        <p:spPr/>
        <p:txBody>
          <a:bodyPr/>
          <a:lstStyle/>
          <a:p>
            <a:fld id="{F8333173-A304-4437-A180-9D4672DDA0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GV Nguyễn Thị Hoàng Thu</a:t>
            </a:r>
          </a:p>
        </p:txBody>
      </p:sp>
      <p:sp>
        <p:nvSpPr>
          <p:cNvPr id="5" name="Slide Number Placeholder 4"/>
          <p:cNvSpPr>
            <a:spLocks noGrp="1"/>
          </p:cNvSpPr>
          <p:nvPr>
            <p:ph type="sldNum" sz="quarter" idx="12"/>
          </p:nvPr>
        </p:nvSpPr>
        <p:spPr/>
        <p:txBody>
          <a:bodyPr/>
          <a:lstStyle/>
          <a:p>
            <a:fld id="{F8333173-A304-4437-A180-9D4672DDA0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GV Nguyễn Thị Hoàng Thu</a:t>
            </a:r>
          </a:p>
        </p:txBody>
      </p:sp>
      <p:sp>
        <p:nvSpPr>
          <p:cNvPr id="4" name="Slide Number Placeholder 3"/>
          <p:cNvSpPr>
            <a:spLocks noGrp="1"/>
          </p:cNvSpPr>
          <p:nvPr>
            <p:ph type="sldNum" sz="quarter" idx="12"/>
          </p:nvPr>
        </p:nvSpPr>
        <p:spPr/>
        <p:txBody>
          <a:bodyPr/>
          <a:lstStyle/>
          <a:p>
            <a:fld id="{F8333173-A304-4437-A180-9D4672DDA0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GV Nguyễn Thị Hoàng Thu</a:t>
            </a:r>
          </a:p>
        </p:txBody>
      </p:sp>
      <p:sp>
        <p:nvSpPr>
          <p:cNvPr id="7" name="Slide Number Placeholder 6"/>
          <p:cNvSpPr>
            <a:spLocks noGrp="1"/>
          </p:cNvSpPr>
          <p:nvPr>
            <p:ph type="sldNum" sz="quarter" idx="12"/>
          </p:nvPr>
        </p:nvSpPr>
        <p:spPr/>
        <p:txBody>
          <a:bodyPr/>
          <a:lstStyle/>
          <a:p>
            <a:fld id="{F8333173-A304-4437-A180-9D4672DDA0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GV Nguyễn Thị Hoàng Thu</a:t>
            </a:r>
          </a:p>
        </p:txBody>
      </p:sp>
      <p:sp>
        <p:nvSpPr>
          <p:cNvPr id="7" name="Slide Number Placeholder 6"/>
          <p:cNvSpPr>
            <a:spLocks noGrp="1"/>
          </p:cNvSpPr>
          <p:nvPr>
            <p:ph type="sldNum" sz="quarter" idx="12"/>
          </p:nvPr>
        </p:nvSpPr>
        <p:spPr/>
        <p:txBody>
          <a:bodyPr/>
          <a:lstStyle/>
          <a:p>
            <a:fld id="{F8333173-A304-4437-A180-9D4672DDA0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GV Nguyễn Thị Hoàng Thu</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33173-A304-4437-A180-9D4672DDA0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normAutofit fontScale="90000"/>
          </a:bodyPr>
          <a:lstStyle/>
          <a:p>
            <a:r>
              <a:rPr lang="en-US" sz="3600" b="1" dirty="0">
                <a:solidFill>
                  <a:schemeClr val="tx2">
                    <a:lumMod val="60000"/>
                    <a:lumOff val="40000"/>
                  </a:schemeClr>
                </a:solidFill>
              </a:rPr>
              <a:t>CHƯƠNG TRÌNH MÔN HỌC </a:t>
            </a:r>
            <a:br>
              <a:rPr lang="en-US" sz="3600" b="1" dirty="0">
                <a:solidFill>
                  <a:schemeClr val="tx2">
                    <a:lumMod val="60000"/>
                    <a:lumOff val="40000"/>
                  </a:schemeClr>
                </a:solidFill>
              </a:rPr>
            </a:br>
            <a:r>
              <a:rPr lang="en-US" sz="3600" b="1" dirty="0">
                <a:solidFill>
                  <a:schemeClr val="tx2">
                    <a:lumMod val="60000"/>
                    <a:lumOff val="40000"/>
                  </a:schemeClr>
                </a:solidFill>
              </a:rPr>
              <a:t>ĐIỀU DƯỠNG NỘI KHOA NÂNG CAO</a:t>
            </a:r>
          </a:p>
        </p:txBody>
      </p:sp>
      <p:graphicFrame>
        <p:nvGraphicFramePr>
          <p:cNvPr id="75835" name="Group 59"/>
          <p:cNvGraphicFramePr>
            <a:graphicFrameLocks noGrp="1"/>
          </p:cNvGraphicFramePr>
          <p:nvPr>
            <p:ph idx="1"/>
          </p:nvPr>
        </p:nvGraphicFramePr>
        <p:xfrm>
          <a:off x="457200" y="1600200"/>
          <a:ext cx="8229600" cy="5173663"/>
        </p:xfrm>
        <a:graphic>
          <a:graphicData uri="http://schemas.openxmlformats.org/drawingml/2006/table">
            <a:tbl>
              <a:tblPr/>
              <a:tblGrid>
                <a:gridCol w="6858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647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CC3300"/>
                          </a:solidFill>
                          <a:effectLst/>
                          <a:latin typeface="Arial" charset="0"/>
                        </a:rPr>
                        <a:t>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rgbClr val="CC3300"/>
                          </a:solidFill>
                          <a:effectLst/>
                          <a:latin typeface="Arial" charset="0"/>
                        </a:rPr>
                        <a:t>TÊN BÀI HỌC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rgbClr val="CC3300"/>
                          </a:solidFill>
                          <a:effectLst/>
                          <a:latin typeface="Arial" charset="0"/>
                        </a:rPr>
                        <a:t>SỐ TIẾT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4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2">
                              <a:lumMod val="60000"/>
                              <a:lumOff val="40000"/>
                            </a:schemeClr>
                          </a:solidFill>
                          <a:effectLst/>
                          <a:latin typeface="Arial" charset="0"/>
                        </a:rPr>
                        <a:t>Hệ</a:t>
                      </a:r>
                      <a:r>
                        <a:rPr kumimoji="0" lang="en-US" sz="2800" b="0" i="0" u="none" strike="noStrike" cap="none" normalizeH="0" baseline="0" dirty="0">
                          <a:ln>
                            <a:noFill/>
                          </a:ln>
                          <a:solidFill>
                            <a:schemeClr val="tx2">
                              <a:lumMod val="60000"/>
                              <a:lumOff val="40000"/>
                            </a:schemeClr>
                          </a:solidFill>
                          <a:effectLst/>
                          <a:latin typeface="Arial" charset="0"/>
                        </a:rPr>
                        <a:t> </a:t>
                      </a:r>
                      <a:r>
                        <a:rPr kumimoji="0" lang="en-US" sz="2800" b="0" i="0" u="none" strike="noStrike" cap="none" normalizeH="0" baseline="0" dirty="0" err="1">
                          <a:ln>
                            <a:noFill/>
                          </a:ln>
                          <a:solidFill>
                            <a:schemeClr val="tx2">
                              <a:lumMod val="60000"/>
                              <a:lumOff val="40000"/>
                            </a:schemeClr>
                          </a:solidFill>
                          <a:effectLst/>
                          <a:latin typeface="Arial" charset="0"/>
                        </a:rPr>
                        <a:t>tuần</a:t>
                      </a:r>
                      <a:r>
                        <a:rPr kumimoji="0" lang="en-US" sz="2800" b="0" i="0" u="none" strike="noStrike" cap="none" normalizeH="0" baseline="0" dirty="0">
                          <a:ln>
                            <a:noFill/>
                          </a:ln>
                          <a:solidFill>
                            <a:schemeClr val="tx2">
                              <a:lumMod val="60000"/>
                              <a:lumOff val="40000"/>
                            </a:schemeClr>
                          </a:solidFill>
                          <a:effectLst/>
                          <a:latin typeface="Arial" charset="0"/>
                        </a:rPr>
                        <a:t> </a:t>
                      </a:r>
                      <a:r>
                        <a:rPr kumimoji="0" lang="en-US" sz="2800" b="0" i="0" u="none" strike="noStrike" cap="none" normalizeH="0" baseline="0" dirty="0" err="1">
                          <a:ln>
                            <a:noFill/>
                          </a:ln>
                          <a:solidFill>
                            <a:schemeClr val="tx2">
                              <a:lumMod val="60000"/>
                              <a:lumOff val="40000"/>
                            </a:schemeClr>
                          </a:solidFill>
                          <a:effectLst/>
                          <a:latin typeface="Arial" charset="0"/>
                        </a:rPr>
                        <a:t>hoàn</a:t>
                      </a:r>
                      <a:endParaRPr kumimoji="0" lang="en-US" sz="2800" b="0" i="0" u="none" strike="noStrike" cap="none" normalizeH="0" baseline="0" dirty="0">
                        <a:ln>
                          <a:noFill/>
                        </a:ln>
                        <a:solidFill>
                          <a:schemeClr val="tx2">
                            <a:lumMod val="60000"/>
                            <a:lumOff val="40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2">
                              <a:lumMod val="60000"/>
                              <a:lumOff val="40000"/>
                            </a:schemeClr>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77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Arial" charset="0"/>
                        </a:rPr>
                        <a:t>Hệ</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hô</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hấp</a:t>
                      </a: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61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Arial" charset="0"/>
                        </a:rPr>
                        <a:t>Hệ</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tiêu</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hoá</a:t>
                      </a: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77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Arial" charset="0"/>
                        </a:rPr>
                        <a:t>Hệ</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tiết</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niệu</a:t>
                      </a: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4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Arial" charset="0"/>
                        </a:rPr>
                        <a:t>Hệ</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huyết</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học</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và</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nội</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tiết</a:t>
                      </a:r>
                      <a:r>
                        <a:rPr kumimoji="0" lang="en-US" sz="2800" b="0" i="0" u="none" strike="noStrike" cap="none" normalizeH="0" baseline="0" dirty="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77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Arial" charset="0"/>
                        </a:rPr>
                        <a:t>Hệ</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vận</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động</a:t>
                      </a: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477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rgbClr val="CC3300"/>
                          </a:solidFill>
                          <a:effectLst/>
                          <a:latin typeface="Arial" charset="0"/>
                        </a:rPr>
                        <a:t>Tổng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CC3300"/>
                          </a:solidFill>
                          <a:effectLst/>
                          <a:latin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Footer Placeholder 1">
            <a:extLst>
              <a:ext uri="{FF2B5EF4-FFF2-40B4-BE49-F238E27FC236}">
                <a16:creationId xmlns:a16="http://schemas.microsoft.com/office/drawing/2014/main" id="{6DF4C6D8-E89A-487C-8A53-CCB1C87BCEA3}"/>
              </a:ext>
            </a:extLst>
          </p:cNvPr>
          <p:cNvSpPr>
            <a:spLocks noGrp="1"/>
          </p:cNvSpPr>
          <p:nvPr>
            <p:ph type="ftr" sz="quarter" idx="11"/>
          </p:nvPr>
        </p:nvSpPr>
        <p:spPr/>
        <p:txBody>
          <a:bodyPr/>
          <a:lstStyle/>
          <a:p>
            <a:pPr>
              <a:defRPr/>
            </a:pPr>
            <a:r>
              <a:rPr lang="en-US"/>
              <a:t>GV Nguyễn Thị Hoàng Thu</a:t>
            </a:r>
          </a:p>
        </p:txBody>
      </p:sp>
      <p:sp>
        <p:nvSpPr>
          <p:cNvPr id="3" name="Slide Number Placeholder 2">
            <a:extLst>
              <a:ext uri="{FF2B5EF4-FFF2-40B4-BE49-F238E27FC236}">
                <a16:creationId xmlns:a16="http://schemas.microsoft.com/office/drawing/2014/main" id="{3C02AF24-9AA2-40AE-86E2-0422176F296D}"/>
              </a:ext>
            </a:extLst>
          </p:cNvPr>
          <p:cNvSpPr>
            <a:spLocks noGrp="1"/>
          </p:cNvSpPr>
          <p:nvPr>
            <p:ph type="sldNum" sz="quarter" idx="12"/>
          </p:nvPr>
        </p:nvSpPr>
        <p:spPr/>
        <p:txBody>
          <a:bodyPr/>
          <a:lstStyle/>
          <a:p>
            <a:pPr>
              <a:defRPr/>
            </a:pPr>
            <a:fld id="{CFFDA077-6B7E-456C-8D50-3E272ABFD67D}" type="slidenum">
              <a:rPr lang="en-US" smtClean="0"/>
              <a:pPr>
                <a:defRPr/>
              </a:pPr>
              <a:t>1</a:t>
            </a:fld>
            <a:endParaRPr 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1FFE4-328C-43E1-9E1B-8506F4D944FC}"/>
              </a:ext>
            </a:extLst>
          </p:cNvPr>
          <p:cNvSpPr>
            <a:spLocks noGrp="1"/>
          </p:cNvSpPr>
          <p:nvPr>
            <p:ph type="title"/>
          </p:nvPr>
        </p:nvSpPr>
        <p:spPr/>
        <p:txBody>
          <a:bodyPr>
            <a:normAutofit fontScale="90000"/>
          </a:bodyPr>
          <a:lstStyle/>
          <a:p>
            <a:r>
              <a:rPr lang="en-US" sz="2600" b="1" dirty="0">
                <a:solidFill>
                  <a:srgbClr val="FF0000"/>
                </a:solidFill>
              </a:rPr>
              <a:t>* TB </a:t>
            </a:r>
            <a:r>
              <a:rPr lang="en-US" sz="2600" b="1" dirty="0" err="1">
                <a:solidFill>
                  <a:srgbClr val="FF0000"/>
                </a:solidFill>
              </a:rPr>
              <a:t>định</a:t>
            </a:r>
            <a:r>
              <a:rPr lang="en-US" sz="2600" b="1" dirty="0">
                <a:solidFill>
                  <a:srgbClr val="FF0000"/>
                </a:solidFill>
              </a:rPr>
              <a:t> </a:t>
            </a:r>
            <a:r>
              <a:rPr lang="en-US" sz="2600" b="1" dirty="0" err="1">
                <a:solidFill>
                  <a:srgbClr val="FF0000"/>
                </a:solidFill>
              </a:rPr>
              <a:t>nghĩa</a:t>
            </a:r>
            <a:r>
              <a:rPr lang="en-US" sz="2600" b="1" dirty="0">
                <a:solidFill>
                  <a:srgbClr val="FF0000"/>
                </a:solidFill>
              </a:rPr>
              <a:t>, </a:t>
            </a:r>
            <a:r>
              <a:rPr lang="en-US" sz="2600" b="1" dirty="0" err="1">
                <a:solidFill>
                  <a:srgbClr val="FF0000"/>
                </a:solidFill>
              </a:rPr>
              <a:t>triệu</a:t>
            </a:r>
            <a:r>
              <a:rPr lang="en-US" sz="2600" b="1" dirty="0">
                <a:solidFill>
                  <a:srgbClr val="FF0000"/>
                </a:solidFill>
              </a:rPr>
              <a:t> </a:t>
            </a:r>
            <a:r>
              <a:rPr lang="en-US" sz="2600" b="1" dirty="0" err="1">
                <a:solidFill>
                  <a:srgbClr val="FF0000"/>
                </a:solidFill>
              </a:rPr>
              <a:t>chứng</a:t>
            </a:r>
            <a:r>
              <a:rPr lang="en-US" sz="2600" b="1" dirty="0">
                <a:solidFill>
                  <a:srgbClr val="FF0000"/>
                </a:solidFill>
              </a:rPr>
              <a:t> </a:t>
            </a:r>
            <a:r>
              <a:rPr lang="en-US" sz="2600" b="1" dirty="0" err="1">
                <a:solidFill>
                  <a:srgbClr val="FF0000"/>
                </a:solidFill>
              </a:rPr>
              <a:t>và</a:t>
            </a:r>
            <a:r>
              <a:rPr lang="en-US" sz="2600" b="1" dirty="0">
                <a:solidFill>
                  <a:srgbClr val="FF0000"/>
                </a:solidFill>
              </a:rPr>
              <a:t> </a:t>
            </a:r>
            <a:r>
              <a:rPr lang="en-US" sz="2600" b="1" dirty="0" err="1">
                <a:solidFill>
                  <a:srgbClr val="FF0000"/>
                </a:solidFill>
              </a:rPr>
              <a:t>phân</a:t>
            </a:r>
            <a:r>
              <a:rPr lang="en-US" sz="2600" b="1" dirty="0">
                <a:solidFill>
                  <a:srgbClr val="FF0000"/>
                </a:solidFill>
              </a:rPr>
              <a:t> </a:t>
            </a:r>
            <a:r>
              <a:rPr lang="en-US" sz="2600" b="1" dirty="0" err="1">
                <a:solidFill>
                  <a:srgbClr val="FF0000"/>
                </a:solidFill>
              </a:rPr>
              <a:t>loại</a:t>
            </a:r>
            <a:r>
              <a:rPr lang="en-US" sz="2600" b="1" dirty="0">
                <a:solidFill>
                  <a:srgbClr val="FF0000"/>
                </a:solidFill>
              </a:rPr>
              <a:t> THA </a:t>
            </a:r>
            <a:r>
              <a:rPr lang="en-US" sz="2600" b="1" dirty="0" err="1">
                <a:solidFill>
                  <a:srgbClr val="FF0000"/>
                </a:solidFill>
              </a:rPr>
              <a:t>theo</a:t>
            </a:r>
            <a:r>
              <a:rPr lang="en-US" sz="2600" b="1" dirty="0">
                <a:solidFill>
                  <a:srgbClr val="FF0000"/>
                </a:solidFill>
              </a:rPr>
              <a:t> </a:t>
            </a:r>
            <a:r>
              <a:rPr lang="pl-PL" sz="26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rPr>
              <a:t>VNHA/VSH</a:t>
            </a:r>
            <a:r>
              <a:rPr lang="es-ES" sz="2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2018</a:t>
            </a:r>
            <a:br>
              <a:rPr lang="en-US" sz="26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br>
            <a:endParaRPr lang="en-US" sz="2600" b="1" dirty="0">
              <a:solidFill>
                <a:srgbClr val="FF0000"/>
              </a:solidFill>
            </a:endParaRPr>
          </a:p>
        </p:txBody>
      </p:sp>
      <p:sp>
        <p:nvSpPr>
          <p:cNvPr id="3" name="Content Placeholder 2">
            <a:extLst>
              <a:ext uri="{FF2B5EF4-FFF2-40B4-BE49-F238E27FC236}">
                <a16:creationId xmlns:a16="http://schemas.microsoft.com/office/drawing/2014/main" id="{BB3AAE4F-0318-4934-B764-068E24D0EC48}"/>
              </a:ext>
            </a:extLst>
          </p:cNvPr>
          <p:cNvSpPr>
            <a:spLocks noGrp="1"/>
          </p:cNvSpPr>
          <p:nvPr>
            <p:ph idx="1"/>
          </p:nvPr>
        </p:nvSpPr>
        <p:spPr/>
        <p:txBody>
          <a:bodyPr>
            <a:normAutofit fontScale="85000" lnSpcReduction="10000"/>
          </a:bodyPr>
          <a:lstStyle/>
          <a:p>
            <a:pPr marL="0" marR="0" indent="0" algn="just">
              <a:lnSpc>
                <a:spcPct val="150000"/>
              </a:lnSpc>
              <a:spcBef>
                <a:spcPts val="0"/>
              </a:spcBef>
              <a:spcAft>
                <a:spcPts val="0"/>
              </a:spcAft>
              <a:buNone/>
              <a:tabLst>
                <a:tab pos="2162175" algn="l"/>
              </a:tabLst>
            </a:pPr>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s-ES" sz="1800" b="1"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1800" b="1" dirty="0">
                <a:latin typeface="Arial" panose="020B0604020202020204" pitchFamily="34" charset="0"/>
                <a:ea typeface="Times New Roman" panose="02020603050405020304" pitchFamily="18" charset="0"/>
                <a:cs typeface="Times New Roman" panose="02020603050405020304" pitchFamily="18" charset="0"/>
              </a:rPr>
              <a:t>:</a:t>
            </a:r>
            <a:r>
              <a:rPr lang="pl-PL"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Tăng huyết áp là khi huyết áp tối đa (huyết áp tâm thu)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l-PL"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140 mmHg và/ hoặc huyết áp tối thiểu (huyết áp tâm trương)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l-PL"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90 mmHg.</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150000"/>
              </a:lnSpc>
              <a:spcBef>
                <a:spcPts val="0"/>
              </a:spcBef>
              <a:spcAft>
                <a:spcPts val="0"/>
              </a:spcAft>
              <a:buNone/>
            </a:pPr>
            <a:r>
              <a:rPr lang="nb-NO" sz="1800" b="1" dirty="0">
                <a:effectLst/>
                <a:latin typeface="Times New Roman" panose="02020603050405020304" pitchFamily="18" charset="0"/>
                <a:ea typeface="Times New Roman" panose="02020603050405020304" pitchFamily="18" charset="0"/>
                <a:cs typeface="Times New Roman" panose="02020603050405020304" pitchFamily="18" charset="0"/>
              </a:rPr>
              <a:t>- Triệu chứng cơ năng</a:t>
            </a:r>
            <a:r>
              <a:rPr lang="nb-NO" sz="1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nb-NO"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sz="1800" dirty="0">
                <a:effectLst/>
                <a:latin typeface="Times New Roman" panose="02020603050405020304" pitchFamily="18" charset="0"/>
                <a:ea typeface="Times New Roman" panose="02020603050405020304" pitchFamily="18" charset="0"/>
                <a:cs typeface="Times New Roman" panose="02020603050405020304" pitchFamily="18" charset="0"/>
              </a:rPr>
              <a:t>Đa số bệnh nhân tăng huyết áp không có triệu chứng gì cho đến khi phát hiện bệnh.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nb-NO" sz="1800" dirty="0">
                <a:effectLst/>
                <a:latin typeface="Times New Roman" panose="02020603050405020304" pitchFamily="18" charset="0"/>
                <a:ea typeface="Times New Roman" panose="02020603050405020304" pitchFamily="18" charset="0"/>
                <a:cs typeface="Times New Roman" panose="02020603050405020304" pitchFamily="18" charset="0"/>
              </a:rPr>
              <a:t> Đau đầu vùng chẩm là triệu chứng thường gặp nhất.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nb-NO" sz="1800" dirty="0">
                <a:effectLst/>
                <a:latin typeface="Times New Roman" panose="02020603050405020304" pitchFamily="18" charset="0"/>
                <a:ea typeface="Times New Roman" panose="02020603050405020304" pitchFamily="18" charset="0"/>
                <a:cs typeface="Times New Roman" panose="02020603050405020304" pitchFamily="18" charset="0"/>
              </a:rPr>
              <a:t> Các triệu chứng khác có thể gặp là: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150000"/>
              </a:lnSpc>
              <a:spcBef>
                <a:spcPts val="0"/>
              </a:spcBef>
              <a:spcAft>
                <a:spcPts val="0"/>
              </a:spcAft>
              <a:buNone/>
            </a:pPr>
            <a:r>
              <a:rPr lang="nb-NO" sz="1800" dirty="0">
                <a:effectLst/>
                <a:latin typeface="Times New Roman" panose="02020603050405020304" pitchFamily="18" charset="0"/>
                <a:ea typeface="Times New Roman" panose="02020603050405020304" pitchFamily="18" charset="0"/>
                <a:cs typeface="Times New Roman" panose="02020603050405020304" pitchFamily="18" charset="0"/>
              </a:rPr>
              <a:t>+ Ù tai, hoa mắt, chóng mặt, buồn nôn.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150000"/>
              </a:lnSpc>
              <a:spcBef>
                <a:spcPts val="0"/>
              </a:spcBef>
              <a:spcAft>
                <a:spcPts val="0"/>
              </a:spcAft>
              <a:buNone/>
            </a:pPr>
            <a:r>
              <a:rPr lang="nb-NO" sz="1800" dirty="0">
                <a:effectLst/>
                <a:latin typeface="Times New Roman" panose="02020603050405020304" pitchFamily="18" charset="0"/>
                <a:ea typeface="Times New Roman" panose="02020603050405020304" pitchFamily="18" charset="0"/>
                <a:cs typeface="Times New Roman" panose="02020603050405020304" pitchFamily="18" charset="0"/>
              </a:rPr>
              <a:t>+ Cơn bốc hoả: mặt đỏ, người nóng bừng.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150000"/>
              </a:lnSpc>
              <a:spcBef>
                <a:spcPts val="0"/>
              </a:spcBef>
              <a:spcAft>
                <a:spcPts val="0"/>
              </a:spcAft>
              <a:buNone/>
            </a:pPr>
            <a:r>
              <a:rPr lang="nb-NO" sz="1800" dirty="0">
                <a:effectLst/>
                <a:latin typeface="Times New Roman" panose="02020603050405020304" pitchFamily="18" charset="0"/>
                <a:ea typeface="Times New Roman" panose="02020603050405020304" pitchFamily="18" charset="0"/>
                <a:cs typeface="Times New Roman" panose="02020603050405020304" pitchFamily="18" charset="0"/>
              </a:rPr>
              <a:t>+ Mệt nhọc, tim đập mạnh và nhanh.</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150000"/>
              </a:lnSpc>
              <a:spcBef>
                <a:spcPts val="0"/>
              </a:spcBef>
              <a:spcAft>
                <a:spcPts val="0"/>
              </a:spcAft>
              <a:buNone/>
            </a:pPr>
            <a:r>
              <a:rPr lang="nb-NO" sz="1800" dirty="0">
                <a:effectLst/>
                <a:latin typeface="Times New Roman" panose="02020603050405020304" pitchFamily="18" charset="0"/>
                <a:ea typeface="Times New Roman" panose="02020603050405020304" pitchFamily="18" charset="0"/>
                <a:cs typeface="Times New Roman" panose="02020603050405020304" pitchFamily="18" charset="0"/>
              </a:rPr>
              <a:t>+ Khó thở.</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150000"/>
              </a:lnSpc>
              <a:spcBef>
                <a:spcPts val="0"/>
              </a:spcBef>
              <a:spcAft>
                <a:spcPts val="0"/>
              </a:spcAft>
              <a:buNone/>
            </a:pPr>
            <a:r>
              <a:rPr lang="nb-NO" sz="1800" dirty="0">
                <a:effectLst/>
                <a:latin typeface="Times New Roman" panose="02020603050405020304" pitchFamily="18" charset="0"/>
                <a:ea typeface="Times New Roman" panose="02020603050405020304" pitchFamily="18" charset="0"/>
                <a:cs typeface="Times New Roman" panose="02020603050405020304" pitchFamily="18" charset="0"/>
              </a:rPr>
              <a:t>+ Mờ mắt... </a:t>
            </a:r>
          </a:p>
          <a:p>
            <a:pPr marL="0" marR="0" indent="0" algn="just">
              <a:lnSpc>
                <a:spcPct val="150000"/>
              </a:lnSpc>
              <a:spcBef>
                <a:spcPts val="0"/>
              </a:spcBef>
              <a:spcAft>
                <a:spcPts val="0"/>
              </a:spcAft>
              <a:buNone/>
            </a:pPr>
            <a:r>
              <a:rPr lang="nb-NO" sz="1800" b="1" i="1" dirty="0">
                <a:effectLst/>
                <a:latin typeface="Times New Roman" panose="02020603050405020304" pitchFamily="18" charset="0"/>
                <a:ea typeface="Times New Roman" panose="02020603050405020304" pitchFamily="18" charset="0"/>
                <a:cs typeface="Times New Roman" panose="02020603050405020304" pitchFamily="18" charset="0"/>
              </a:rPr>
              <a:t>- Triệu chứng thực thể</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nb-NO" sz="1800" dirty="0">
                <a:effectLst/>
                <a:latin typeface="Times New Roman" panose="02020603050405020304" pitchFamily="18" charset="0"/>
                <a:ea typeface="Times New Roman" panose="02020603050405020304" pitchFamily="18" charset="0"/>
                <a:cs typeface="Times New Roman" panose="02020603050405020304" pitchFamily="18" charset="0"/>
              </a:rPr>
              <a:t> Đo huyết áp: số đo huyết áp tối đa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nb-NO" sz="1800" dirty="0">
                <a:effectLst/>
                <a:latin typeface="Times New Roman" panose="02020603050405020304" pitchFamily="18" charset="0"/>
                <a:ea typeface="Times New Roman" panose="02020603050405020304" pitchFamily="18" charset="0"/>
                <a:cs typeface="Times New Roman" panose="02020603050405020304" pitchFamily="18" charset="0"/>
              </a:rPr>
              <a:t> 140 mmHg và/ hoặc huyết áp tối thiểu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sz="1800" dirty="0">
                <a:effectLst/>
                <a:latin typeface="Times New Roman" panose="02020603050405020304" pitchFamily="18" charset="0"/>
                <a:ea typeface="Times New Roman" panose="02020603050405020304" pitchFamily="18" charset="0"/>
                <a:cs typeface="Times New Roman" panose="02020603050405020304" pitchFamily="18" charset="0"/>
              </a:rPr>
              <a:t>90 mmHg.</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1E25EDF3-30FB-4545-A678-2BEBF2B3B048}"/>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A30A43DE-4F88-456F-8107-BE8FEAFCB273}"/>
              </a:ext>
            </a:extLst>
          </p:cNvPr>
          <p:cNvSpPr>
            <a:spLocks noGrp="1"/>
          </p:cNvSpPr>
          <p:nvPr>
            <p:ph type="sldNum" sz="quarter" idx="12"/>
          </p:nvPr>
        </p:nvSpPr>
        <p:spPr/>
        <p:txBody>
          <a:bodyPr/>
          <a:lstStyle/>
          <a:p>
            <a:fld id="{F8333173-A304-4437-A180-9D4672DDA0D6}" type="slidenum">
              <a:rPr lang="en-US" smtClean="0"/>
              <a:pPr/>
              <a:t>10</a:t>
            </a:fld>
            <a:endParaRPr lang="en-US"/>
          </a:p>
        </p:txBody>
      </p:sp>
    </p:spTree>
    <p:extLst>
      <p:ext uri="{BB962C8B-B14F-4D97-AF65-F5344CB8AC3E}">
        <p14:creationId xmlns:p14="http://schemas.microsoft.com/office/powerpoint/2010/main" val="2053962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43D99-663B-4558-8D35-B75912976371}"/>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3DB0E98E-E497-45E3-BACD-623CA6929240}"/>
              </a:ext>
            </a:extLst>
          </p:cNvPr>
          <p:cNvPicPr>
            <a:picLocks noGrp="1" noChangeAspect="1"/>
          </p:cNvPicPr>
          <p:nvPr>
            <p:ph idx="1"/>
          </p:nvPr>
        </p:nvPicPr>
        <p:blipFill>
          <a:blip r:embed="rId2"/>
          <a:stretch>
            <a:fillRect/>
          </a:stretch>
        </p:blipFill>
        <p:spPr>
          <a:xfrm>
            <a:off x="-4648200" y="-2590800"/>
            <a:ext cx="18440400" cy="9906000"/>
          </a:xfrm>
        </p:spPr>
      </p:pic>
      <p:sp>
        <p:nvSpPr>
          <p:cNvPr id="4" name="Footer Placeholder 3">
            <a:extLst>
              <a:ext uri="{FF2B5EF4-FFF2-40B4-BE49-F238E27FC236}">
                <a16:creationId xmlns:a16="http://schemas.microsoft.com/office/drawing/2014/main" id="{0DA47A49-2294-4185-8291-0B9340079CBF}"/>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2C2881CE-98E6-4E81-BD4F-44DD7DC7BD15}"/>
              </a:ext>
            </a:extLst>
          </p:cNvPr>
          <p:cNvSpPr>
            <a:spLocks noGrp="1"/>
          </p:cNvSpPr>
          <p:nvPr>
            <p:ph type="sldNum" sz="quarter" idx="12"/>
          </p:nvPr>
        </p:nvSpPr>
        <p:spPr/>
        <p:txBody>
          <a:bodyPr/>
          <a:lstStyle/>
          <a:p>
            <a:fld id="{F8333173-A304-4437-A180-9D4672DDA0D6}" type="slidenum">
              <a:rPr lang="en-US" smtClean="0"/>
              <a:pPr/>
              <a:t>11</a:t>
            </a:fld>
            <a:endParaRPr lang="en-US"/>
          </a:p>
        </p:txBody>
      </p:sp>
    </p:spTree>
    <p:extLst>
      <p:ext uri="{BB962C8B-B14F-4D97-AF65-F5344CB8AC3E}">
        <p14:creationId xmlns:p14="http://schemas.microsoft.com/office/powerpoint/2010/main" val="1555057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1BD65-E874-4939-8EE5-753E1A8824F7}"/>
              </a:ext>
            </a:extLst>
          </p:cNvPr>
          <p:cNvSpPr>
            <a:spLocks noGrp="1"/>
          </p:cNvSpPr>
          <p:nvPr>
            <p:ph type="title"/>
          </p:nvPr>
        </p:nvSpPr>
        <p:spPr>
          <a:xfrm>
            <a:off x="457200" y="274638"/>
            <a:ext cx="8229600" cy="334962"/>
          </a:xfrm>
        </p:spPr>
        <p:txBody>
          <a:bodyPr>
            <a:normAutofit fontScale="90000"/>
          </a:bodyPr>
          <a:lstStyle/>
          <a:p>
            <a:r>
              <a:rPr lang="en-US" sz="3200" dirty="0">
                <a:latin typeface="Times New Roman" panose="02020603050405020304" pitchFamily="18" charset="0"/>
                <a:cs typeface="Times New Roman" panose="02020603050405020304" pitchFamily="18" charset="0"/>
              </a:rPr>
              <a:t>TRIỆU CHỨNG</a:t>
            </a:r>
            <a:endParaRPr lang="en-US" sz="3200" b="1" dirty="0"/>
          </a:p>
        </p:txBody>
      </p:sp>
      <p:sp>
        <p:nvSpPr>
          <p:cNvPr id="3" name="Content Placeholder 2">
            <a:extLst>
              <a:ext uri="{FF2B5EF4-FFF2-40B4-BE49-F238E27FC236}">
                <a16:creationId xmlns:a16="http://schemas.microsoft.com/office/drawing/2014/main" id="{8C384D98-8E73-4788-AA3B-4B2934ADB367}"/>
              </a:ext>
            </a:extLst>
          </p:cNvPr>
          <p:cNvSpPr>
            <a:spLocks noGrp="1"/>
          </p:cNvSpPr>
          <p:nvPr>
            <p:ph idx="1"/>
          </p:nvPr>
        </p:nvSpPr>
        <p:spPr>
          <a:xfrm>
            <a:off x="457200" y="762000"/>
            <a:ext cx="8229600" cy="5364163"/>
          </a:xfrm>
        </p:spPr>
        <p:txBody>
          <a:bodyPr>
            <a:normAutofit fontScale="92500" lnSpcReduction="20000"/>
          </a:bodyPr>
          <a:lstStyle/>
          <a:p>
            <a:pPr marL="0" marR="0" indent="0">
              <a:lnSpc>
                <a:spcPct val="150000"/>
              </a:lnSpc>
              <a:spcBef>
                <a:spcPts val="0"/>
              </a:spcBef>
              <a:spcAft>
                <a:spcPts val="0"/>
              </a:spcAft>
              <a:buNone/>
              <a:tabLst>
                <a:tab pos="139700" algn="l"/>
                <a:tab pos="412750" algn="l"/>
                <a:tab pos="635000" algn="l"/>
                <a:tab pos="9525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pl-PL" sz="2800" dirty="0">
                <a:effectLst/>
                <a:latin typeface="Times New Roman" panose="02020603050405020304" pitchFamily="18" charset="0"/>
                <a:ea typeface="Calibri" panose="020F0502020204030204" pitchFamily="34" charset="0"/>
                <a:cs typeface="Times New Roman" panose="02020603050405020304" pitchFamily="18" charset="0"/>
              </a:rPr>
              <a:t>Bác A 65 tuổi,  tăng huyết áp đã 7 năm,  có khó thở khi gắng sức, hiện đang đau đầu chóng mặt, phù nhẹ chi dưới, mạch 110l/p, HA 190/100mmHg, nhiệt độ 37</a:t>
            </a:r>
            <a:r>
              <a:rPr lang="pl-PL" sz="2800" baseline="30000" dirty="0">
                <a:effectLst/>
                <a:latin typeface="Times New Roman" panose="02020603050405020304" pitchFamily="18" charset="0"/>
                <a:ea typeface="Calibri" panose="020F0502020204030204" pitchFamily="34" charset="0"/>
                <a:cs typeface="Times New Roman" panose="02020603050405020304" pitchFamily="18" charset="0"/>
              </a:rPr>
              <a:t>0</a:t>
            </a:r>
            <a:r>
              <a:rPr lang="pl-PL" sz="2800" dirty="0">
                <a:effectLst/>
                <a:latin typeface="Times New Roman" panose="02020603050405020304" pitchFamily="18" charset="0"/>
                <a:ea typeface="Calibri" panose="020F0502020204030204" pitchFamily="34" charset="0"/>
                <a:cs typeface="Times New Roman" panose="02020603050405020304" pitchFamily="18" charset="0"/>
              </a:rPr>
              <a:t>C, nhịp thở 22 l/p, tiểu ít 700ml/24h, siêu âm tim thấy dày thất trái. Các cơ quan khác chưa phát hiện bất thường . Triệu chứng cơ năng của tăng huyết áp là: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lphaUcPeriod"/>
              <a:tabLst>
                <a:tab pos="0" algn="l"/>
                <a:tab pos="28575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pt-BR" sz="2800" dirty="0">
                <a:effectLst/>
                <a:latin typeface="Times New Roman" panose="02020603050405020304" pitchFamily="18" charset="0"/>
                <a:ea typeface="Calibri" panose="020F0502020204030204" pitchFamily="34" charset="0"/>
                <a:cs typeface="Times New Roman" panose="02020603050405020304" pitchFamily="18" charset="0"/>
              </a:rPr>
              <a:t>Khó thở khi gắng sức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lphaUcPeriod"/>
              <a:tabLst>
                <a:tab pos="0" algn="l"/>
                <a:tab pos="28575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pt-BR" sz="2800" dirty="0">
                <a:effectLst/>
                <a:latin typeface="Times New Roman" panose="02020603050405020304" pitchFamily="18" charset="0"/>
                <a:ea typeface="Calibri" panose="020F0502020204030204" pitchFamily="34" charset="0"/>
                <a:cs typeface="Times New Roman" panose="02020603050405020304" pitchFamily="18" charset="0"/>
              </a:rPr>
              <a:t>Đau đầu chóng mặt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lphaUcPeriod"/>
              <a:tabLst>
                <a:tab pos="0" algn="l"/>
                <a:tab pos="28575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pt-BR" sz="2800" dirty="0">
                <a:effectLst/>
                <a:latin typeface="Times New Roman" panose="02020603050405020304" pitchFamily="18" charset="0"/>
                <a:ea typeface="Calibri" panose="020F0502020204030204" pitchFamily="34" charset="0"/>
                <a:cs typeface="Times New Roman" panose="02020603050405020304" pitchFamily="18" charset="0"/>
              </a:rPr>
              <a:t>Tiểu ít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lphaUcPeriod"/>
              <a:tabLst>
                <a:tab pos="0" algn="l"/>
                <a:tab pos="28575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pl-PL" sz="2800" dirty="0">
                <a:effectLst/>
                <a:latin typeface="Times New Roman" panose="02020603050405020304" pitchFamily="18" charset="0"/>
                <a:ea typeface="Calibri" panose="020F0502020204030204" pitchFamily="34" charset="0"/>
                <a:cs typeface="Times New Roman" panose="02020603050405020304" pitchFamily="18" charset="0"/>
              </a:rPr>
              <a:t>Khó thở khi gắng sức, đau đầu chóng mặt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F8F753FE-C8AF-4F12-B3C2-EBD2446D90EF}"/>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B50A7267-9950-427B-8895-6AF43543EBEA}"/>
              </a:ext>
            </a:extLst>
          </p:cNvPr>
          <p:cNvSpPr>
            <a:spLocks noGrp="1"/>
          </p:cNvSpPr>
          <p:nvPr>
            <p:ph type="sldNum" sz="quarter" idx="12"/>
          </p:nvPr>
        </p:nvSpPr>
        <p:spPr/>
        <p:txBody>
          <a:bodyPr/>
          <a:lstStyle/>
          <a:p>
            <a:fld id="{F8333173-A304-4437-A180-9D4672DDA0D6}" type="slidenum">
              <a:rPr lang="en-US" smtClean="0"/>
              <a:pPr/>
              <a:t>12</a:t>
            </a:fld>
            <a:endParaRPr lang="en-US"/>
          </a:p>
        </p:txBody>
      </p:sp>
    </p:spTree>
    <p:extLst>
      <p:ext uri="{BB962C8B-B14F-4D97-AF65-F5344CB8AC3E}">
        <p14:creationId xmlns:p14="http://schemas.microsoft.com/office/powerpoint/2010/main" val="204681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145AF-DB79-493A-A13A-9A17718C673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TRIỆU CHỨNG</a:t>
            </a:r>
          </a:p>
        </p:txBody>
      </p:sp>
      <p:sp>
        <p:nvSpPr>
          <p:cNvPr id="3" name="Content Placeholder 2">
            <a:extLst>
              <a:ext uri="{FF2B5EF4-FFF2-40B4-BE49-F238E27FC236}">
                <a16:creationId xmlns:a16="http://schemas.microsoft.com/office/drawing/2014/main" id="{3D00321A-F9CC-49D9-A73A-C23A379A9D81}"/>
              </a:ext>
            </a:extLst>
          </p:cNvPr>
          <p:cNvSpPr>
            <a:spLocks noGrp="1"/>
          </p:cNvSpPr>
          <p:nvPr>
            <p:ph idx="1"/>
          </p:nvPr>
        </p:nvSpPr>
        <p:spPr/>
        <p:txBody>
          <a:bodyPr/>
          <a:lstStyle/>
          <a:p>
            <a:pPr marL="0" marR="0" indent="0">
              <a:lnSpc>
                <a:spcPct val="150000"/>
              </a:lnSpc>
              <a:spcBef>
                <a:spcPts val="0"/>
              </a:spcBef>
              <a:spcAft>
                <a:spcPts val="0"/>
              </a:spcAft>
              <a:buNone/>
              <a:tabLst>
                <a:tab pos="139700" algn="l"/>
                <a:tab pos="412750" algn="l"/>
                <a:tab pos="635000" algn="l"/>
                <a:tab pos="9525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vi-VN" dirty="0">
                <a:effectLst/>
                <a:latin typeface="Times New Roman" panose="02020603050405020304" pitchFamily="18" charset="0"/>
                <a:ea typeface="Calibri" panose="020F0502020204030204" pitchFamily="34" charset="0"/>
                <a:cs typeface="Times New Roman" panose="02020603050405020304" pitchFamily="18" charset="0"/>
              </a:rPr>
              <a:t>Triệu chứng có giá trị nhất để </a:t>
            </a:r>
            <a:r>
              <a:rPr lang="pl-PL" dirty="0">
                <a:effectLst/>
                <a:latin typeface="Times New Roman" panose="02020603050405020304" pitchFamily="18" charset="0"/>
                <a:ea typeface="Calibri" panose="020F0502020204030204" pitchFamily="34" charset="0"/>
                <a:cs typeface="Times New Roman" panose="02020603050405020304" pitchFamily="18" charset="0"/>
              </a:rPr>
              <a:t>chẩn đoán tăng huyết áp là</a:t>
            </a:r>
            <a:r>
              <a:rPr lang="vi-VN"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tabLst>
                <a:tab pos="139700" algn="l"/>
                <a:tab pos="412750" algn="l"/>
                <a:tab pos="635000" algn="l"/>
                <a:tab pos="9525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pl-PL" dirty="0">
                <a:effectLst/>
                <a:latin typeface="Times New Roman" panose="02020603050405020304" pitchFamily="18" charset="0"/>
                <a:ea typeface="Calibri" panose="020F0502020204030204" pitchFamily="34" charset="0"/>
                <a:cs typeface="Times New Roman" panose="02020603050405020304" pitchFamily="18" charset="0"/>
              </a:rPr>
              <a:t>A. Nhức đầu, buồn nôn, chóng mặt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tabLst>
                <a:tab pos="139700" algn="l"/>
                <a:tab pos="412750" algn="l"/>
                <a:tab pos="635000" algn="l"/>
                <a:tab pos="9525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pl-PL" dirty="0">
                <a:effectLst/>
                <a:latin typeface="Times New Roman" panose="02020603050405020304" pitchFamily="18" charset="0"/>
                <a:ea typeface="Calibri" panose="020F0502020204030204" pitchFamily="34" charset="0"/>
                <a:cs typeface="Times New Roman" panose="02020603050405020304" pitchFamily="18" charset="0"/>
              </a:rPr>
              <a:t>B. Chóng mặt từng cơn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tabLst>
                <a:tab pos="139700" algn="l"/>
                <a:tab pos="412750" algn="l"/>
                <a:tab pos="635000" algn="l"/>
                <a:tab pos="9525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pl-PL" dirty="0">
                <a:effectLst/>
                <a:latin typeface="Times New Roman" panose="02020603050405020304" pitchFamily="18" charset="0"/>
                <a:ea typeface="Calibri" panose="020F0502020204030204" pitchFamily="34" charset="0"/>
                <a:cs typeface="Times New Roman" panose="02020603050405020304" pitchFamily="18" charset="0"/>
              </a:rPr>
              <a:t>C. Hay có cơn đau thắt ngực</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tabLst>
                <a:tab pos="139700" algn="l"/>
                <a:tab pos="412750" algn="l"/>
                <a:tab pos="635000" algn="l"/>
                <a:tab pos="9525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pl-PL" dirty="0">
                <a:effectLst/>
                <a:latin typeface="Times New Roman" panose="02020603050405020304" pitchFamily="18" charset="0"/>
                <a:ea typeface="Calibri" panose="020F0502020204030204" pitchFamily="34" charset="0"/>
                <a:cs typeface="Times New Roman" panose="02020603050405020304" pitchFamily="18" charset="0"/>
              </a:rPr>
              <a:t>D. Số đo huyết áp tăng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393D1866-409A-4AA2-832B-9E9BDEEE67AE}"/>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376E9B89-F3D6-4ECF-942F-24A9CD881E4C}"/>
              </a:ext>
            </a:extLst>
          </p:cNvPr>
          <p:cNvSpPr>
            <a:spLocks noGrp="1"/>
          </p:cNvSpPr>
          <p:nvPr>
            <p:ph type="sldNum" sz="quarter" idx="12"/>
          </p:nvPr>
        </p:nvSpPr>
        <p:spPr/>
        <p:txBody>
          <a:bodyPr/>
          <a:lstStyle/>
          <a:p>
            <a:fld id="{F8333173-A304-4437-A180-9D4672DDA0D6}" type="slidenum">
              <a:rPr lang="en-US" smtClean="0"/>
              <a:pPr/>
              <a:t>13</a:t>
            </a:fld>
            <a:endParaRPr lang="en-US"/>
          </a:p>
        </p:txBody>
      </p:sp>
    </p:spTree>
    <p:extLst>
      <p:ext uri="{BB962C8B-B14F-4D97-AF65-F5344CB8AC3E}">
        <p14:creationId xmlns:p14="http://schemas.microsoft.com/office/powerpoint/2010/main" val="337002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45C16-2891-4B19-9FD4-907304362B6F}"/>
              </a:ext>
            </a:extLst>
          </p:cNvPr>
          <p:cNvSpPr>
            <a:spLocks noGrp="1"/>
          </p:cNvSpPr>
          <p:nvPr>
            <p:ph type="title"/>
          </p:nvPr>
        </p:nvSpPr>
        <p:spPr/>
        <p:txBody>
          <a:bodyPr>
            <a:normAutofit/>
          </a:bodyPr>
          <a:lstStyle/>
          <a:p>
            <a:r>
              <a:rPr lang="es-ES" sz="3200" b="1"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s-E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3200" b="1"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s-E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s-E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huyết</a:t>
            </a:r>
            <a:r>
              <a:rPr lang="es-E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3200" b="1" dirty="0" err="1">
                <a:effectLst/>
                <a:latin typeface="Times New Roman" panose="02020603050405020304" pitchFamily="18" charset="0"/>
                <a:ea typeface="Times New Roman" panose="02020603050405020304" pitchFamily="18" charset="0"/>
                <a:cs typeface="Times New Roman" panose="02020603050405020304" pitchFamily="18" charset="0"/>
              </a:rPr>
              <a:t>áp</a:t>
            </a:r>
            <a:br>
              <a:rPr lang="en-US" sz="3200" dirty="0">
                <a:effectLst/>
                <a:latin typeface="Arial" panose="020B0604020202020204" pitchFamily="34" charset="0"/>
                <a:ea typeface="Times New Roman" panose="02020603050405020304" pitchFamily="18" charset="0"/>
                <a:cs typeface="Times New Roman" panose="02020603050405020304" pitchFamily="18" charset="0"/>
              </a:rPr>
            </a:br>
            <a:endParaRPr lang="en-US" sz="3200" dirty="0"/>
          </a:p>
        </p:txBody>
      </p:sp>
      <p:sp>
        <p:nvSpPr>
          <p:cNvPr id="3" name="Content Placeholder 2">
            <a:extLst>
              <a:ext uri="{FF2B5EF4-FFF2-40B4-BE49-F238E27FC236}">
                <a16:creationId xmlns:a16="http://schemas.microsoft.com/office/drawing/2014/main" id="{EDACAAF4-EBCB-45F1-ABA8-D6CC79503EA6}"/>
              </a:ext>
            </a:extLst>
          </p:cNvPr>
          <p:cNvSpPr>
            <a:spLocks noGrp="1"/>
          </p:cNvSpPr>
          <p:nvPr>
            <p:ph idx="1"/>
          </p:nvPr>
        </p:nvSpPr>
        <p:spPr/>
        <p:txBody>
          <a:bodyPr>
            <a:normAutofit fontScale="92500" lnSpcReduction="20000"/>
          </a:bodyPr>
          <a:lstStyle/>
          <a:p>
            <a:pPr marL="0" marR="0" indent="0">
              <a:lnSpc>
                <a:spcPct val="150000"/>
              </a:lnSpc>
              <a:spcBef>
                <a:spcPts val="0"/>
              </a:spcBef>
              <a:spcAft>
                <a:spcPts val="0"/>
              </a:spcAft>
              <a:buNone/>
              <a:tabLst>
                <a:tab pos="139700" algn="l"/>
                <a:tab pos="412750" algn="l"/>
                <a:tab pos="635000" algn="l"/>
                <a:tab pos="9525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pl-PL" dirty="0">
                <a:effectLst/>
                <a:latin typeface="Times New Roman" panose="02020603050405020304" pitchFamily="18" charset="0"/>
                <a:ea typeface="Calibri" panose="020F0502020204030204" pitchFamily="34" charset="0"/>
                <a:cs typeface="Times New Roman" panose="02020603050405020304" pitchFamily="18" charset="0"/>
              </a:rPr>
              <a:t>Chị A có số đo huyết áp là 130/85mmHg, phân độ huyết áp cho chị A theo hướng dẫn chẩn đoán và điều trị tăng huyết áp của Bộ Y tế năm 2010 là:</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tabLst>
                <a:tab pos="139700" algn="l"/>
                <a:tab pos="412750" algn="l"/>
                <a:tab pos="635000" algn="l"/>
                <a:tab pos="9525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pl-PL" dirty="0">
                <a:effectLst/>
                <a:latin typeface="Times New Roman" panose="02020603050405020304" pitchFamily="18" charset="0"/>
                <a:ea typeface="Calibri" panose="020F0502020204030204" pitchFamily="34" charset="0"/>
                <a:cs typeface="Times New Roman" panose="02020603050405020304" pitchFamily="18" charset="0"/>
              </a:rPr>
              <a:t>A. Huyết áp bình thường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tabLst>
                <a:tab pos="139700" algn="l"/>
                <a:tab pos="412750" algn="l"/>
                <a:tab pos="635000" algn="l"/>
                <a:tab pos="9525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pl-PL" dirty="0">
                <a:effectLst/>
                <a:latin typeface="Times New Roman" panose="02020603050405020304" pitchFamily="18" charset="0"/>
                <a:ea typeface="Calibri" panose="020F0502020204030204" pitchFamily="34" charset="0"/>
                <a:cs typeface="Times New Roman" panose="02020603050405020304" pitchFamily="18" charset="0"/>
              </a:rPr>
              <a:t>B. Tiền tăng huyết áp</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tabLst>
                <a:tab pos="139700" algn="l"/>
                <a:tab pos="412750" algn="l"/>
                <a:tab pos="635000" algn="l"/>
                <a:tab pos="9525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pl-PL" dirty="0">
                <a:effectLst/>
                <a:latin typeface="Times New Roman" panose="02020603050405020304" pitchFamily="18" charset="0"/>
                <a:ea typeface="Calibri" panose="020F0502020204030204" pitchFamily="34" charset="0"/>
                <a:cs typeface="Times New Roman" panose="02020603050405020304" pitchFamily="18" charset="0"/>
              </a:rPr>
              <a:t>C. Tăng huyết áp giai đoạn 1</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tabLst>
                <a:tab pos="139700" algn="l"/>
                <a:tab pos="412750" algn="l"/>
                <a:tab pos="635000" algn="l"/>
                <a:tab pos="9525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pl-PL" dirty="0">
                <a:effectLst/>
                <a:latin typeface="Times New Roman" panose="02020603050405020304" pitchFamily="18" charset="0"/>
                <a:ea typeface="Calibri" panose="020F0502020204030204" pitchFamily="34" charset="0"/>
                <a:cs typeface="Times New Roman" panose="02020603050405020304" pitchFamily="18" charset="0"/>
              </a:rPr>
              <a:t>D. Tăng huyết áp giai đoạn 2</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C7A01B32-1AFC-4B5C-96E4-198602154650}"/>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2A173EB7-AA88-46A9-B026-698E4C9C8707}"/>
              </a:ext>
            </a:extLst>
          </p:cNvPr>
          <p:cNvSpPr>
            <a:spLocks noGrp="1"/>
          </p:cNvSpPr>
          <p:nvPr>
            <p:ph type="sldNum" sz="quarter" idx="12"/>
          </p:nvPr>
        </p:nvSpPr>
        <p:spPr/>
        <p:txBody>
          <a:bodyPr/>
          <a:lstStyle/>
          <a:p>
            <a:fld id="{F8333173-A304-4437-A180-9D4672DDA0D6}" type="slidenum">
              <a:rPr lang="en-US" smtClean="0"/>
              <a:pPr/>
              <a:t>14</a:t>
            </a:fld>
            <a:endParaRPr lang="en-US"/>
          </a:p>
        </p:txBody>
      </p:sp>
    </p:spTree>
    <p:extLst>
      <p:ext uri="{BB962C8B-B14F-4D97-AF65-F5344CB8AC3E}">
        <p14:creationId xmlns:p14="http://schemas.microsoft.com/office/powerpoint/2010/main" val="334298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457200" y="1981200"/>
            <a:ext cx="8229600" cy="4525963"/>
          </a:xfrm>
        </p:spPr>
        <p:txBody>
          <a:bodyPr/>
          <a:lstStyle/>
          <a:p>
            <a:pPr>
              <a:lnSpc>
                <a:spcPct val="80000"/>
              </a:lnSpc>
            </a:pPr>
            <a:endParaRPr lang="en-US" altLang="ja-JP" sz="2400" dirty="0">
              <a:ea typeface="ＭＳ Ｐゴシック" panose="020B0600070205080204" pitchFamily="34" charset="-128"/>
            </a:endParaRPr>
          </a:p>
        </p:txBody>
      </p:sp>
      <p:sp>
        <p:nvSpPr>
          <p:cNvPr id="16387" name="Rectangle 3"/>
          <p:cNvSpPr>
            <a:spLocks noGrp="1" noChangeArrowheads="1"/>
          </p:cNvSpPr>
          <p:nvPr>
            <p:ph type="title"/>
          </p:nvPr>
        </p:nvSpPr>
        <p:spPr>
          <a:noFill/>
          <a:ln/>
        </p:spPr>
        <p:txBody>
          <a:bodyPr>
            <a:normAutofit fontScale="90000"/>
          </a:bodyPr>
          <a:lstStyle/>
          <a:p>
            <a:r>
              <a:rPr lang="en-US" altLang="en-US" sz="4000"/>
              <a:t>TĂNG HUYẾT ÁP</a:t>
            </a:r>
            <a:br>
              <a:rPr lang="en-US" altLang="en-US" sz="4000" u="sng"/>
            </a:br>
            <a:endParaRPr lang="en-US" altLang="en-US" sz="4000" u="sng"/>
          </a:p>
        </p:txBody>
      </p:sp>
      <p:sp>
        <p:nvSpPr>
          <p:cNvPr id="16388" name="Rectangle 4"/>
          <p:cNvSpPr>
            <a:spLocks noChangeArrowheads="1"/>
          </p:cNvSpPr>
          <p:nvPr/>
        </p:nvSpPr>
        <p:spPr bwMode="auto">
          <a:xfrm>
            <a:off x="304800" y="1079212"/>
            <a:ext cx="8305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a-DK" altLang="en-US" sz="3200" b="1" dirty="0"/>
              <a:t>III. TRIỆU CHỨNG HỌC</a:t>
            </a:r>
          </a:p>
        </p:txBody>
      </p:sp>
      <p:sp>
        <p:nvSpPr>
          <p:cNvPr id="2" name="Footer Placeholder 1">
            <a:extLst>
              <a:ext uri="{FF2B5EF4-FFF2-40B4-BE49-F238E27FC236}">
                <a16:creationId xmlns:a16="http://schemas.microsoft.com/office/drawing/2014/main" id="{3FC04CAD-D99B-45BB-AC3A-21757E3E9A09}"/>
              </a:ext>
            </a:extLst>
          </p:cNvPr>
          <p:cNvSpPr>
            <a:spLocks noGrp="1"/>
          </p:cNvSpPr>
          <p:nvPr>
            <p:ph type="ftr" sz="quarter" idx="11"/>
          </p:nvPr>
        </p:nvSpPr>
        <p:spPr/>
        <p:txBody>
          <a:bodyPr/>
          <a:lstStyle/>
          <a:p>
            <a:r>
              <a:rPr lang="en-US"/>
              <a:t>GV Nguyễn Thị Hoàng Thu</a:t>
            </a:r>
          </a:p>
        </p:txBody>
      </p:sp>
      <p:sp>
        <p:nvSpPr>
          <p:cNvPr id="3" name="Slide Number Placeholder 2">
            <a:extLst>
              <a:ext uri="{FF2B5EF4-FFF2-40B4-BE49-F238E27FC236}">
                <a16:creationId xmlns:a16="http://schemas.microsoft.com/office/drawing/2014/main" id="{7C1C6878-580B-42E1-9883-18FC5192D8CE}"/>
              </a:ext>
            </a:extLst>
          </p:cNvPr>
          <p:cNvSpPr>
            <a:spLocks noGrp="1"/>
          </p:cNvSpPr>
          <p:nvPr>
            <p:ph type="sldNum" sz="quarter" idx="12"/>
          </p:nvPr>
        </p:nvSpPr>
        <p:spPr/>
        <p:txBody>
          <a:bodyPr/>
          <a:lstStyle/>
          <a:p>
            <a:fld id="{F8333173-A304-4437-A180-9D4672DDA0D6}" type="slidenum">
              <a:rPr lang="en-US" smtClean="0"/>
              <a:pPr/>
              <a:t>15</a:t>
            </a:fld>
            <a:endParaRPr lang="en-US"/>
          </a:p>
        </p:txBody>
      </p:sp>
    </p:spTree>
    <p:extLst>
      <p:ext uri="{BB962C8B-B14F-4D97-AF65-F5344CB8AC3E}">
        <p14:creationId xmlns:p14="http://schemas.microsoft.com/office/powerpoint/2010/main" val="4221559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0"/>
            <a:ext cx="9601200" cy="6858000"/>
          </a:xfrm>
        </p:spPr>
      </p:pic>
      <p:sp>
        <p:nvSpPr>
          <p:cNvPr id="3" name="Footer Placeholder 2">
            <a:extLst>
              <a:ext uri="{FF2B5EF4-FFF2-40B4-BE49-F238E27FC236}">
                <a16:creationId xmlns:a16="http://schemas.microsoft.com/office/drawing/2014/main" id="{10D59953-90D2-42B2-BF5D-F2E6A7BC1735}"/>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0A2FBA72-E330-4A0E-A0AE-8C3BF9547DD3}"/>
              </a:ext>
            </a:extLst>
          </p:cNvPr>
          <p:cNvSpPr>
            <a:spLocks noGrp="1"/>
          </p:cNvSpPr>
          <p:nvPr>
            <p:ph type="sldNum" sz="quarter" idx="12"/>
          </p:nvPr>
        </p:nvSpPr>
        <p:spPr/>
        <p:txBody>
          <a:bodyPr/>
          <a:lstStyle/>
          <a:p>
            <a:fld id="{F8333173-A304-4437-A180-9D4672DDA0D6}" type="slidenum">
              <a:rPr lang="en-US" smtClean="0"/>
              <a:pPr/>
              <a:t>16</a:t>
            </a:fld>
            <a:endParaRPr lang="en-US"/>
          </a:p>
        </p:txBody>
      </p:sp>
    </p:spTree>
    <p:extLst>
      <p:ext uri="{BB962C8B-B14F-4D97-AF65-F5344CB8AC3E}">
        <p14:creationId xmlns:p14="http://schemas.microsoft.com/office/powerpoint/2010/main" val="806423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3B0EF-01CD-41AD-B1CF-1EC51C5F44E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6F5A165-938F-4FB2-82A9-C8A67413585A}"/>
              </a:ext>
            </a:extLst>
          </p:cNvPr>
          <p:cNvSpPr>
            <a:spLocks noGrp="1"/>
          </p:cNvSpPr>
          <p:nvPr>
            <p:ph idx="1"/>
          </p:nvPr>
        </p:nvSpPr>
        <p:spPr/>
        <p:txBody>
          <a:bodyPr/>
          <a:lstStyle/>
          <a:p>
            <a:pPr marL="0" marR="0" indent="0">
              <a:lnSpc>
                <a:spcPct val="150000"/>
              </a:lnSpc>
              <a:spcBef>
                <a:spcPts val="0"/>
              </a:spcBef>
              <a:spcAft>
                <a:spcPts val="0"/>
              </a:spcAft>
              <a:buNone/>
              <a:tabLst>
                <a:tab pos="139700" algn="l"/>
                <a:tab pos="412750" algn="l"/>
                <a:tab pos="635000" algn="l"/>
                <a:tab pos="9525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vi-VN" dirty="0">
                <a:effectLst/>
                <a:latin typeface="Times New Roman" panose="02020603050405020304" pitchFamily="18" charset="0"/>
                <a:ea typeface="Calibri" panose="020F0502020204030204" pitchFamily="34" charset="0"/>
                <a:cs typeface="Times New Roman" panose="02020603050405020304" pitchFamily="18" charset="0"/>
              </a:rPr>
              <a:t>Tăng huyết áp không gây ra biến chứng: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tabLst>
                <a:tab pos="139700" algn="l"/>
                <a:tab pos="412750" algn="l"/>
                <a:tab pos="635000" algn="l"/>
                <a:tab pos="9525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vi-VN" dirty="0">
                <a:effectLst/>
                <a:latin typeface="Times New Roman" panose="02020603050405020304" pitchFamily="18" charset="0"/>
                <a:ea typeface="Calibri" panose="020F0502020204030204" pitchFamily="34" charset="0"/>
                <a:cs typeface="Times New Roman" panose="02020603050405020304" pitchFamily="18" charset="0"/>
              </a:rPr>
              <a:t>A. Đái tháo đường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tabLst>
                <a:tab pos="139700" algn="l"/>
                <a:tab pos="412750" algn="l"/>
                <a:tab pos="635000" algn="l"/>
                <a:tab pos="9525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vi-VN" dirty="0">
                <a:effectLst/>
                <a:latin typeface="Times New Roman" panose="02020603050405020304" pitchFamily="18" charset="0"/>
                <a:ea typeface="Calibri" panose="020F0502020204030204" pitchFamily="34" charset="0"/>
                <a:cs typeface="Times New Roman" panose="02020603050405020304" pitchFamily="18" charset="0"/>
              </a:rPr>
              <a:t>B. Suy tim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tabLst>
                <a:tab pos="139700" algn="l"/>
                <a:tab pos="412750" algn="l"/>
                <a:tab pos="635000" algn="l"/>
                <a:tab pos="9525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vi-VN" dirty="0">
                <a:effectLst/>
                <a:latin typeface="Times New Roman" panose="02020603050405020304" pitchFamily="18" charset="0"/>
                <a:ea typeface="Calibri" panose="020F0502020204030204" pitchFamily="34" charset="0"/>
                <a:cs typeface="Times New Roman" panose="02020603050405020304" pitchFamily="18" charset="0"/>
              </a:rPr>
              <a:t>C. Tổn thương cầu thận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tabLst>
                <a:tab pos="139700" algn="l"/>
                <a:tab pos="412750" algn="l"/>
                <a:tab pos="635000" algn="l"/>
                <a:tab pos="9525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vi-VN" dirty="0">
                <a:effectLst/>
                <a:latin typeface="Times New Roman" panose="02020603050405020304" pitchFamily="18" charset="0"/>
                <a:ea typeface="Calibri" panose="020F0502020204030204" pitchFamily="34" charset="0"/>
                <a:cs typeface="Times New Roman" panose="02020603050405020304" pitchFamily="18" charset="0"/>
              </a:rPr>
              <a:t>D. Tai biến mạch não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0CE8895A-9FE7-4B94-AAC0-5E50ECF26EC6}"/>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68AAB236-491B-4458-AA88-7941ADD76659}"/>
              </a:ext>
            </a:extLst>
          </p:cNvPr>
          <p:cNvSpPr>
            <a:spLocks noGrp="1"/>
          </p:cNvSpPr>
          <p:nvPr>
            <p:ph type="sldNum" sz="quarter" idx="12"/>
          </p:nvPr>
        </p:nvSpPr>
        <p:spPr/>
        <p:txBody>
          <a:bodyPr/>
          <a:lstStyle/>
          <a:p>
            <a:fld id="{F8333173-A304-4437-A180-9D4672DDA0D6}" type="slidenum">
              <a:rPr lang="en-US" smtClean="0"/>
              <a:pPr/>
              <a:t>17</a:t>
            </a:fld>
            <a:endParaRPr lang="en-US"/>
          </a:p>
        </p:txBody>
      </p:sp>
    </p:spTree>
    <p:extLst>
      <p:ext uri="{BB962C8B-B14F-4D97-AF65-F5344CB8AC3E}">
        <p14:creationId xmlns:p14="http://schemas.microsoft.com/office/powerpoint/2010/main" val="27135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244B2-AB2C-4DD1-9CD5-4A40A6449C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42F03EB-EF2F-4284-B5FA-650EFB1ED554}"/>
              </a:ext>
            </a:extLst>
          </p:cNvPr>
          <p:cNvSpPr>
            <a:spLocks noGrp="1"/>
          </p:cNvSpPr>
          <p:nvPr>
            <p:ph idx="1"/>
          </p:nvPr>
        </p:nvSpPr>
        <p:spPr/>
        <p:txBody>
          <a:bodyPr>
            <a:normAutofit fontScale="92500" lnSpcReduction="20000"/>
          </a:bodyPr>
          <a:lstStyle/>
          <a:p>
            <a:pPr marL="0" marR="0" indent="0">
              <a:lnSpc>
                <a:spcPct val="150000"/>
              </a:lnSpc>
              <a:spcBef>
                <a:spcPts val="0"/>
              </a:spcBef>
              <a:spcAft>
                <a:spcPts val="0"/>
              </a:spcAft>
              <a:buNone/>
              <a:tabLst>
                <a:tab pos="139700" algn="l"/>
                <a:tab pos="412750" algn="l"/>
                <a:tab pos="635000" algn="l"/>
                <a:tab pos="9525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pl-PL" dirty="0">
                <a:effectLst/>
                <a:latin typeface="Times New Roman" panose="02020603050405020304" pitchFamily="18" charset="0"/>
                <a:ea typeface="Calibri" panose="020F0502020204030204" pitchFamily="34" charset="0"/>
                <a:cs typeface="Times New Roman" panose="02020603050405020304" pitchFamily="18" charset="0"/>
              </a:rPr>
              <a:t>Khi theo dõi người bệnh tăng huyết áp, điều dưỡng phát hiện thấy người bệnh đột nhiên thấy yếu tay chân bên phải, đó có thể là dấu hiệu của biến chứng: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tabLst>
                <a:tab pos="139700" algn="l"/>
                <a:tab pos="412750" algn="l"/>
                <a:tab pos="635000" algn="l"/>
                <a:tab pos="9525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pl-PL" dirty="0">
                <a:effectLst/>
                <a:latin typeface="Times New Roman" panose="02020603050405020304" pitchFamily="18" charset="0"/>
                <a:ea typeface="Calibri" panose="020F0502020204030204" pitchFamily="34" charset="0"/>
                <a:cs typeface="Times New Roman" panose="02020603050405020304" pitchFamily="18" charset="0"/>
              </a:rPr>
              <a:t>A. Suy thận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tabLst>
                <a:tab pos="139700" algn="l"/>
                <a:tab pos="412750" algn="l"/>
                <a:tab pos="635000" algn="l"/>
                <a:tab pos="9525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pl-PL" dirty="0">
                <a:effectLst/>
                <a:latin typeface="Times New Roman" panose="02020603050405020304" pitchFamily="18" charset="0"/>
                <a:ea typeface="Calibri" panose="020F0502020204030204" pitchFamily="34" charset="0"/>
                <a:cs typeface="Times New Roman" panose="02020603050405020304" pitchFamily="18" charset="0"/>
              </a:rPr>
              <a:t>B. Cơn đau thắt ngực</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tabLst>
                <a:tab pos="139700" algn="l"/>
                <a:tab pos="412750" algn="l"/>
                <a:tab pos="635000" algn="l"/>
                <a:tab pos="9525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pl-PL" dirty="0">
                <a:effectLst/>
                <a:latin typeface="Times New Roman" panose="02020603050405020304" pitchFamily="18" charset="0"/>
                <a:ea typeface="Calibri" panose="020F0502020204030204" pitchFamily="34" charset="0"/>
                <a:cs typeface="Times New Roman" panose="02020603050405020304" pitchFamily="18" charset="0"/>
              </a:rPr>
              <a:t>C. Suy tim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tabLst>
                <a:tab pos="139700" algn="l"/>
                <a:tab pos="412750" algn="l"/>
                <a:tab pos="635000" algn="l"/>
                <a:tab pos="9525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pl-PL" dirty="0">
                <a:effectLst/>
                <a:latin typeface="Times New Roman" panose="02020603050405020304" pitchFamily="18" charset="0"/>
                <a:ea typeface="Calibri" panose="020F0502020204030204" pitchFamily="34" charset="0"/>
                <a:cs typeface="Times New Roman" panose="02020603050405020304" pitchFamily="18" charset="0"/>
              </a:rPr>
              <a:t>D. Tai biến mạch não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B1E2FFEA-E66C-43BE-A0D2-330D01A76DCC}"/>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8A5C1E5C-B7AC-4A6A-9610-E16D418ADE66}"/>
              </a:ext>
            </a:extLst>
          </p:cNvPr>
          <p:cNvSpPr>
            <a:spLocks noGrp="1"/>
          </p:cNvSpPr>
          <p:nvPr>
            <p:ph type="sldNum" sz="quarter" idx="12"/>
          </p:nvPr>
        </p:nvSpPr>
        <p:spPr/>
        <p:txBody>
          <a:bodyPr/>
          <a:lstStyle/>
          <a:p>
            <a:fld id="{F8333173-A304-4437-A180-9D4672DDA0D6}" type="slidenum">
              <a:rPr lang="en-US" smtClean="0"/>
              <a:pPr/>
              <a:t>18</a:t>
            </a:fld>
            <a:endParaRPr lang="en-US"/>
          </a:p>
        </p:txBody>
      </p:sp>
    </p:spTree>
    <p:extLst>
      <p:ext uri="{BB962C8B-B14F-4D97-AF65-F5344CB8AC3E}">
        <p14:creationId xmlns:p14="http://schemas.microsoft.com/office/powerpoint/2010/main" val="246518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ChangeArrowheads="1"/>
          </p:cNvSpPr>
          <p:nvPr/>
        </p:nvSpPr>
        <p:spPr bwMode="auto">
          <a:xfrm>
            <a:off x="6629400" y="2101850"/>
            <a:ext cx="2514600" cy="4679950"/>
          </a:xfrm>
          <a:prstGeom prst="rect">
            <a:avLst/>
          </a:prstGeom>
          <a:solidFill>
            <a:srgbClr val="33CCCC"/>
          </a:solidFill>
          <a:ln w="9525">
            <a:solidFill>
              <a:srgbClr val="000000"/>
            </a:solidFill>
            <a:miter lim="800000"/>
            <a:headEnd/>
            <a:tailEnd/>
          </a:ln>
        </p:spPr>
        <p:txBody>
          <a:bodyPr/>
          <a:lstStyle/>
          <a:p>
            <a:endParaRPr lang="en-US" altLang="en-US" sz="1600" b="1">
              <a:latin typeface=".VnArialH" panose="020B7200000000000000" pitchFamily="34" charset="0"/>
            </a:endParaRPr>
          </a:p>
          <a:p>
            <a:endParaRPr lang="en-US" altLang="en-US" sz="1600" b="1">
              <a:latin typeface=".VnArialH" panose="020B7200000000000000" pitchFamily="34" charset="0"/>
            </a:endParaRPr>
          </a:p>
          <a:p>
            <a:endParaRPr lang="en-US" altLang="en-US" sz="1600" b="1">
              <a:latin typeface=".VnArialH" panose="020B7200000000000000" pitchFamily="34" charset="0"/>
            </a:endParaRPr>
          </a:p>
          <a:p>
            <a:endParaRPr lang="en-US" altLang="en-US" sz="1600" b="1">
              <a:latin typeface=".VnArialH" panose="020B7200000000000000" pitchFamily="34" charset="0"/>
            </a:endParaRPr>
          </a:p>
          <a:p>
            <a:endParaRPr lang="en-US" altLang="en-US" sz="1600" b="1">
              <a:latin typeface=".VnArialH" panose="020B7200000000000000" pitchFamily="34" charset="0"/>
            </a:endParaRPr>
          </a:p>
          <a:p>
            <a:endParaRPr lang="en-US" altLang="en-US" sz="1600" b="1">
              <a:latin typeface=".VnArialH" panose="020B7200000000000000" pitchFamily="34" charset="0"/>
            </a:endParaRPr>
          </a:p>
          <a:p>
            <a:endParaRPr lang="en-US" altLang="en-US" sz="1600" b="1">
              <a:latin typeface=".VnArialH" panose="020B7200000000000000" pitchFamily="34" charset="0"/>
            </a:endParaRPr>
          </a:p>
          <a:p>
            <a:r>
              <a:rPr lang="en-US" altLang="en-US" sz="2000" b="1">
                <a:solidFill>
                  <a:srgbClr val="333399"/>
                </a:solidFill>
                <a:latin typeface=".VnArialH" panose="020B7200000000000000" pitchFamily="34" charset="0"/>
              </a:rPr>
              <a:t>Dïng phèi hîp nhiÒu lo¹i thuèc</a:t>
            </a:r>
          </a:p>
          <a:p>
            <a:endParaRPr lang="en-US" altLang="en-US" sz="2000" b="1">
              <a:latin typeface=".VnArialH" panose="020B7200000000000000" pitchFamily="34" charset="0"/>
            </a:endParaRPr>
          </a:p>
          <a:p>
            <a:endParaRPr lang="en-US" altLang="en-US" sz="2000" b="1">
              <a:latin typeface=".VnArialH" panose="020B7200000000000000" pitchFamily="34" charset="0"/>
            </a:endParaRPr>
          </a:p>
          <a:p>
            <a:r>
              <a:rPr lang="en-US" altLang="en-US" sz="2000" b="1">
                <a:latin typeface=".VnArialH" panose="020B7200000000000000" pitchFamily="34" charset="0"/>
              </a:rPr>
              <a:t>NghØ ng¬i</a:t>
            </a:r>
          </a:p>
          <a:p>
            <a:r>
              <a:rPr lang="en-US" altLang="en-US" sz="2000" b="1">
                <a:latin typeface=".VnArialH" panose="020B7200000000000000" pitchFamily="34" charset="0"/>
              </a:rPr>
              <a:t>¨n uèng hîp lý </a:t>
            </a:r>
          </a:p>
          <a:p>
            <a:endParaRPr lang="en-US" altLang="en-US" sz="2000">
              <a:latin typeface="Times New Roman" panose="02020603050405020304" pitchFamily="18" charset="0"/>
            </a:endParaRPr>
          </a:p>
        </p:txBody>
      </p:sp>
      <p:sp>
        <p:nvSpPr>
          <p:cNvPr id="99332" name="Rectangle 4"/>
          <p:cNvSpPr>
            <a:spLocks noChangeArrowheads="1"/>
          </p:cNvSpPr>
          <p:nvPr/>
        </p:nvSpPr>
        <p:spPr bwMode="auto">
          <a:xfrm>
            <a:off x="4114800" y="3702050"/>
            <a:ext cx="2514600" cy="3079750"/>
          </a:xfrm>
          <a:prstGeom prst="rect">
            <a:avLst/>
          </a:prstGeom>
          <a:solidFill>
            <a:srgbClr val="00FFFF"/>
          </a:solidFill>
          <a:ln w="9525">
            <a:solidFill>
              <a:srgbClr val="000000"/>
            </a:solidFill>
            <a:miter lim="800000"/>
            <a:headEnd/>
            <a:tailEnd/>
          </a:ln>
        </p:spPr>
        <p:txBody>
          <a:bodyPr/>
          <a:lstStyle/>
          <a:p>
            <a:endParaRPr lang="en-US" altLang="en-US" sz="1200">
              <a:latin typeface="Times New Roman" panose="02020603050405020304" pitchFamily="18" charset="0"/>
            </a:endParaRPr>
          </a:p>
          <a:p>
            <a:endParaRPr lang="en-US" altLang="en-US" sz="1200">
              <a:latin typeface="Times New Roman" panose="02020603050405020304" pitchFamily="18" charset="0"/>
            </a:endParaRPr>
          </a:p>
          <a:p>
            <a:endParaRPr lang="en-US" altLang="en-US" sz="1200">
              <a:latin typeface="Times New Roman" panose="02020603050405020304" pitchFamily="18" charset="0"/>
            </a:endParaRPr>
          </a:p>
          <a:p>
            <a:endParaRPr lang="en-US" altLang="en-US" sz="1200">
              <a:latin typeface="Times New Roman" panose="02020603050405020304" pitchFamily="18" charset="0"/>
            </a:endParaRPr>
          </a:p>
          <a:p>
            <a:endParaRPr lang="en-US" altLang="en-US" sz="2000" b="1">
              <a:latin typeface=".VnArialH" panose="020B7200000000000000" pitchFamily="34" charset="0"/>
            </a:endParaRPr>
          </a:p>
          <a:p>
            <a:r>
              <a:rPr lang="en-US" altLang="en-US" sz="2000" b="1">
                <a:solidFill>
                  <a:srgbClr val="800080"/>
                </a:solidFill>
                <a:latin typeface=".VnArialH" panose="020B7200000000000000" pitchFamily="34" charset="0"/>
              </a:rPr>
              <a:t>Dïng 1 lo¹i </a:t>
            </a:r>
          </a:p>
          <a:p>
            <a:r>
              <a:rPr lang="en-US" altLang="en-US" sz="2000" b="1">
                <a:solidFill>
                  <a:srgbClr val="800080"/>
                </a:solidFill>
                <a:latin typeface=".VnArialH" panose="020B7200000000000000" pitchFamily="34" charset="0"/>
              </a:rPr>
              <a:t>thuèc</a:t>
            </a:r>
          </a:p>
          <a:p>
            <a:endParaRPr lang="en-US" altLang="en-US" sz="2000" b="1">
              <a:latin typeface=".VnArialH" panose="020B7200000000000000" pitchFamily="34" charset="0"/>
            </a:endParaRPr>
          </a:p>
          <a:p>
            <a:r>
              <a:rPr lang="en-US" altLang="en-US" sz="2000" b="1">
                <a:latin typeface=".VnArialH" panose="020B7200000000000000" pitchFamily="34" charset="0"/>
              </a:rPr>
              <a:t>NghØ ng¬i</a:t>
            </a:r>
          </a:p>
          <a:p>
            <a:r>
              <a:rPr lang="en-US" altLang="en-US" sz="2000" b="1">
                <a:latin typeface=".VnArialH" panose="020B7200000000000000" pitchFamily="34" charset="0"/>
              </a:rPr>
              <a:t>¨n uèng hîp lý </a:t>
            </a:r>
          </a:p>
          <a:p>
            <a:endParaRPr lang="en-US" altLang="en-US" sz="2000">
              <a:latin typeface="Times New Roman" panose="02020603050405020304" pitchFamily="18" charset="0"/>
            </a:endParaRPr>
          </a:p>
          <a:p>
            <a:endParaRPr lang="en-US" altLang="en-US" sz="2000">
              <a:latin typeface="Times New Roman" panose="02020603050405020304" pitchFamily="18" charset="0"/>
            </a:endParaRPr>
          </a:p>
          <a:p>
            <a:endParaRPr lang="en-US" altLang="en-US" sz="1200">
              <a:latin typeface="Times New Roman" panose="02020603050405020304" pitchFamily="18" charset="0"/>
            </a:endParaRPr>
          </a:p>
          <a:p>
            <a:endParaRPr lang="en-US" altLang="en-US" sz="1600" b="1">
              <a:latin typeface=".VnArialH" panose="020B7200000000000000" pitchFamily="34" charset="0"/>
            </a:endParaRPr>
          </a:p>
          <a:p>
            <a:endParaRPr lang="en-US" altLang="en-US" sz="1600" b="1">
              <a:latin typeface=".VnArialH" panose="020B7200000000000000" pitchFamily="34" charset="0"/>
            </a:endParaRPr>
          </a:p>
          <a:p>
            <a:endParaRPr lang="en-US" altLang="en-US" sz="1200">
              <a:latin typeface="Times New Roman" panose="02020603050405020304" pitchFamily="18" charset="0"/>
            </a:endParaRPr>
          </a:p>
        </p:txBody>
      </p:sp>
      <p:sp>
        <p:nvSpPr>
          <p:cNvPr id="99333" name="Rectangle 5"/>
          <p:cNvSpPr>
            <a:spLocks noChangeArrowheads="1"/>
          </p:cNvSpPr>
          <p:nvPr/>
        </p:nvSpPr>
        <p:spPr bwMode="auto">
          <a:xfrm>
            <a:off x="1257300" y="5073650"/>
            <a:ext cx="2857500" cy="1708150"/>
          </a:xfrm>
          <a:prstGeom prst="rect">
            <a:avLst/>
          </a:prstGeom>
          <a:solidFill>
            <a:srgbClr val="CCFFFF"/>
          </a:solidFill>
          <a:ln w="9525">
            <a:solidFill>
              <a:srgbClr val="000000"/>
            </a:solidFill>
            <a:miter lim="800000"/>
            <a:headEnd/>
            <a:tailEnd/>
          </a:ln>
        </p:spPr>
        <p:txBody>
          <a:bodyPr/>
          <a:lstStyle/>
          <a:p>
            <a:endParaRPr lang="en-US" altLang="en-US" sz="1200">
              <a:latin typeface="Times New Roman" panose="02020603050405020304" pitchFamily="18" charset="0"/>
            </a:endParaRPr>
          </a:p>
          <a:p>
            <a:endParaRPr lang="en-US" altLang="en-US" sz="1200">
              <a:latin typeface="Times New Roman" panose="02020603050405020304" pitchFamily="18" charset="0"/>
            </a:endParaRPr>
          </a:p>
          <a:p>
            <a:endParaRPr lang="en-US" altLang="en-US" sz="1200">
              <a:latin typeface="Times New Roman" panose="02020603050405020304" pitchFamily="18" charset="0"/>
            </a:endParaRPr>
          </a:p>
          <a:p>
            <a:endParaRPr lang="en-US" altLang="en-US" sz="1200">
              <a:latin typeface="Times New Roman" panose="02020603050405020304" pitchFamily="18" charset="0"/>
            </a:endParaRPr>
          </a:p>
          <a:p>
            <a:r>
              <a:rPr lang="en-US" altLang="en-US" sz="2000" b="1">
                <a:latin typeface=".VnArialH" panose="020B7200000000000000" pitchFamily="34" charset="0"/>
              </a:rPr>
              <a:t>NghØ ng¬i</a:t>
            </a:r>
          </a:p>
          <a:p>
            <a:r>
              <a:rPr lang="en-US" altLang="en-US" sz="2000" b="1">
                <a:latin typeface=".VnArialH" panose="020B7200000000000000" pitchFamily="34" charset="0"/>
              </a:rPr>
              <a:t>¨n uèng hîp lý</a:t>
            </a:r>
            <a:r>
              <a:rPr lang="en-US" altLang="en-US" b="1">
                <a:latin typeface=".VnArialH" panose="020B7200000000000000" pitchFamily="34" charset="0"/>
              </a:rPr>
              <a:t> </a:t>
            </a:r>
          </a:p>
        </p:txBody>
      </p:sp>
      <p:sp>
        <p:nvSpPr>
          <p:cNvPr id="99334" name="Rectangle 6"/>
          <p:cNvSpPr>
            <a:spLocks noChangeArrowheads="1"/>
          </p:cNvSpPr>
          <p:nvPr/>
        </p:nvSpPr>
        <p:spPr bwMode="auto">
          <a:xfrm>
            <a:off x="4495800" y="3886200"/>
            <a:ext cx="1905000" cy="609600"/>
          </a:xfrm>
          <a:prstGeom prst="rect">
            <a:avLst/>
          </a:prstGeom>
          <a:solidFill>
            <a:srgbClr val="66FF33"/>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2400" b="1">
                <a:latin typeface=".VnArial" panose="020B7200000000000000" pitchFamily="34" charset="0"/>
              </a:rPr>
              <a:t>BËc II</a:t>
            </a:r>
          </a:p>
        </p:txBody>
      </p:sp>
      <p:sp>
        <p:nvSpPr>
          <p:cNvPr id="99335" name="Rectangle 7"/>
          <p:cNvSpPr>
            <a:spLocks noChangeArrowheads="1"/>
          </p:cNvSpPr>
          <p:nvPr/>
        </p:nvSpPr>
        <p:spPr bwMode="auto">
          <a:xfrm>
            <a:off x="6934200" y="2362200"/>
            <a:ext cx="1905000" cy="609600"/>
          </a:xfrm>
          <a:prstGeom prst="rect">
            <a:avLst/>
          </a:prstGeom>
          <a:solidFill>
            <a:schemeClr val="accent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2400" b="1">
                <a:solidFill>
                  <a:srgbClr val="FFFF66"/>
                </a:solidFill>
                <a:latin typeface=".VnArial" panose="020B7200000000000000" pitchFamily="34" charset="0"/>
              </a:rPr>
              <a:t>BËc III</a:t>
            </a:r>
          </a:p>
        </p:txBody>
      </p:sp>
      <p:sp>
        <p:nvSpPr>
          <p:cNvPr id="99336" name="Rectangle 8"/>
          <p:cNvSpPr>
            <a:spLocks noChangeArrowheads="1"/>
          </p:cNvSpPr>
          <p:nvPr/>
        </p:nvSpPr>
        <p:spPr bwMode="auto">
          <a:xfrm>
            <a:off x="1752600" y="5181600"/>
            <a:ext cx="19050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2400" b="1">
                <a:latin typeface=".VnArialH" panose="020B7200000000000000" pitchFamily="34" charset="0"/>
              </a:rPr>
              <a:t>BËc I</a:t>
            </a:r>
          </a:p>
        </p:txBody>
      </p:sp>
      <p:sp>
        <p:nvSpPr>
          <p:cNvPr id="99339" name="Rectangle 11"/>
          <p:cNvSpPr>
            <a:spLocks noChangeArrowheads="1"/>
          </p:cNvSpPr>
          <p:nvPr/>
        </p:nvSpPr>
        <p:spPr bwMode="auto">
          <a:xfrm>
            <a:off x="0" y="0"/>
            <a:ext cx="459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4400" b="1">
                <a:solidFill>
                  <a:srgbClr val="FFFF66"/>
                </a:solidFill>
                <a:latin typeface=".VnAristote" panose="020B7200000000000000" pitchFamily="34" charset="0"/>
              </a:rPr>
              <a:t>* Nguyªn t¾c chung:</a:t>
            </a:r>
          </a:p>
        </p:txBody>
      </p:sp>
      <p:sp>
        <p:nvSpPr>
          <p:cNvPr id="99340" name="Rectangle 12"/>
          <p:cNvSpPr>
            <a:spLocks noChangeArrowheads="1"/>
          </p:cNvSpPr>
          <p:nvPr/>
        </p:nvSpPr>
        <p:spPr bwMode="auto">
          <a:xfrm>
            <a:off x="0" y="792163"/>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3200" b="1" dirty="0">
                <a:solidFill>
                  <a:srgbClr val="66FF33"/>
                </a:solidFill>
                <a:latin typeface=".VnArial" panose="020B7200000000000000" pitchFamily="34" charset="0"/>
              </a:rPr>
              <a:t> </a:t>
            </a:r>
            <a:r>
              <a:rPr lang="en-US" altLang="en-US" sz="3200" b="1" dirty="0" err="1">
                <a:solidFill>
                  <a:srgbClr val="66FF33"/>
                </a:solidFill>
                <a:latin typeface=".VnArial" panose="020B7200000000000000" pitchFamily="34" charset="0"/>
              </a:rPr>
              <a:t>Thư­êng</a:t>
            </a:r>
            <a:r>
              <a:rPr lang="en-US" altLang="en-US" sz="3200" b="1" dirty="0">
                <a:solidFill>
                  <a:srgbClr val="66FF33"/>
                </a:solidFill>
                <a:latin typeface=".VnArial" panose="020B7200000000000000" pitchFamily="34" charset="0"/>
              </a:rPr>
              <a:t> </a:t>
            </a:r>
            <a:r>
              <a:rPr lang="en-US" altLang="en-US" sz="3200" b="1" dirty="0" err="1">
                <a:solidFill>
                  <a:srgbClr val="66FF33"/>
                </a:solidFill>
                <a:latin typeface=".VnArial" panose="020B7200000000000000" pitchFamily="34" charset="0"/>
              </a:rPr>
              <a:t>xuyªn</a:t>
            </a:r>
            <a:r>
              <a:rPr lang="en-US" altLang="en-US" sz="3200" b="1" dirty="0">
                <a:solidFill>
                  <a:srgbClr val="66FF33"/>
                </a:solidFill>
                <a:latin typeface=".VnArial" panose="020B7200000000000000" pitchFamily="34" charset="0"/>
              </a:rPr>
              <a:t>, </a:t>
            </a:r>
            <a:r>
              <a:rPr lang="en-US" altLang="en-US" sz="3200" b="1" dirty="0" err="1">
                <a:solidFill>
                  <a:srgbClr val="66FF33"/>
                </a:solidFill>
                <a:latin typeface=".VnArial" panose="020B7200000000000000" pitchFamily="34" charset="0"/>
              </a:rPr>
              <a:t>liªn</a:t>
            </a:r>
            <a:r>
              <a:rPr lang="en-US" altLang="en-US" sz="3200" b="1" dirty="0">
                <a:solidFill>
                  <a:srgbClr val="66FF33"/>
                </a:solidFill>
                <a:latin typeface=".VnArial" panose="020B7200000000000000" pitchFamily="34" charset="0"/>
              </a:rPr>
              <a:t> </a:t>
            </a:r>
            <a:r>
              <a:rPr lang="en-US" altLang="en-US" sz="3200" b="1" dirty="0" err="1">
                <a:solidFill>
                  <a:srgbClr val="66FF33"/>
                </a:solidFill>
                <a:latin typeface=".VnArial" panose="020B7200000000000000" pitchFamily="34" charset="0"/>
              </a:rPr>
              <a:t>tôc</a:t>
            </a:r>
            <a:r>
              <a:rPr lang="en-US" altLang="en-US" sz="3200" b="1" dirty="0">
                <a:solidFill>
                  <a:srgbClr val="66FF33"/>
                </a:solidFill>
                <a:latin typeface=".VnArial" panose="020B7200000000000000" pitchFamily="34" charset="0"/>
              </a:rPr>
              <a:t> </a:t>
            </a:r>
            <a:r>
              <a:rPr lang="en-US" altLang="en-US" sz="3200" b="1" dirty="0" err="1">
                <a:solidFill>
                  <a:srgbClr val="66FF33"/>
                </a:solidFill>
                <a:latin typeface=".VnArial" panose="020B7200000000000000" pitchFamily="34" charset="0"/>
              </a:rPr>
              <a:t>theo</a:t>
            </a:r>
            <a:r>
              <a:rPr lang="en-US" altLang="en-US" sz="3200" b="1" dirty="0">
                <a:solidFill>
                  <a:srgbClr val="66FF33"/>
                </a:solidFill>
                <a:latin typeface=".VnArial" panose="020B7200000000000000" pitchFamily="34" charset="0"/>
              </a:rPr>
              <a:t> </a:t>
            </a:r>
            <a:r>
              <a:rPr lang="en-US" altLang="en-US" sz="3200" b="1" dirty="0" err="1">
                <a:solidFill>
                  <a:srgbClr val="66FF33"/>
                </a:solidFill>
                <a:latin typeface=".VnArial" panose="020B7200000000000000" pitchFamily="34" charset="0"/>
              </a:rPr>
              <a:t>dâi</a:t>
            </a:r>
            <a:r>
              <a:rPr lang="en-US" altLang="en-US" sz="3200" b="1" dirty="0">
                <a:solidFill>
                  <a:srgbClr val="66FF33"/>
                </a:solidFill>
                <a:latin typeface=".VnArial" panose="020B7200000000000000" pitchFamily="34" charset="0"/>
              </a:rPr>
              <a:t> </a:t>
            </a:r>
            <a:r>
              <a:rPr lang="en-US" altLang="en-US" sz="3200" b="1" dirty="0" err="1">
                <a:solidFill>
                  <a:srgbClr val="66FF33"/>
                </a:solidFill>
                <a:latin typeface=".VnArial" panose="020B7200000000000000" pitchFamily="34" charset="0"/>
              </a:rPr>
              <a:t>huyÕt</a:t>
            </a:r>
            <a:r>
              <a:rPr lang="en-US" altLang="en-US" sz="3200" b="1" dirty="0">
                <a:solidFill>
                  <a:srgbClr val="66FF33"/>
                </a:solidFill>
                <a:latin typeface=".VnArial" panose="020B7200000000000000" pitchFamily="34" charset="0"/>
              </a:rPr>
              <a:t> ¸p.</a:t>
            </a:r>
          </a:p>
        </p:txBody>
      </p:sp>
      <p:sp>
        <p:nvSpPr>
          <p:cNvPr id="99341" name="Text Box 13"/>
          <p:cNvSpPr txBox="1">
            <a:spLocks noChangeArrowheads="1"/>
          </p:cNvSpPr>
          <p:nvPr/>
        </p:nvSpPr>
        <p:spPr bwMode="auto">
          <a:xfrm>
            <a:off x="0" y="1401763"/>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r>
              <a:rPr lang="en-US" altLang="en-US" sz="3200" b="1" dirty="0">
                <a:solidFill>
                  <a:srgbClr val="66FF33"/>
                </a:solidFill>
                <a:latin typeface=".VnArial" panose="020B7200000000000000" pitchFamily="34" charset="0"/>
              </a:rPr>
              <a:t> T</a:t>
            </a:r>
            <a:r>
              <a:rPr lang="en-US" altLang="en-US" sz="3200" b="1" dirty="0">
                <a:solidFill>
                  <a:srgbClr val="66FF33"/>
                </a:solidFill>
                <a:latin typeface=".VnArial" panose="020B7200000000000000" pitchFamily="34" charset="0"/>
                <a:cs typeface="Times New Roman" panose="02020603050405020304" pitchFamily="18" charset="0"/>
              </a:rPr>
              <a:t>heo </a:t>
            </a:r>
            <a:r>
              <a:rPr lang="en-US" altLang="en-US" sz="3200" b="1" dirty="0" err="1">
                <a:solidFill>
                  <a:srgbClr val="66FF33"/>
                </a:solidFill>
                <a:latin typeface=".VnArial" panose="020B7200000000000000" pitchFamily="34" charset="0"/>
                <a:cs typeface="Times New Roman" panose="02020603050405020304" pitchFamily="18" charset="0"/>
              </a:rPr>
              <a:t>bËc</a:t>
            </a:r>
            <a:r>
              <a:rPr lang="en-US" altLang="en-US" sz="3200" b="1" dirty="0">
                <a:solidFill>
                  <a:srgbClr val="66FF33"/>
                </a:solidFill>
                <a:latin typeface=".VnArial" panose="020B7200000000000000" pitchFamily="34" charset="0"/>
                <a:cs typeface="Times New Roman" panose="02020603050405020304" pitchFamily="18" charset="0"/>
              </a:rPr>
              <a:t> thang. </a:t>
            </a:r>
          </a:p>
        </p:txBody>
      </p:sp>
      <p:sp>
        <p:nvSpPr>
          <p:cNvPr id="2" name="Footer Placeholder 1">
            <a:extLst>
              <a:ext uri="{FF2B5EF4-FFF2-40B4-BE49-F238E27FC236}">
                <a16:creationId xmlns:a16="http://schemas.microsoft.com/office/drawing/2014/main" id="{45B7BF07-A126-42E3-965E-D169B28E54FC}"/>
              </a:ext>
            </a:extLst>
          </p:cNvPr>
          <p:cNvSpPr>
            <a:spLocks noGrp="1"/>
          </p:cNvSpPr>
          <p:nvPr>
            <p:ph type="ftr" sz="quarter" idx="11"/>
          </p:nvPr>
        </p:nvSpPr>
        <p:spPr/>
        <p:txBody>
          <a:bodyPr/>
          <a:lstStyle/>
          <a:p>
            <a:r>
              <a:rPr lang="en-US"/>
              <a:t>GV Nguyễn Thị Hoàng Thu</a:t>
            </a:r>
          </a:p>
        </p:txBody>
      </p:sp>
      <p:sp>
        <p:nvSpPr>
          <p:cNvPr id="3" name="Slide Number Placeholder 2">
            <a:extLst>
              <a:ext uri="{FF2B5EF4-FFF2-40B4-BE49-F238E27FC236}">
                <a16:creationId xmlns:a16="http://schemas.microsoft.com/office/drawing/2014/main" id="{9351BD21-ED47-4EF2-BE9F-E8D7D145A99B}"/>
              </a:ext>
            </a:extLst>
          </p:cNvPr>
          <p:cNvSpPr>
            <a:spLocks noGrp="1"/>
          </p:cNvSpPr>
          <p:nvPr>
            <p:ph type="sldNum" sz="quarter" idx="12"/>
          </p:nvPr>
        </p:nvSpPr>
        <p:spPr/>
        <p:txBody>
          <a:bodyPr/>
          <a:lstStyle/>
          <a:p>
            <a:fld id="{F8333173-A304-4437-A180-9D4672DDA0D6}" type="slidenum">
              <a:rPr lang="en-US" smtClean="0"/>
              <a:pPr/>
              <a:t>19</a:t>
            </a:fld>
            <a:endParaRPr lang="en-US"/>
          </a:p>
        </p:txBody>
      </p:sp>
    </p:spTree>
    <p:extLst>
      <p:ext uri="{BB962C8B-B14F-4D97-AF65-F5344CB8AC3E}">
        <p14:creationId xmlns:p14="http://schemas.microsoft.com/office/powerpoint/2010/main" val="1717822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339"/>
                                        </p:tgtEl>
                                        <p:attrNameLst>
                                          <p:attrName>style.visibility</p:attrName>
                                        </p:attrNameLst>
                                      </p:cBhvr>
                                      <p:to>
                                        <p:strVal val="visible"/>
                                      </p:to>
                                    </p:set>
                                    <p:anim calcmode="lin" valueType="num">
                                      <p:cBhvr additive="base">
                                        <p:cTn id="7" dur="500" fill="hold"/>
                                        <p:tgtEl>
                                          <p:spTgt spid="99339"/>
                                        </p:tgtEl>
                                        <p:attrNameLst>
                                          <p:attrName>ppt_x</p:attrName>
                                        </p:attrNameLst>
                                      </p:cBhvr>
                                      <p:tavLst>
                                        <p:tav tm="0">
                                          <p:val>
                                            <p:strVal val="#ppt_x"/>
                                          </p:val>
                                        </p:tav>
                                        <p:tav tm="100000">
                                          <p:val>
                                            <p:strVal val="#ppt_x"/>
                                          </p:val>
                                        </p:tav>
                                      </p:tavLst>
                                    </p:anim>
                                    <p:anim calcmode="lin" valueType="num">
                                      <p:cBhvr additive="base">
                                        <p:cTn id="8" dur="500" fill="hold"/>
                                        <p:tgtEl>
                                          <p:spTgt spid="9933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9340"/>
                                        </p:tgtEl>
                                        <p:attrNameLst>
                                          <p:attrName>style.visibility</p:attrName>
                                        </p:attrNameLst>
                                      </p:cBhvr>
                                      <p:to>
                                        <p:strVal val="visible"/>
                                      </p:to>
                                    </p:set>
                                    <p:anim calcmode="lin" valueType="num">
                                      <p:cBhvr additive="base">
                                        <p:cTn id="13" dur="500" fill="hold"/>
                                        <p:tgtEl>
                                          <p:spTgt spid="99340"/>
                                        </p:tgtEl>
                                        <p:attrNameLst>
                                          <p:attrName>ppt_x</p:attrName>
                                        </p:attrNameLst>
                                      </p:cBhvr>
                                      <p:tavLst>
                                        <p:tav tm="0">
                                          <p:val>
                                            <p:strVal val="#ppt_x"/>
                                          </p:val>
                                        </p:tav>
                                        <p:tav tm="100000">
                                          <p:val>
                                            <p:strVal val="#ppt_x"/>
                                          </p:val>
                                        </p:tav>
                                      </p:tavLst>
                                    </p:anim>
                                    <p:anim calcmode="lin" valueType="num">
                                      <p:cBhvr additive="base">
                                        <p:cTn id="14" dur="500" fill="hold"/>
                                        <p:tgtEl>
                                          <p:spTgt spid="9934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9341"/>
                                        </p:tgtEl>
                                        <p:attrNameLst>
                                          <p:attrName>style.visibility</p:attrName>
                                        </p:attrNameLst>
                                      </p:cBhvr>
                                      <p:to>
                                        <p:strVal val="visible"/>
                                      </p:to>
                                    </p:set>
                                    <p:anim calcmode="lin" valueType="num">
                                      <p:cBhvr additive="base">
                                        <p:cTn id="19" dur="500" fill="hold"/>
                                        <p:tgtEl>
                                          <p:spTgt spid="99341"/>
                                        </p:tgtEl>
                                        <p:attrNameLst>
                                          <p:attrName>ppt_x</p:attrName>
                                        </p:attrNameLst>
                                      </p:cBhvr>
                                      <p:tavLst>
                                        <p:tav tm="0">
                                          <p:val>
                                            <p:strVal val="#ppt_x"/>
                                          </p:val>
                                        </p:tav>
                                        <p:tav tm="100000">
                                          <p:val>
                                            <p:strVal val="#ppt_x"/>
                                          </p:val>
                                        </p:tav>
                                      </p:tavLst>
                                    </p:anim>
                                    <p:anim calcmode="lin" valueType="num">
                                      <p:cBhvr additive="base">
                                        <p:cTn id="20" dur="500" fill="hold"/>
                                        <p:tgtEl>
                                          <p:spTgt spid="9934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9333"/>
                                        </p:tgtEl>
                                        <p:attrNameLst>
                                          <p:attrName>style.visibility</p:attrName>
                                        </p:attrNameLst>
                                      </p:cBhvr>
                                      <p:to>
                                        <p:strVal val="visible"/>
                                      </p:to>
                                    </p:set>
                                    <p:anim calcmode="lin" valueType="num">
                                      <p:cBhvr additive="base">
                                        <p:cTn id="25" dur="500" fill="hold"/>
                                        <p:tgtEl>
                                          <p:spTgt spid="99333"/>
                                        </p:tgtEl>
                                        <p:attrNameLst>
                                          <p:attrName>ppt_x</p:attrName>
                                        </p:attrNameLst>
                                      </p:cBhvr>
                                      <p:tavLst>
                                        <p:tav tm="0">
                                          <p:val>
                                            <p:strVal val="#ppt_x"/>
                                          </p:val>
                                        </p:tav>
                                        <p:tav tm="100000">
                                          <p:val>
                                            <p:strVal val="#ppt_x"/>
                                          </p:val>
                                        </p:tav>
                                      </p:tavLst>
                                    </p:anim>
                                    <p:anim calcmode="lin" valueType="num">
                                      <p:cBhvr additive="base">
                                        <p:cTn id="26" dur="500" fill="hold"/>
                                        <p:tgtEl>
                                          <p:spTgt spid="9933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9332"/>
                                        </p:tgtEl>
                                        <p:attrNameLst>
                                          <p:attrName>style.visibility</p:attrName>
                                        </p:attrNameLst>
                                      </p:cBhvr>
                                      <p:to>
                                        <p:strVal val="visible"/>
                                      </p:to>
                                    </p:set>
                                    <p:anim calcmode="lin" valueType="num">
                                      <p:cBhvr additive="base">
                                        <p:cTn id="31" dur="500" fill="hold"/>
                                        <p:tgtEl>
                                          <p:spTgt spid="99332"/>
                                        </p:tgtEl>
                                        <p:attrNameLst>
                                          <p:attrName>ppt_x</p:attrName>
                                        </p:attrNameLst>
                                      </p:cBhvr>
                                      <p:tavLst>
                                        <p:tav tm="0">
                                          <p:val>
                                            <p:strVal val="#ppt_x"/>
                                          </p:val>
                                        </p:tav>
                                        <p:tav tm="100000">
                                          <p:val>
                                            <p:strVal val="#ppt_x"/>
                                          </p:val>
                                        </p:tav>
                                      </p:tavLst>
                                    </p:anim>
                                    <p:anim calcmode="lin" valueType="num">
                                      <p:cBhvr additive="base">
                                        <p:cTn id="32" dur="500" fill="hold"/>
                                        <p:tgtEl>
                                          <p:spTgt spid="9933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9331"/>
                                        </p:tgtEl>
                                        <p:attrNameLst>
                                          <p:attrName>style.visibility</p:attrName>
                                        </p:attrNameLst>
                                      </p:cBhvr>
                                      <p:to>
                                        <p:strVal val="visible"/>
                                      </p:to>
                                    </p:set>
                                    <p:anim calcmode="lin" valueType="num">
                                      <p:cBhvr additive="base">
                                        <p:cTn id="37" dur="500" fill="hold"/>
                                        <p:tgtEl>
                                          <p:spTgt spid="99331"/>
                                        </p:tgtEl>
                                        <p:attrNameLst>
                                          <p:attrName>ppt_x</p:attrName>
                                        </p:attrNameLst>
                                      </p:cBhvr>
                                      <p:tavLst>
                                        <p:tav tm="0">
                                          <p:val>
                                            <p:strVal val="#ppt_x"/>
                                          </p:val>
                                        </p:tav>
                                        <p:tav tm="100000">
                                          <p:val>
                                            <p:strVal val="#ppt_x"/>
                                          </p:val>
                                        </p:tav>
                                      </p:tavLst>
                                    </p:anim>
                                    <p:anim calcmode="lin" valueType="num">
                                      <p:cBhvr additive="base">
                                        <p:cTn id="38" dur="500" fill="hold"/>
                                        <p:tgtEl>
                                          <p:spTgt spid="99331"/>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9336"/>
                                        </p:tgtEl>
                                        <p:attrNameLst>
                                          <p:attrName>style.visibility</p:attrName>
                                        </p:attrNameLst>
                                      </p:cBhvr>
                                      <p:to>
                                        <p:strVal val="visible"/>
                                      </p:to>
                                    </p:set>
                                    <p:anim calcmode="lin" valueType="num">
                                      <p:cBhvr additive="base">
                                        <p:cTn id="43" dur="500" fill="hold"/>
                                        <p:tgtEl>
                                          <p:spTgt spid="99336"/>
                                        </p:tgtEl>
                                        <p:attrNameLst>
                                          <p:attrName>ppt_x</p:attrName>
                                        </p:attrNameLst>
                                      </p:cBhvr>
                                      <p:tavLst>
                                        <p:tav tm="0">
                                          <p:val>
                                            <p:strVal val="#ppt_x"/>
                                          </p:val>
                                        </p:tav>
                                        <p:tav tm="100000">
                                          <p:val>
                                            <p:strVal val="#ppt_x"/>
                                          </p:val>
                                        </p:tav>
                                      </p:tavLst>
                                    </p:anim>
                                    <p:anim calcmode="lin" valueType="num">
                                      <p:cBhvr additive="base">
                                        <p:cTn id="44" dur="500" fill="hold"/>
                                        <p:tgtEl>
                                          <p:spTgt spid="9933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9334"/>
                                        </p:tgtEl>
                                        <p:attrNameLst>
                                          <p:attrName>style.visibility</p:attrName>
                                        </p:attrNameLst>
                                      </p:cBhvr>
                                      <p:to>
                                        <p:strVal val="visible"/>
                                      </p:to>
                                    </p:set>
                                    <p:anim calcmode="lin" valueType="num">
                                      <p:cBhvr additive="base">
                                        <p:cTn id="49" dur="500" fill="hold"/>
                                        <p:tgtEl>
                                          <p:spTgt spid="99334"/>
                                        </p:tgtEl>
                                        <p:attrNameLst>
                                          <p:attrName>ppt_x</p:attrName>
                                        </p:attrNameLst>
                                      </p:cBhvr>
                                      <p:tavLst>
                                        <p:tav tm="0">
                                          <p:val>
                                            <p:strVal val="#ppt_x"/>
                                          </p:val>
                                        </p:tav>
                                        <p:tav tm="100000">
                                          <p:val>
                                            <p:strVal val="#ppt_x"/>
                                          </p:val>
                                        </p:tav>
                                      </p:tavLst>
                                    </p:anim>
                                    <p:anim calcmode="lin" valueType="num">
                                      <p:cBhvr additive="base">
                                        <p:cTn id="50" dur="500" fill="hold"/>
                                        <p:tgtEl>
                                          <p:spTgt spid="99334"/>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9335"/>
                                        </p:tgtEl>
                                        <p:attrNameLst>
                                          <p:attrName>style.visibility</p:attrName>
                                        </p:attrNameLst>
                                      </p:cBhvr>
                                      <p:to>
                                        <p:strVal val="visible"/>
                                      </p:to>
                                    </p:set>
                                    <p:anim calcmode="lin" valueType="num">
                                      <p:cBhvr additive="base">
                                        <p:cTn id="55" dur="500" fill="hold"/>
                                        <p:tgtEl>
                                          <p:spTgt spid="99335"/>
                                        </p:tgtEl>
                                        <p:attrNameLst>
                                          <p:attrName>ppt_x</p:attrName>
                                        </p:attrNameLst>
                                      </p:cBhvr>
                                      <p:tavLst>
                                        <p:tav tm="0">
                                          <p:val>
                                            <p:strVal val="#ppt_x"/>
                                          </p:val>
                                        </p:tav>
                                        <p:tav tm="100000">
                                          <p:val>
                                            <p:strVal val="#ppt_x"/>
                                          </p:val>
                                        </p:tav>
                                      </p:tavLst>
                                    </p:anim>
                                    <p:anim calcmode="lin" valueType="num">
                                      <p:cBhvr additive="base">
                                        <p:cTn id="56" dur="500" fill="hold"/>
                                        <p:tgtEl>
                                          <p:spTgt spid="993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nimBg="1"/>
      <p:bldP spid="99332" grpId="0" animBg="1"/>
      <p:bldP spid="99333" grpId="0" animBg="1"/>
      <p:bldP spid="99334" grpId="0" animBg="1"/>
      <p:bldP spid="99335" grpId="0" animBg="1"/>
      <p:bldP spid="99336" grpId="0" animBg="1"/>
      <p:bldP spid="99339" grpId="0"/>
      <p:bldP spid="99340" grpId="0"/>
      <p:bldP spid="993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066800"/>
          </a:xfrm>
        </p:spPr>
        <p:txBody>
          <a:bodyPr/>
          <a:lstStyle/>
          <a:p>
            <a:r>
              <a:rPr lang="en-US" sz="3200" b="1">
                <a:solidFill>
                  <a:srgbClr val="0066CC"/>
                </a:solidFill>
              </a:rPr>
              <a:t>CHƯƠNG TRÌNH MÔN HỌC </a:t>
            </a:r>
            <a:br>
              <a:rPr lang="en-US" sz="3200" b="1">
                <a:solidFill>
                  <a:srgbClr val="0066CC"/>
                </a:solidFill>
              </a:rPr>
            </a:br>
            <a:r>
              <a:rPr lang="en-US" sz="3200" b="1">
                <a:solidFill>
                  <a:srgbClr val="0066CC"/>
                </a:solidFill>
              </a:rPr>
              <a:t>ĐIỀU DƯỠNG NỘI KHOA</a:t>
            </a:r>
          </a:p>
        </p:txBody>
      </p:sp>
      <p:graphicFrame>
        <p:nvGraphicFramePr>
          <p:cNvPr id="80009" name="Group 137"/>
          <p:cNvGraphicFramePr>
            <a:graphicFrameLocks noGrp="1"/>
          </p:cNvGraphicFramePr>
          <p:nvPr>
            <p:ph type="tbl" idx="1"/>
          </p:nvPr>
        </p:nvGraphicFramePr>
        <p:xfrm>
          <a:off x="533400" y="1371600"/>
          <a:ext cx="8251825" cy="4504436"/>
        </p:xfrm>
        <a:graphic>
          <a:graphicData uri="http://schemas.openxmlformats.org/drawingml/2006/table">
            <a:tbl>
              <a:tblPr/>
              <a:tblGrid>
                <a:gridCol w="555625">
                  <a:extLst>
                    <a:ext uri="{9D8B030D-6E8A-4147-A177-3AD203B41FA5}">
                      <a16:colId xmlns:a16="http://schemas.microsoft.com/office/drawing/2014/main" val="20000"/>
                    </a:ext>
                  </a:extLst>
                </a:gridCol>
                <a:gridCol w="6683375">
                  <a:extLst>
                    <a:ext uri="{9D8B030D-6E8A-4147-A177-3AD203B41FA5}">
                      <a16:colId xmlns:a16="http://schemas.microsoft.com/office/drawing/2014/main" val="20001"/>
                    </a:ext>
                  </a:extLst>
                </a:gridCol>
                <a:gridCol w="1012825">
                  <a:extLst>
                    <a:ext uri="{9D8B030D-6E8A-4147-A177-3AD203B41FA5}">
                      <a16:colId xmlns:a16="http://schemas.microsoft.com/office/drawing/2014/main" val="20002"/>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CC3300"/>
                          </a:solidFill>
                          <a:effectLst/>
                          <a:latin typeface="Arial" charset="0"/>
                        </a:rPr>
                        <a:t>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CC3300"/>
                          </a:solidFill>
                          <a:effectLst/>
                          <a:latin typeface="Times New Roman" pitchFamily="18" charset="0"/>
                          <a:cs typeface="Times New Roman" pitchFamily="18" charset="0"/>
                        </a:rPr>
                        <a:t>TÊN BÀI HỌC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rgbClr val="CC3300"/>
                          </a:solidFill>
                          <a:effectLst/>
                          <a:latin typeface="Times New Roman" pitchFamily="18" charset="0"/>
                          <a:cs typeface="Times New Roman" pitchFamily="18" charset="0"/>
                        </a:rPr>
                        <a:t>SỐ TIẾT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0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Hệ</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tuần</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hoàn</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92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30000"/>
                        </a:lnSpc>
                        <a:spcAft>
                          <a:spcPts val="0"/>
                        </a:spcAft>
                      </a:pPr>
                      <a:r>
                        <a:rPr lang="it-IT" sz="2800" dirty="0">
                          <a:solidFill>
                            <a:schemeClr val="tx2">
                              <a:lumMod val="60000"/>
                              <a:lumOff val="40000"/>
                            </a:schemeClr>
                          </a:solidFill>
                          <a:latin typeface="Times New Roman" pitchFamily="18" charset="0"/>
                          <a:ea typeface="Times New Roman"/>
                          <a:cs typeface="Times New Roman" pitchFamily="18" charset="0"/>
                        </a:rPr>
                        <a:t>Chăm sóc người bệnh tăng huyết áp</a:t>
                      </a:r>
                    </a:p>
                    <a:p>
                      <a:pPr>
                        <a:lnSpc>
                          <a:spcPct val="130000"/>
                        </a:lnSpc>
                        <a:spcAft>
                          <a:spcPts val="0"/>
                        </a:spcAft>
                      </a:pPr>
                      <a:r>
                        <a:rPr lang="it-IT" sz="2800" dirty="0">
                          <a:latin typeface="Times New Roman" pitchFamily="18" charset="0"/>
                          <a:ea typeface="Times New Roman"/>
                          <a:cs typeface="Times New Roman" pitchFamily="18" charset="0"/>
                        </a:rPr>
                        <a:t>       Bệnh</a:t>
                      </a:r>
                      <a:r>
                        <a:rPr lang="it-IT" sz="2800" baseline="0" dirty="0">
                          <a:latin typeface="Times New Roman" pitchFamily="18" charset="0"/>
                          <a:ea typeface="Times New Roman"/>
                          <a:cs typeface="Times New Roman" pitchFamily="18" charset="0"/>
                        </a:rPr>
                        <a:t> học</a:t>
                      </a:r>
                    </a:p>
                    <a:p>
                      <a:pPr>
                        <a:lnSpc>
                          <a:spcPct val="130000"/>
                        </a:lnSpc>
                        <a:spcAft>
                          <a:spcPts val="0"/>
                        </a:spcAft>
                      </a:pPr>
                      <a:r>
                        <a:rPr lang="it-IT" sz="2800" baseline="0" dirty="0">
                          <a:solidFill>
                            <a:schemeClr val="tx2">
                              <a:lumMod val="60000"/>
                              <a:lumOff val="40000"/>
                            </a:schemeClr>
                          </a:solidFill>
                          <a:latin typeface="Times New Roman" pitchFamily="18" charset="0"/>
                          <a:ea typeface="Times New Roman"/>
                          <a:cs typeface="Times New Roman" pitchFamily="18" charset="0"/>
                        </a:rPr>
                        <a:t>       Chăm sóc</a:t>
                      </a:r>
                      <a:endParaRPr lang="en-US" sz="2800" dirty="0">
                        <a:solidFill>
                          <a:schemeClr val="tx2">
                            <a:lumMod val="60000"/>
                            <a:lumOff val="40000"/>
                          </a:schemeClr>
                        </a:solidFill>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1</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2">
                              <a:lumMod val="60000"/>
                              <a:lumOff val="40000"/>
                            </a:schemeClr>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30000"/>
                        </a:lnSpc>
                        <a:spcAft>
                          <a:spcPts val="0"/>
                        </a:spcAft>
                      </a:pPr>
                      <a:r>
                        <a:rPr lang="it-IT" sz="2800" dirty="0">
                          <a:latin typeface="Times New Roman" pitchFamily="18" charset="0"/>
                          <a:ea typeface="Times New Roman"/>
                          <a:cs typeface="Times New Roman" pitchFamily="18" charset="0"/>
                        </a:rPr>
                        <a:t>Chăm sóc người bệnh cơn đau thắt ngực</a:t>
                      </a:r>
                      <a:endParaRPr lang="en-US" sz="280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30000"/>
                        </a:lnSpc>
                        <a:spcAft>
                          <a:spcPts val="0"/>
                        </a:spcAft>
                      </a:pPr>
                      <a:r>
                        <a:rPr lang="it-IT" sz="2800" dirty="0">
                          <a:latin typeface="Times New Roman" pitchFamily="18" charset="0"/>
                          <a:ea typeface="Times New Roman"/>
                          <a:cs typeface="Times New Roman" pitchFamily="18" charset="0"/>
                        </a:rPr>
                        <a:t>Chăm sóc người bệnh tai biến mạch máu não</a:t>
                      </a:r>
                      <a:endParaRPr lang="en-US" sz="280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92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30000"/>
                        </a:lnSpc>
                        <a:spcAft>
                          <a:spcPts val="0"/>
                        </a:spcAft>
                      </a:pPr>
                      <a:r>
                        <a:rPr lang="it-IT" sz="2800" dirty="0">
                          <a:latin typeface="Times New Roman" pitchFamily="18" charset="0"/>
                          <a:ea typeface="Times New Roman"/>
                          <a:cs typeface="Times New Roman" pitchFamily="18" charset="0"/>
                        </a:rPr>
                        <a:t>Chăm sóc người bệnh suy tim</a:t>
                      </a:r>
                      <a:endParaRPr lang="en-US" sz="280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Footer Placeholder 1">
            <a:extLst>
              <a:ext uri="{FF2B5EF4-FFF2-40B4-BE49-F238E27FC236}">
                <a16:creationId xmlns:a16="http://schemas.microsoft.com/office/drawing/2014/main" id="{CCD96156-F850-4503-B2B6-D783ED2581AA}"/>
              </a:ext>
            </a:extLst>
          </p:cNvPr>
          <p:cNvSpPr>
            <a:spLocks noGrp="1"/>
          </p:cNvSpPr>
          <p:nvPr>
            <p:ph type="ftr" sz="quarter" idx="11"/>
          </p:nvPr>
        </p:nvSpPr>
        <p:spPr/>
        <p:txBody>
          <a:bodyPr/>
          <a:lstStyle/>
          <a:p>
            <a:pPr>
              <a:defRPr/>
            </a:pPr>
            <a:r>
              <a:rPr lang="en-US"/>
              <a:t>GV Nguyễn Thị Hoàng Thu</a:t>
            </a:r>
          </a:p>
        </p:txBody>
      </p:sp>
      <p:sp>
        <p:nvSpPr>
          <p:cNvPr id="3" name="Slide Number Placeholder 2">
            <a:extLst>
              <a:ext uri="{FF2B5EF4-FFF2-40B4-BE49-F238E27FC236}">
                <a16:creationId xmlns:a16="http://schemas.microsoft.com/office/drawing/2014/main" id="{749196D2-CC62-4144-A78C-58B790719ADA}"/>
              </a:ext>
            </a:extLst>
          </p:cNvPr>
          <p:cNvSpPr>
            <a:spLocks noGrp="1"/>
          </p:cNvSpPr>
          <p:nvPr>
            <p:ph type="sldNum" sz="quarter" idx="12"/>
          </p:nvPr>
        </p:nvSpPr>
        <p:spPr/>
        <p:txBody>
          <a:bodyPr/>
          <a:lstStyle/>
          <a:p>
            <a:pPr>
              <a:defRPr/>
            </a:pPr>
            <a:fld id="{CFFDA077-6B7E-456C-8D50-3E272ABFD67D}" type="slidenum">
              <a:rPr lang="en-US" smtClean="0"/>
              <a:pPr>
                <a:defRPr/>
              </a:pPr>
              <a:t>2</a:t>
            </a:fld>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7CF66-A7F9-4F04-BFBB-C12191BC3210}"/>
              </a:ext>
            </a:extLst>
          </p:cNvPr>
          <p:cNvSpPr>
            <a:spLocks noGrp="1"/>
          </p:cNvSpPr>
          <p:nvPr>
            <p:ph type="title"/>
          </p:nvPr>
        </p:nvSpPr>
        <p:spPr/>
        <p:txBody>
          <a:bodyPr/>
          <a:lstStyle/>
          <a:p>
            <a:r>
              <a:rPr lang="en-US" dirty="0"/>
              <a:t>HƯỚNG ĐIỀU TRỊ</a:t>
            </a:r>
          </a:p>
        </p:txBody>
      </p:sp>
      <p:sp>
        <p:nvSpPr>
          <p:cNvPr id="3" name="Content Placeholder 2">
            <a:extLst>
              <a:ext uri="{FF2B5EF4-FFF2-40B4-BE49-F238E27FC236}">
                <a16:creationId xmlns:a16="http://schemas.microsoft.com/office/drawing/2014/main" id="{2DB21B2B-C597-409B-8B5F-2430BBE428CC}"/>
              </a:ext>
            </a:extLst>
          </p:cNvPr>
          <p:cNvSpPr>
            <a:spLocks noGrp="1"/>
          </p:cNvSpPr>
          <p:nvPr>
            <p:ph idx="1"/>
          </p:nvPr>
        </p:nvSpPr>
        <p:spPr/>
        <p:txBody>
          <a:bodyPr/>
          <a:lstStyle/>
          <a:p>
            <a:pPr marL="0" indent="0">
              <a:buNone/>
            </a:pPr>
            <a:r>
              <a:rPr lang="pl-PL" dirty="0"/>
              <a:t>Nguyên tắc nào sau đây không phù hợp với điều trị tăng huyết áp: </a:t>
            </a:r>
            <a:endParaRPr lang="en-US" dirty="0"/>
          </a:p>
          <a:p>
            <a:r>
              <a:rPr lang="pl-PL" dirty="0"/>
              <a:t>A Theo dõi chặt chẽ</a:t>
            </a:r>
            <a:endParaRPr lang="en-US" dirty="0"/>
          </a:p>
          <a:p>
            <a:r>
              <a:rPr lang="pl-PL" dirty="0"/>
              <a:t>B Chỉ dùng thuốc khi huyết áp tăng cao</a:t>
            </a:r>
            <a:endParaRPr lang="en-US" dirty="0"/>
          </a:p>
          <a:p>
            <a:r>
              <a:rPr lang="pl-PL" dirty="0"/>
              <a:t>C Điều trị lâu dài</a:t>
            </a:r>
            <a:endParaRPr lang="en-US" dirty="0"/>
          </a:p>
          <a:p>
            <a:r>
              <a:rPr lang="pl-PL" dirty="0"/>
              <a:t>D Điều chỉnh theo kết quả khám định kỳ</a:t>
            </a:r>
            <a:endParaRPr lang="en-US" dirty="0"/>
          </a:p>
          <a:p>
            <a:endParaRPr lang="en-US" dirty="0"/>
          </a:p>
        </p:txBody>
      </p:sp>
      <p:sp>
        <p:nvSpPr>
          <p:cNvPr id="4" name="Footer Placeholder 3">
            <a:extLst>
              <a:ext uri="{FF2B5EF4-FFF2-40B4-BE49-F238E27FC236}">
                <a16:creationId xmlns:a16="http://schemas.microsoft.com/office/drawing/2014/main" id="{47BDC3DC-7536-4FBB-8A0F-547AC5732129}"/>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08B428B4-61FB-4777-A2E9-81EFD0F3B1D6}"/>
              </a:ext>
            </a:extLst>
          </p:cNvPr>
          <p:cNvSpPr>
            <a:spLocks noGrp="1"/>
          </p:cNvSpPr>
          <p:nvPr>
            <p:ph type="sldNum" sz="quarter" idx="12"/>
          </p:nvPr>
        </p:nvSpPr>
        <p:spPr/>
        <p:txBody>
          <a:bodyPr/>
          <a:lstStyle/>
          <a:p>
            <a:fld id="{F8333173-A304-4437-A180-9D4672DDA0D6}" type="slidenum">
              <a:rPr lang="en-US" smtClean="0"/>
              <a:pPr/>
              <a:t>20</a:t>
            </a:fld>
            <a:endParaRPr lang="en-US"/>
          </a:p>
        </p:txBody>
      </p:sp>
    </p:spTree>
    <p:extLst>
      <p:ext uri="{BB962C8B-B14F-4D97-AF65-F5344CB8AC3E}">
        <p14:creationId xmlns:p14="http://schemas.microsoft.com/office/powerpoint/2010/main" val="348019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7CF66-A7F9-4F04-BFBB-C12191BC3210}"/>
              </a:ext>
            </a:extLst>
          </p:cNvPr>
          <p:cNvSpPr>
            <a:spLocks noGrp="1"/>
          </p:cNvSpPr>
          <p:nvPr>
            <p:ph type="title"/>
          </p:nvPr>
        </p:nvSpPr>
        <p:spPr/>
        <p:txBody>
          <a:bodyPr/>
          <a:lstStyle/>
          <a:p>
            <a:r>
              <a:rPr lang="en-US" dirty="0"/>
              <a:t>HƯỚNG ĐIỀU TRỊ</a:t>
            </a:r>
          </a:p>
        </p:txBody>
      </p:sp>
      <p:sp>
        <p:nvSpPr>
          <p:cNvPr id="3" name="Content Placeholder 2">
            <a:extLst>
              <a:ext uri="{FF2B5EF4-FFF2-40B4-BE49-F238E27FC236}">
                <a16:creationId xmlns:a16="http://schemas.microsoft.com/office/drawing/2014/main" id="{2DB21B2B-C597-409B-8B5F-2430BBE428CC}"/>
              </a:ext>
            </a:extLst>
          </p:cNvPr>
          <p:cNvSpPr>
            <a:spLocks noGrp="1"/>
          </p:cNvSpPr>
          <p:nvPr>
            <p:ph idx="1"/>
          </p:nvPr>
        </p:nvSpPr>
        <p:spPr/>
        <p:txBody>
          <a:bodyPr/>
          <a:lstStyle/>
          <a:p>
            <a:pPr marL="0" marR="0">
              <a:lnSpc>
                <a:spcPct val="150000"/>
              </a:lnSpc>
              <a:spcBef>
                <a:spcPts val="0"/>
              </a:spcBef>
              <a:spcAft>
                <a:spcPts val="0"/>
              </a:spcAft>
              <a:tabLst>
                <a:tab pos="139700" algn="l"/>
                <a:tab pos="412750" algn="l"/>
                <a:tab pos="635000" algn="l"/>
                <a:tab pos="9525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pl-PL" dirty="0">
                <a:effectLst/>
                <a:latin typeface="Times New Roman" panose="02020603050405020304" pitchFamily="18" charset="0"/>
                <a:ea typeface="Calibri" panose="020F0502020204030204" pitchFamily="34" charset="0"/>
                <a:cs typeface="Times New Roman" panose="02020603050405020304" pitchFamily="18" charset="0"/>
              </a:rPr>
              <a:t>Tác dụng không mong muốn của các thuốc </a:t>
            </a:r>
            <a:r>
              <a:rPr lang="pl-PL" dirty="0">
                <a:effectLst/>
                <a:latin typeface="Times New Roman" panose="02020603050405020304" pitchFamily="18" charset="0"/>
                <a:ea typeface="Times New Roman" panose="02020603050405020304" pitchFamily="18" charset="0"/>
                <a:cs typeface="Times New Roman" panose="02020603050405020304" pitchFamily="18" charset="0"/>
              </a:rPr>
              <a:t>ức chế men chuyển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SzPts val="1200"/>
              <a:buFont typeface="+mj-lt"/>
              <a:buAutoNum type="alphaUcPeriod"/>
              <a:tabLst>
                <a:tab pos="2286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nb-NO" dirty="0">
                <a:effectLst/>
                <a:latin typeface="Times New Roman" panose="02020603050405020304" pitchFamily="18" charset="0"/>
                <a:ea typeface="Times New Roman" panose="02020603050405020304" pitchFamily="18" charset="0"/>
                <a:cs typeface="Times New Roman" panose="02020603050405020304" pitchFamily="18" charset="0"/>
              </a:rPr>
              <a:t>Ho khan</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SzPts val="1200"/>
              <a:buFont typeface="+mj-lt"/>
              <a:buAutoNum type="alphaUcPeriod"/>
              <a:tabLst>
                <a:tab pos="2286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nb-NO" dirty="0">
                <a:effectLst/>
                <a:latin typeface="Times New Roman" panose="02020603050405020304" pitchFamily="18" charset="0"/>
                <a:ea typeface="Times New Roman" panose="02020603050405020304" pitchFamily="18" charset="0"/>
                <a:cs typeface="Times New Roman" panose="02020603050405020304" pitchFamily="18" charset="0"/>
              </a:rPr>
              <a:t>Phù</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SzPts val="1200"/>
              <a:buFont typeface="+mj-lt"/>
              <a:buAutoNum type="alphaUcPeriod"/>
              <a:tabLst>
                <a:tab pos="2286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nb-NO" dirty="0">
                <a:effectLst/>
                <a:latin typeface="Times New Roman" panose="02020603050405020304" pitchFamily="18" charset="0"/>
                <a:ea typeface="Times New Roman" panose="02020603050405020304" pitchFamily="18" charset="0"/>
                <a:cs typeface="Times New Roman" panose="02020603050405020304" pitchFamily="18" charset="0"/>
              </a:rPr>
              <a:t>Hạ Kali máu</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SzPts val="1200"/>
              <a:buFont typeface="+mj-lt"/>
              <a:buAutoNum type="alphaUcPeriod"/>
              <a:tabLst>
                <a:tab pos="2286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pl-PL" dirty="0">
                <a:effectLst/>
                <a:latin typeface="Times New Roman" panose="02020603050405020304" pitchFamily="18" charset="0"/>
                <a:ea typeface="Times New Roman" panose="02020603050405020304" pitchFamily="18" charset="0"/>
                <a:cs typeface="Times New Roman" panose="02020603050405020304" pitchFamily="18" charset="0"/>
              </a:rPr>
              <a:t>Nhịp chậm</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E9E2F742-F751-48A1-A7EE-38BE81F1E641}"/>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2B0DC895-339F-47FD-B4B6-4D65101BF22D}"/>
              </a:ext>
            </a:extLst>
          </p:cNvPr>
          <p:cNvSpPr>
            <a:spLocks noGrp="1"/>
          </p:cNvSpPr>
          <p:nvPr>
            <p:ph type="sldNum" sz="quarter" idx="12"/>
          </p:nvPr>
        </p:nvSpPr>
        <p:spPr/>
        <p:txBody>
          <a:bodyPr/>
          <a:lstStyle/>
          <a:p>
            <a:fld id="{F8333173-A304-4437-A180-9D4672DDA0D6}" type="slidenum">
              <a:rPr lang="en-US" smtClean="0"/>
              <a:pPr/>
              <a:t>21</a:t>
            </a:fld>
            <a:endParaRPr lang="en-US"/>
          </a:p>
        </p:txBody>
      </p:sp>
    </p:spTree>
    <p:extLst>
      <p:ext uri="{BB962C8B-B14F-4D97-AF65-F5344CB8AC3E}">
        <p14:creationId xmlns:p14="http://schemas.microsoft.com/office/powerpoint/2010/main" val="380544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7CF66-A7F9-4F04-BFBB-C12191BC3210}"/>
              </a:ext>
            </a:extLst>
          </p:cNvPr>
          <p:cNvSpPr>
            <a:spLocks noGrp="1"/>
          </p:cNvSpPr>
          <p:nvPr>
            <p:ph type="title"/>
          </p:nvPr>
        </p:nvSpPr>
        <p:spPr/>
        <p:txBody>
          <a:bodyPr/>
          <a:lstStyle/>
          <a:p>
            <a:r>
              <a:rPr lang="en-US" dirty="0"/>
              <a:t>HƯỚNG ĐIỀU TRỊ</a:t>
            </a:r>
          </a:p>
        </p:txBody>
      </p:sp>
      <p:sp>
        <p:nvSpPr>
          <p:cNvPr id="3" name="Content Placeholder 2">
            <a:extLst>
              <a:ext uri="{FF2B5EF4-FFF2-40B4-BE49-F238E27FC236}">
                <a16:creationId xmlns:a16="http://schemas.microsoft.com/office/drawing/2014/main" id="{2DB21B2B-C597-409B-8B5F-2430BBE428CC}"/>
              </a:ext>
            </a:extLst>
          </p:cNvPr>
          <p:cNvSpPr>
            <a:spLocks noGrp="1"/>
          </p:cNvSpPr>
          <p:nvPr>
            <p:ph idx="1"/>
          </p:nvPr>
        </p:nvSpPr>
        <p:spPr/>
        <p:txBody>
          <a:bodyPr/>
          <a:lstStyle/>
          <a:p>
            <a:r>
              <a:rPr lang="pl-PL" dirty="0"/>
              <a:t>Điều dưỡng cần hướng dẫn người bệnh lựa chọn những thực phẩm trái cây, rau củ quả chứa nhiều kali nếu người bệnh có điều trị thuốc</a:t>
            </a:r>
            <a:endParaRPr lang="en-US" dirty="0"/>
          </a:p>
          <a:p>
            <a:r>
              <a:rPr lang="pl-PL" dirty="0"/>
              <a:t>A T</a:t>
            </a:r>
            <a:r>
              <a:rPr lang="vi-VN" dirty="0"/>
              <a:t>huốc kháng aldosterol</a:t>
            </a:r>
            <a:endParaRPr lang="en-US" dirty="0"/>
          </a:p>
          <a:p>
            <a:r>
              <a:rPr lang="pl-PL" dirty="0"/>
              <a:t>B. Thuốc ức chế men chuyển                             </a:t>
            </a:r>
            <a:endParaRPr lang="en-US" dirty="0"/>
          </a:p>
          <a:p>
            <a:r>
              <a:rPr lang="pl-PL" dirty="0"/>
              <a:t>C. Thuốc chẹn canxi</a:t>
            </a:r>
            <a:endParaRPr lang="en-US" dirty="0"/>
          </a:p>
          <a:p>
            <a:r>
              <a:rPr lang="pl-PL" dirty="0"/>
              <a:t>D. T</a:t>
            </a:r>
            <a:r>
              <a:rPr lang="vi-VN" dirty="0"/>
              <a:t>huốc thiazid</a:t>
            </a:r>
            <a:r>
              <a:rPr lang="pl-PL" dirty="0"/>
              <a:t>e</a:t>
            </a:r>
            <a:endParaRPr lang="en-US" dirty="0"/>
          </a:p>
          <a:p>
            <a:endParaRPr lang="en-US" dirty="0"/>
          </a:p>
        </p:txBody>
      </p:sp>
      <p:sp>
        <p:nvSpPr>
          <p:cNvPr id="4" name="Footer Placeholder 3">
            <a:extLst>
              <a:ext uri="{FF2B5EF4-FFF2-40B4-BE49-F238E27FC236}">
                <a16:creationId xmlns:a16="http://schemas.microsoft.com/office/drawing/2014/main" id="{80535AFA-860C-4B83-9F21-426956A8D672}"/>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5B0D8A12-0B3C-4B5C-839E-27D025709162}"/>
              </a:ext>
            </a:extLst>
          </p:cNvPr>
          <p:cNvSpPr>
            <a:spLocks noGrp="1"/>
          </p:cNvSpPr>
          <p:nvPr>
            <p:ph type="sldNum" sz="quarter" idx="12"/>
          </p:nvPr>
        </p:nvSpPr>
        <p:spPr/>
        <p:txBody>
          <a:bodyPr/>
          <a:lstStyle/>
          <a:p>
            <a:fld id="{F8333173-A304-4437-A180-9D4672DDA0D6}" type="slidenum">
              <a:rPr lang="en-US" smtClean="0"/>
              <a:pPr/>
              <a:t>22</a:t>
            </a:fld>
            <a:endParaRPr lang="en-US"/>
          </a:p>
        </p:txBody>
      </p:sp>
    </p:spTree>
    <p:extLst>
      <p:ext uri="{BB962C8B-B14F-4D97-AF65-F5344CB8AC3E}">
        <p14:creationId xmlns:p14="http://schemas.microsoft.com/office/powerpoint/2010/main" val="216465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2800" b="1" dirty="0" err="1">
                <a:solidFill>
                  <a:srgbClr val="002060"/>
                </a:solidFill>
              </a:rPr>
              <a:t>Bài</a:t>
            </a:r>
            <a:r>
              <a:rPr lang="en-US" sz="2800" b="1" dirty="0">
                <a:solidFill>
                  <a:srgbClr val="002060"/>
                </a:solidFill>
              </a:rPr>
              <a:t> </a:t>
            </a:r>
            <a:r>
              <a:rPr lang="en-US" sz="2800" b="1" dirty="0" err="1">
                <a:solidFill>
                  <a:srgbClr val="002060"/>
                </a:solidFill>
              </a:rPr>
              <a:t>tập</a:t>
            </a:r>
            <a:r>
              <a:rPr lang="en-US" sz="2800" b="1" dirty="0">
                <a:solidFill>
                  <a:srgbClr val="002060"/>
                </a:solidFill>
              </a:rPr>
              <a:t> 1: </a:t>
            </a:r>
            <a:r>
              <a:rPr lang="en-US" sz="2800" b="1" dirty="0" err="1">
                <a:solidFill>
                  <a:srgbClr val="002060"/>
                </a:solidFill>
              </a:rPr>
              <a:t>nhận</a:t>
            </a:r>
            <a:r>
              <a:rPr lang="en-US" sz="2800" b="1" dirty="0">
                <a:solidFill>
                  <a:srgbClr val="002060"/>
                </a:solidFill>
              </a:rPr>
              <a:t> </a:t>
            </a:r>
            <a:r>
              <a:rPr lang="en-US" sz="2800" b="1" dirty="0" err="1">
                <a:solidFill>
                  <a:srgbClr val="002060"/>
                </a:solidFill>
              </a:rPr>
              <a:t>định</a:t>
            </a:r>
            <a:br>
              <a:rPr lang="en-US" sz="2800" b="1" dirty="0">
                <a:solidFill>
                  <a:srgbClr val="002060"/>
                </a:solidFill>
              </a:rPr>
            </a:br>
            <a:endParaRPr lang="en-US" sz="2800" dirty="0">
              <a:solidFill>
                <a:srgbClr val="002060"/>
              </a:solidFill>
            </a:endParaRPr>
          </a:p>
        </p:txBody>
      </p:sp>
      <p:sp>
        <p:nvSpPr>
          <p:cNvPr id="3" name="Content Placeholder 2"/>
          <p:cNvSpPr>
            <a:spLocks noGrp="1"/>
          </p:cNvSpPr>
          <p:nvPr>
            <p:ph idx="1"/>
          </p:nvPr>
        </p:nvSpPr>
        <p:spPr>
          <a:xfrm>
            <a:off x="381000" y="533400"/>
            <a:ext cx="8534400" cy="6324600"/>
          </a:xfrm>
        </p:spPr>
        <p:txBody>
          <a:bodyPr>
            <a:normAutofit fontScale="85000" lnSpcReduction="20000"/>
          </a:bodyPr>
          <a:lstStyle/>
          <a:p>
            <a:pPr>
              <a:lnSpc>
                <a:spcPct val="170000"/>
              </a:lnSpc>
              <a:spcBef>
                <a:spcPts val="0"/>
              </a:spcBef>
              <a:buNone/>
            </a:pPr>
            <a:r>
              <a:rPr lang="en-US" dirty="0" err="1">
                <a:solidFill>
                  <a:srgbClr val="C00000"/>
                </a:solidFill>
                <a:latin typeface="Times New Roman" pitchFamily="18" charset="0"/>
                <a:cs typeface="Times New Roman" pitchFamily="18" charset="0"/>
              </a:rPr>
              <a:t>Cần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nhận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định</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thêm</a:t>
            </a:r>
            <a:r>
              <a:rPr lang="en-US" dirty="0">
                <a:solidFill>
                  <a:srgbClr val="C00000"/>
                </a:solidFill>
                <a:latin typeface="Times New Roman" pitchFamily="18" charset="0"/>
                <a:cs typeface="Times New Roman" pitchFamily="18" charset="0"/>
              </a:rPr>
              <a:t> TC </a:t>
            </a:r>
            <a:r>
              <a:rPr lang="en-US" dirty="0" err="1">
                <a:solidFill>
                  <a:srgbClr val="C00000"/>
                </a:solidFill>
                <a:latin typeface="Times New Roman" pitchFamily="18" charset="0"/>
                <a:cs typeface="Times New Roman" pitchFamily="18" charset="0"/>
              </a:rPr>
              <a:t>cơ</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năng</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thực</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thể</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kết</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quả</a:t>
            </a:r>
            <a:r>
              <a:rPr lang="en-US" dirty="0">
                <a:solidFill>
                  <a:srgbClr val="C00000"/>
                </a:solidFill>
                <a:latin typeface="Times New Roman" pitchFamily="18" charset="0"/>
                <a:cs typeface="Times New Roman" pitchFamily="18" charset="0"/>
              </a:rPr>
              <a:t> CLS ?</a:t>
            </a:r>
          </a:p>
          <a:p>
            <a:pPr algn="just">
              <a:lnSpc>
                <a:spcPct val="170000"/>
              </a:lnSpc>
              <a:spcBef>
                <a:spcPts val="0"/>
              </a:spcBef>
              <a:buNone/>
            </a:pPr>
            <a:r>
              <a:rPr lang="en-US" dirty="0">
                <a:solidFill>
                  <a:srgbClr val="C00000"/>
                </a:solidFill>
              </a:rPr>
              <a:t>	</a:t>
            </a:r>
            <a:r>
              <a:rPr lang="en-US" dirty="0" err="1">
                <a:solidFill>
                  <a:schemeClr val="tx1"/>
                </a:solidFill>
                <a:latin typeface="Times New Roman" pitchFamily="18" charset="0"/>
                <a:cs typeface="Times New Roman" pitchFamily="18" charset="0"/>
              </a:rPr>
              <a:t>Cách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đây</a:t>
            </a:r>
            <a:r>
              <a:rPr lang="en-US" dirty="0">
                <a:solidFill>
                  <a:schemeClr val="tx1"/>
                </a:solidFill>
                <a:latin typeface="Times New Roman" pitchFamily="18" charset="0"/>
                <a:cs typeface="Times New Roman" pitchFamily="18" charset="0"/>
              </a:rPr>
              <a:t> 6 </a:t>
            </a:r>
            <a:r>
              <a:rPr lang="en-US" dirty="0" err="1">
                <a:solidFill>
                  <a:schemeClr val="tx1"/>
                </a:solidFill>
                <a:latin typeface="Times New Roman" pitchFamily="18" charset="0"/>
                <a:cs typeface="Times New Roman" pitchFamily="18" charset="0"/>
              </a:rPr>
              <a:t>tháng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ông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Hồng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phát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hiện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tiền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tăng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huyết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áp</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được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yêu</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cầu</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điều</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chỉnh</a:t>
            </a:r>
            <a:r>
              <a:rPr lang="en-US" dirty="0">
                <a:solidFill>
                  <a:schemeClr val="tx1"/>
                </a:solidFill>
                <a:latin typeface="Times New Roman" pitchFamily="18" charset="0"/>
                <a:cs typeface="Times New Roman" pitchFamily="18" charset="0"/>
              </a:rPr>
              <a:t> </a:t>
            </a:r>
            <a:r>
              <a:rPr lang="en-US" dirty="0" err="1">
                <a:latin typeface="Times New Roman" pitchFamily="18" charset="0"/>
                <a:cs typeface="Times New Roman" pitchFamily="18" charset="0"/>
              </a:rPr>
              <a:t>lối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sống</a:t>
            </a:r>
            <a:r>
              <a:rPr lang="en-US" dirty="0">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nhưng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ông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không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thực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hiện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vẫn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thường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xuyên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ăn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mặn</a:t>
            </a:r>
            <a:r>
              <a:rPr lang="en-US" dirty="0">
                <a:latin typeface="Times New Roman" pitchFamily="18" charset="0"/>
                <a:cs typeface="Times New Roman" pitchFamily="18" charset="0"/>
              </a:rPr>
              <a:t>, </a:t>
            </a:r>
            <a:r>
              <a:rPr lang="en-US" baseline="0" dirty="0" err="1">
                <a:latin typeface="Times New Roman" pitchFamily="18" charset="0"/>
                <a:cs typeface="Times New Roman" pitchFamily="18" charset="0"/>
              </a:rPr>
              <a:t>uống</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rượu</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bia</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a:t>
            </a:r>
            <a:r>
              <a:rPr lang="en-US" baseline="0" dirty="0">
                <a:latin typeface="Times New Roman" pitchFamily="18" charset="0"/>
                <a:cs typeface="Times New Roman" pitchFamily="18" charset="0"/>
              </a:rPr>
              <a:t> 1 </a:t>
            </a:r>
            <a:r>
              <a:rPr lang="en-US" baseline="0" dirty="0" err="1">
                <a:latin typeface="Times New Roman" pitchFamily="18" charset="0"/>
                <a:cs typeface="Times New Roman" pitchFamily="18" charset="0"/>
              </a:rPr>
              <a:t>ngày</a:t>
            </a:r>
            <a:r>
              <a:rPr lang="en-US" baseline="0" dirty="0">
                <a:latin typeface="Times New Roman" pitchFamily="18" charset="0"/>
                <a:cs typeface="Times New Roman" pitchFamily="18" charset="0"/>
              </a:rPr>
              <a:t> </a:t>
            </a:r>
            <a:r>
              <a:rPr lang="en-US" dirty="0" err="1">
                <a:latin typeface="Times New Roman" pitchFamily="18" charset="0"/>
                <a:cs typeface="Times New Roman" pitchFamily="18" charset="0"/>
              </a:rPr>
              <a:t>trước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baseline="0" dirty="0" err="1">
                <a:latin typeface="Times New Roman" pitchFamily="18" charset="0"/>
                <a:cs typeface="Times New Roman" pitchFamily="18" charset="0"/>
              </a:rPr>
              <a:t>thấy</a:t>
            </a:r>
            <a:r>
              <a:rPr lang="en-US" dirty="0">
                <a:latin typeface="Times New Roman" pitchFamily="18" charset="0"/>
                <a:cs typeface="Times New Roman" pitchFamily="18" charset="0"/>
              </a:rPr>
              <a:t> </a:t>
            </a:r>
            <a:r>
              <a:rPr lang="en-US" baseline="0" dirty="0" err="1">
                <a:latin typeface="Times New Roman" pitchFamily="18" charset="0"/>
                <a:cs typeface="Times New Roman" pitchFamily="18" charset="0"/>
              </a:rPr>
              <a:t>đau</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đầu,vào</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viện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chẩn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huyết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áp</a:t>
            </a:r>
            <a:r>
              <a:rPr lang="en-US" dirty="0">
                <a:latin typeface="Times New Roman" pitchFamily="18" charset="0"/>
                <a:cs typeface="Times New Roman" pitchFamily="18" charset="0"/>
              </a:rPr>
              <a:t> . </a:t>
            </a:r>
            <a:r>
              <a:rPr lang="en-US" baseline="0" dirty="0" err="1">
                <a:latin typeface="Times New Roman" pitchFamily="18" charset="0"/>
                <a:cs typeface="Times New Roman" pitchFamily="18" charset="0"/>
              </a:rPr>
              <a:t>Hiện</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tại</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sau</a:t>
            </a:r>
            <a:r>
              <a:rPr lang="en-US" baseline="0" dirty="0">
                <a:latin typeface="Times New Roman" pitchFamily="18" charset="0"/>
                <a:cs typeface="Times New Roman" pitchFamily="18" charset="0"/>
              </a:rPr>
              <a:t> 1 </a:t>
            </a:r>
            <a:r>
              <a:rPr lang="en-US" baseline="0" dirty="0" err="1">
                <a:latin typeface="Times New Roman" pitchFamily="18" charset="0"/>
                <a:cs typeface="Times New Roman" pitchFamily="18" charset="0"/>
              </a:rPr>
              <a:t>ngày</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điều</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trị</a:t>
            </a:r>
            <a:r>
              <a:rPr lang="en-US" baseline="0" dirty="0">
                <a:latin typeface="Times New Roman" pitchFamily="18" charset="0"/>
                <a:cs typeface="Times New Roman" pitchFamily="18" charset="0"/>
              </a:rPr>
              <a:t>):</a:t>
            </a:r>
          </a:p>
          <a:p>
            <a:pPr algn="just">
              <a:lnSpc>
                <a:spcPct val="170000"/>
              </a:lnSpc>
              <a:spcBef>
                <a:spcPts val="0"/>
              </a:spcBef>
              <a:buFontTx/>
              <a:buChar char="-"/>
            </a:pPr>
            <a:r>
              <a:rPr lang="en-US" baseline="0" dirty="0" err="1">
                <a:latin typeface="Times New Roman" pitchFamily="18" charset="0"/>
                <a:cs typeface="Times New Roman" pitchFamily="18" charset="0"/>
              </a:rPr>
              <a:t>Người</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bệnh</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tỉnh</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táo</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tiếp</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xúc</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tốt</a:t>
            </a:r>
            <a:r>
              <a:rPr lang="en-US" baseline="0" dirty="0">
                <a:latin typeface="Times New Roman" pitchFamily="18" charset="0"/>
                <a:cs typeface="Times New Roman" pitchFamily="18" charset="0"/>
              </a:rPr>
              <a:t>.</a:t>
            </a:r>
          </a:p>
          <a:p>
            <a:pPr algn="just">
              <a:lnSpc>
                <a:spcPct val="170000"/>
              </a:lnSpc>
              <a:spcBef>
                <a:spcPts val="0"/>
              </a:spcBef>
              <a:buFontTx/>
              <a:buChar char="-"/>
            </a:pPr>
            <a:r>
              <a:rPr lang="en-US" baseline="0" dirty="0">
                <a:latin typeface="Times New Roman" pitchFamily="18" charset="0"/>
                <a:cs typeface="Times New Roman" pitchFamily="18" charset="0"/>
              </a:rPr>
              <a:t> </a:t>
            </a:r>
            <a:r>
              <a:rPr lang="en-US" dirty="0" err="1">
                <a:latin typeface="Times New Roman" pitchFamily="18" charset="0"/>
                <a:cs typeface="Times New Roman" pitchFamily="18" charset="0"/>
              </a:rPr>
              <a:t>M</a:t>
            </a:r>
            <a:r>
              <a:rPr lang="en-US" baseline="0" dirty="0" err="1">
                <a:latin typeface="Times New Roman" pitchFamily="18" charset="0"/>
                <a:cs typeface="Times New Roman" pitchFamily="18" charset="0"/>
              </a:rPr>
              <a:t>ạch</a:t>
            </a:r>
            <a:r>
              <a:rPr lang="en-US" baseline="0" dirty="0">
                <a:latin typeface="Times New Roman" pitchFamily="18" charset="0"/>
                <a:cs typeface="Times New Roman" pitchFamily="18" charset="0"/>
              </a:rPr>
              <a:t> 90l/p.</a:t>
            </a:r>
            <a:endParaRPr lang="en-US" dirty="0">
              <a:latin typeface="Times New Roman" pitchFamily="18" charset="0"/>
              <a:cs typeface="Times New Roman" pitchFamily="18" charset="0"/>
            </a:endParaRPr>
          </a:p>
          <a:p>
            <a:pPr algn="just">
              <a:lnSpc>
                <a:spcPct val="170000"/>
              </a:lnSpc>
              <a:spcBef>
                <a:spcPts val="0"/>
              </a:spcBef>
              <a:buFontTx/>
              <a:buChar char="-"/>
            </a:pPr>
            <a:r>
              <a:rPr lang="en-US" baseline="0" dirty="0" err="1">
                <a:latin typeface="Times New Roman" pitchFamily="18" charset="0"/>
                <a:cs typeface="Times New Roman" pitchFamily="18" charset="0"/>
              </a:rPr>
              <a:t>Không</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khó</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thở</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nhịp</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thở</a:t>
            </a:r>
            <a:r>
              <a:rPr lang="en-US" baseline="0" dirty="0">
                <a:latin typeface="Times New Roman" pitchFamily="18" charset="0"/>
                <a:cs typeface="Times New Roman" pitchFamily="18" charset="0"/>
              </a:rPr>
              <a:t> 20l/p.</a:t>
            </a:r>
          </a:p>
          <a:p>
            <a:pPr>
              <a:lnSpc>
                <a:spcPct val="170000"/>
              </a:lnSpc>
              <a:spcBef>
                <a:spcPts val="0"/>
              </a:spcBef>
              <a:buFontTx/>
              <a:buChar char="-"/>
            </a:pPr>
            <a:endParaRPr lang="en-US" baseline="0" dirty="0"/>
          </a:p>
        </p:txBody>
      </p:sp>
      <p:sp>
        <p:nvSpPr>
          <p:cNvPr id="4" name="Footer Placeholder 3">
            <a:extLst>
              <a:ext uri="{FF2B5EF4-FFF2-40B4-BE49-F238E27FC236}">
                <a16:creationId xmlns:a16="http://schemas.microsoft.com/office/drawing/2014/main" id="{05A186D7-764E-4AB4-9F6D-CBDE3D2C6D55}"/>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D4B6ED43-D16F-4217-8826-A2ECBB6C6031}"/>
              </a:ext>
            </a:extLst>
          </p:cNvPr>
          <p:cNvSpPr>
            <a:spLocks noGrp="1"/>
          </p:cNvSpPr>
          <p:nvPr>
            <p:ph type="sldNum" sz="quarter" idx="12"/>
          </p:nvPr>
        </p:nvSpPr>
        <p:spPr/>
        <p:txBody>
          <a:bodyPr/>
          <a:lstStyle/>
          <a:p>
            <a:fld id="{F8333173-A304-4437-A180-9D4672DDA0D6}"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Autofit/>
          </a:bodyPr>
          <a:lstStyle/>
          <a:p>
            <a:r>
              <a:rPr lang="nb-NO" sz="3400" b="1" dirty="0"/>
              <a:t>Nhận định</a:t>
            </a:r>
            <a:endParaRPr lang="en-US" sz="3400" dirty="0"/>
          </a:p>
        </p:txBody>
      </p:sp>
      <p:sp>
        <p:nvSpPr>
          <p:cNvPr id="3" name="Content Placeholder 2"/>
          <p:cNvSpPr>
            <a:spLocks noGrp="1"/>
          </p:cNvSpPr>
          <p:nvPr>
            <p:ph idx="1"/>
          </p:nvPr>
        </p:nvSpPr>
        <p:spPr>
          <a:xfrm>
            <a:off x="457200" y="762000"/>
            <a:ext cx="8229600" cy="5791200"/>
          </a:xfrm>
        </p:spPr>
        <p:txBody>
          <a:bodyPr>
            <a:normAutofit fontScale="70000" lnSpcReduction="20000"/>
          </a:bodyPr>
          <a:lstStyle/>
          <a:p>
            <a:pPr marL="0" indent="0">
              <a:buNone/>
            </a:pPr>
            <a:r>
              <a:rPr lang="nb-NO" b="1" i="1" dirty="0"/>
              <a:t>Hỏi bệnh</a:t>
            </a:r>
            <a:endParaRPr lang="en-US" dirty="0"/>
          </a:p>
          <a:p>
            <a:pPr marL="0" indent="0">
              <a:buNone/>
            </a:pPr>
            <a:r>
              <a:rPr lang="nb-NO" dirty="0"/>
              <a:t> Phát hiện các triệu chứng cơ năng:</a:t>
            </a:r>
            <a:endParaRPr lang="en-US" dirty="0"/>
          </a:p>
          <a:p>
            <a:pPr marL="0" indent="0">
              <a:buNone/>
            </a:pPr>
            <a:r>
              <a:rPr lang="nb-NO" dirty="0"/>
              <a:t>+ Ù tai, hoa mắt, chóng mặt, đau đầu, buồn nôn?</a:t>
            </a:r>
            <a:endParaRPr lang="en-US" dirty="0"/>
          </a:p>
          <a:p>
            <a:pPr marL="0" indent="0">
              <a:buNone/>
            </a:pPr>
            <a:r>
              <a:rPr lang="nb-NO" dirty="0"/>
              <a:t>+ Đánh trống ngực? Đau ngực?</a:t>
            </a:r>
            <a:endParaRPr lang="en-US" dirty="0"/>
          </a:p>
          <a:p>
            <a:pPr marL="0" indent="0">
              <a:buNone/>
            </a:pPr>
            <a:r>
              <a:rPr lang="nb-NO" dirty="0"/>
              <a:t>+ Khó thở?</a:t>
            </a:r>
            <a:endParaRPr lang="en-US" dirty="0"/>
          </a:p>
          <a:p>
            <a:pPr marL="0" indent="0">
              <a:buNone/>
            </a:pPr>
            <a:r>
              <a:rPr lang="nb-NO" dirty="0"/>
              <a:t>+ Giảm thị lực?</a:t>
            </a:r>
            <a:endParaRPr lang="en-US" dirty="0"/>
          </a:p>
          <a:p>
            <a:pPr marL="0" indent="0">
              <a:buNone/>
            </a:pPr>
            <a:r>
              <a:rPr lang="nb-NO" dirty="0"/>
              <a:t> Khai thác tiền sử bản thân người bệnh: </a:t>
            </a:r>
            <a:endParaRPr lang="en-US" dirty="0"/>
          </a:p>
          <a:p>
            <a:pPr marL="0" indent="0">
              <a:buNone/>
            </a:pPr>
            <a:r>
              <a:rPr lang="nb-NO" dirty="0"/>
              <a:t>+ Phát hiện huyết áp cao từ khi nào? </a:t>
            </a:r>
            <a:endParaRPr lang="en-US" dirty="0"/>
          </a:p>
          <a:p>
            <a:pPr marL="0" indent="0">
              <a:buNone/>
            </a:pPr>
            <a:r>
              <a:rPr lang="nb-NO" dirty="0"/>
              <a:t>+ Các thuốc điều trị THA đã dùng? Sự tuân thủ thuốc điều trị?</a:t>
            </a:r>
            <a:endParaRPr lang="en-US" dirty="0"/>
          </a:p>
          <a:p>
            <a:pPr marL="0" indent="0">
              <a:buNone/>
            </a:pPr>
            <a:r>
              <a:rPr lang="nb-NO" dirty="0"/>
              <a:t>+ Thói quen ăn uống: Uống rượu? cà phê? hút thuốc? ăn mặn? thức ăn chứa nhiều cholesterol? rau xanh?</a:t>
            </a:r>
            <a:endParaRPr lang="en-US" dirty="0"/>
          </a:p>
          <a:p>
            <a:pPr marL="0" indent="0">
              <a:buNone/>
            </a:pPr>
            <a:r>
              <a:rPr lang="nb-NO" dirty="0"/>
              <a:t>+ Thói quen hoạt động thể lực?</a:t>
            </a:r>
            <a:endParaRPr lang="en-US" dirty="0"/>
          </a:p>
          <a:p>
            <a:pPr marL="0" indent="0">
              <a:buNone/>
            </a:pPr>
            <a:r>
              <a:rPr lang="nb-NO" dirty="0"/>
              <a:t>+ Tiền sử  các bệnh lý khác: đái đường, rối loạn chuyển hóa lipit…</a:t>
            </a:r>
            <a:endParaRPr lang="en-US" dirty="0"/>
          </a:p>
          <a:p>
            <a:pPr marL="0" indent="0">
              <a:buNone/>
            </a:pPr>
            <a:r>
              <a:rPr lang="nb-NO" dirty="0"/>
              <a:t> Khai thác tiền sử gia đình: có ai bị tăng huyết áp? Mắc bẩm sinh hoặc chết sớm vì bệnh tim mạch? Đái tháo đường? Bệnh mạch máu ngoại biên?...</a:t>
            </a:r>
            <a:endParaRPr lang="en-US" dirty="0"/>
          </a:p>
          <a:p>
            <a:pPr marL="0" indent="0">
              <a:buNone/>
            </a:pPr>
            <a:r>
              <a:rPr lang="nb-NO" dirty="0"/>
              <a:t> Khai thác hiểu biết về bệnh tăng huyết áp, cách tự chăm sóc, </a:t>
            </a:r>
            <a:r>
              <a:rPr lang="pl-PL" dirty="0"/>
              <a:t>cách đối phó với bệnh tật của người bệnh.</a:t>
            </a:r>
            <a:endParaRPr lang="en-US" dirty="0"/>
          </a:p>
          <a:p>
            <a:endParaRPr lang="en-US" dirty="0"/>
          </a:p>
        </p:txBody>
      </p:sp>
      <p:sp>
        <p:nvSpPr>
          <p:cNvPr id="4" name="Footer Placeholder 3">
            <a:extLst>
              <a:ext uri="{FF2B5EF4-FFF2-40B4-BE49-F238E27FC236}">
                <a16:creationId xmlns:a16="http://schemas.microsoft.com/office/drawing/2014/main" id="{E07D4FCC-7235-4ECB-AFB0-48C8426C8816}"/>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7B5A33C1-B581-4CE3-AE54-C6BADACAAEAC}"/>
              </a:ext>
            </a:extLst>
          </p:cNvPr>
          <p:cNvSpPr>
            <a:spLocks noGrp="1"/>
          </p:cNvSpPr>
          <p:nvPr>
            <p:ph type="sldNum" sz="quarter" idx="12"/>
          </p:nvPr>
        </p:nvSpPr>
        <p:spPr/>
        <p:txBody>
          <a:bodyPr/>
          <a:lstStyle/>
          <a:p>
            <a:fld id="{F8333173-A304-4437-A180-9D4672DDA0D6}" type="slidenum">
              <a:rPr lang="en-US" smtClean="0"/>
              <a:pPr/>
              <a:t>24</a:t>
            </a:fld>
            <a:endParaRPr lang="en-US"/>
          </a:p>
        </p:txBody>
      </p:sp>
    </p:spTree>
    <p:extLst>
      <p:ext uri="{BB962C8B-B14F-4D97-AF65-F5344CB8AC3E}">
        <p14:creationId xmlns:p14="http://schemas.microsoft.com/office/powerpoint/2010/main" val="2497595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Autofit/>
          </a:bodyPr>
          <a:lstStyle/>
          <a:p>
            <a:r>
              <a:rPr lang="nb-NO" sz="3400" b="1" dirty="0"/>
              <a:t>Nhận định</a:t>
            </a:r>
            <a:endParaRPr lang="en-US" sz="3400" dirty="0"/>
          </a:p>
        </p:txBody>
      </p:sp>
      <p:sp>
        <p:nvSpPr>
          <p:cNvPr id="3" name="Content Placeholder 2"/>
          <p:cNvSpPr>
            <a:spLocks noGrp="1"/>
          </p:cNvSpPr>
          <p:nvPr>
            <p:ph idx="1"/>
          </p:nvPr>
        </p:nvSpPr>
        <p:spPr>
          <a:xfrm>
            <a:off x="457200" y="762000"/>
            <a:ext cx="8229600" cy="5791200"/>
          </a:xfrm>
        </p:spPr>
        <p:txBody>
          <a:bodyPr>
            <a:normAutofit fontScale="85000" lnSpcReduction="20000"/>
          </a:bodyPr>
          <a:lstStyle/>
          <a:p>
            <a:r>
              <a:rPr lang="en-US" b="1" dirty="0" err="1"/>
              <a:t>Thăm</a:t>
            </a:r>
            <a:r>
              <a:rPr lang="en-US" b="1" dirty="0"/>
              <a:t> </a:t>
            </a:r>
            <a:r>
              <a:rPr lang="en-US" b="1" dirty="0" err="1"/>
              <a:t>khám</a:t>
            </a:r>
            <a:endParaRPr lang="en-US" b="1" dirty="0"/>
          </a:p>
          <a:p>
            <a:pPr marL="0" indent="0">
              <a:buNone/>
            </a:pPr>
            <a:r>
              <a:rPr lang="en-US" dirty="0"/>
              <a:t> Quan </a:t>
            </a:r>
            <a:r>
              <a:rPr lang="en-US" dirty="0" err="1"/>
              <a:t>sát</a:t>
            </a:r>
            <a:r>
              <a:rPr lang="en-US" dirty="0"/>
              <a:t>:</a:t>
            </a:r>
          </a:p>
          <a:p>
            <a:pPr marL="0" indent="0">
              <a:buNone/>
            </a:pPr>
            <a:r>
              <a:rPr lang="en-US" dirty="0"/>
              <a:t>+ </a:t>
            </a:r>
            <a:r>
              <a:rPr lang="en-US" dirty="0" err="1"/>
              <a:t>Thể</a:t>
            </a:r>
            <a:r>
              <a:rPr lang="en-US" dirty="0"/>
              <a:t> </a:t>
            </a:r>
            <a:r>
              <a:rPr lang="en-US" dirty="0" err="1"/>
              <a:t>trạng</a:t>
            </a:r>
            <a:r>
              <a:rPr lang="en-US" dirty="0"/>
              <a:t> </a:t>
            </a:r>
            <a:r>
              <a:rPr lang="en-US" dirty="0" err="1"/>
              <a:t>chung</a:t>
            </a:r>
            <a:r>
              <a:rPr lang="en-US" dirty="0"/>
              <a:t>: </a:t>
            </a:r>
            <a:r>
              <a:rPr lang="en-US" dirty="0" err="1"/>
              <a:t>béo</a:t>
            </a:r>
            <a:r>
              <a:rPr lang="en-US" dirty="0"/>
              <a:t>, </a:t>
            </a:r>
            <a:r>
              <a:rPr lang="en-US" dirty="0" err="1"/>
              <a:t>gầy</a:t>
            </a:r>
            <a:r>
              <a:rPr lang="en-US" dirty="0"/>
              <a:t>, BMI</a:t>
            </a:r>
          </a:p>
          <a:p>
            <a:pPr marL="0" indent="0">
              <a:buNone/>
            </a:pPr>
            <a:r>
              <a:rPr lang="en-US" dirty="0"/>
              <a:t>+ </a:t>
            </a:r>
            <a:r>
              <a:rPr lang="en-US" dirty="0" err="1"/>
              <a:t>Tình</a:t>
            </a:r>
            <a:r>
              <a:rPr lang="en-US" dirty="0"/>
              <a:t> </a:t>
            </a:r>
            <a:r>
              <a:rPr lang="en-US" dirty="0" err="1"/>
              <a:t>trạng</a:t>
            </a:r>
            <a:r>
              <a:rPr lang="en-US" dirty="0"/>
              <a:t> ý </a:t>
            </a:r>
            <a:r>
              <a:rPr lang="en-US" dirty="0" err="1"/>
              <a:t>thức</a:t>
            </a:r>
            <a:r>
              <a:rPr lang="en-US" dirty="0"/>
              <a:t>: </a:t>
            </a:r>
            <a:r>
              <a:rPr lang="en-US" dirty="0" err="1"/>
              <a:t>tỉnh</a:t>
            </a:r>
            <a:r>
              <a:rPr lang="en-US" dirty="0"/>
              <a:t> </a:t>
            </a:r>
            <a:r>
              <a:rPr lang="en-US" dirty="0" err="1"/>
              <a:t>táo</a:t>
            </a:r>
            <a:r>
              <a:rPr lang="en-US" dirty="0"/>
              <a:t>, </a:t>
            </a:r>
            <a:r>
              <a:rPr lang="en-US" dirty="0" err="1"/>
              <a:t>lơ</a:t>
            </a:r>
            <a:r>
              <a:rPr lang="en-US" dirty="0"/>
              <a:t> </a:t>
            </a:r>
            <a:r>
              <a:rPr lang="en-US" dirty="0" err="1"/>
              <a:t>mơ</a:t>
            </a:r>
            <a:endParaRPr lang="en-US" dirty="0"/>
          </a:p>
          <a:p>
            <a:pPr marL="0" indent="0">
              <a:buNone/>
            </a:pPr>
            <a:r>
              <a:rPr lang="en-US" dirty="0"/>
              <a:t> </a:t>
            </a:r>
            <a:r>
              <a:rPr lang="en-US" dirty="0" err="1"/>
              <a:t>Khám</a:t>
            </a:r>
            <a:r>
              <a:rPr lang="en-US" dirty="0"/>
              <a:t>:</a:t>
            </a:r>
          </a:p>
          <a:p>
            <a:pPr marL="0" indent="0">
              <a:buNone/>
            </a:pPr>
            <a:r>
              <a:rPr lang="en-US" dirty="0"/>
              <a:t>+ </a:t>
            </a:r>
            <a:r>
              <a:rPr lang="en-US" dirty="0" err="1"/>
              <a:t>Đếm</a:t>
            </a:r>
            <a:r>
              <a:rPr lang="en-US" dirty="0"/>
              <a:t> </a:t>
            </a:r>
            <a:r>
              <a:rPr lang="en-US" dirty="0" err="1"/>
              <a:t>mạch</a:t>
            </a:r>
            <a:r>
              <a:rPr lang="en-US" dirty="0"/>
              <a:t>, </a:t>
            </a:r>
            <a:r>
              <a:rPr lang="en-US" dirty="0" err="1"/>
              <a:t>mạch</a:t>
            </a:r>
            <a:r>
              <a:rPr lang="en-US" dirty="0"/>
              <a:t> </a:t>
            </a:r>
            <a:r>
              <a:rPr lang="en-US" dirty="0" err="1"/>
              <a:t>đều</a:t>
            </a:r>
            <a:r>
              <a:rPr lang="en-US" dirty="0"/>
              <a:t> hay </a:t>
            </a:r>
            <a:r>
              <a:rPr lang="en-US" dirty="0" err="1"/>
              <a:t>không</a:t>
            </a:r>
            <a:r>
              <a:rPr lang="en-US" dirty="0"/>
              <a:t>?</a:t>
            </a:r>
          </a:p>
          <a:p>
            <a:pPr marL="0" indent="0">
              <a:buNone/>
            </a:pPr>
            <a:r>
              <a:rPr lang="en-US" dirty="0"/>
              <a:t>+ </a:t>
            </a:r>
            <a:r>
              <a:rPr lang="en-US" dirty="0" err="1"/>
              <a:t>Đo</a:t>
            </a:r>
            <a:r>
              <a:rPr lang="en-US" dirty="0"/>
              <a:t> </a:t>
            </a:r>
            <a:r>
              <a:rPr lang="en-US" dirty="0" err="1"/>
              <a:t>huyết</a:t>
            </a:r>
            <a:r>
              <a:rPr lang="en-US" dirty="0"/>
              <a:t> </a:t>
            </a:r>
            <a:r>
              <a:rPr lang="en-US" dirty="0" err="1"/>
              <a:t>áp</a:t>
            </a:r>
            <a:endParaRPr lang="en-US" dirty="0"/>
          </a:p>
          <a:p>
            <a:pPr marL="0" indent="0">
              <a:buNone/>
            </a:pPr>
            <a:r>
              <a:rPr lang="en-US" dirty="0"/>
              <a:t>+ </a:t>
            </a:r>
            <a:r>
              <a:rPr lang="en-US" dirty="0" err="1"/>
              <a:t>Đếm</a:t>
            </a:r>
            <a:r>
              <a:rPr lang="en-US" dirty="0"/>
              <a:t> </a:t>
            </a:r>
            <a:r>
              <a:rPr lang="en-US" dirty="0" err="1"/>
              <a:t>nhịp</a:t>
            </a:r>
            <a:r>
              <a:rPr lang="en-US" dirty="0"/>
              <a:t> </a:t>
            </a:r>
            <a:r>
              <a:rPr lang="en-US" dirty="0" err="1"/>
              <a:t>thở</a:t>
            </a:r>
            <a:endParaRPr lang="en-US" dirty="0"/>
          </a:p>
          <a:p>
            <a:pPr marL="0" indent="0">
              <a:buNone/>
            </a:pPr>
            <a:r>
              <a:rPr lang="en-US" dirty="0"/>
              <a:t>+ </a:t>
            </a:r>
            <a:r>
              <a:rPr lang="en-US" dirty="0" err="1"/>
              <a:t>Đo</a:t>
            </a:r>
            <a:r>
              <a:rPr lang="en-US" dirty="0"/>
              <a:t> </a:t>
            </a:r>
            <a:r>
              <a:rPr lang="en-US" dirty="0" err="1"/>
              <a:t>nhiệt</a:t>
            </a:r>
            <a:r>
              <a:rPr lang="en-US" dirty="0"/>
              <a:t> </a:t>
            </a:r>
            <a:r>
              <a:rPr lang="en-US" dirty="0" err="1"/>
              <a:t>độ</a:t>
            </a:r>
            <a:endParaRPr lang="en-US" dirty="0"/>
          </a:p>
          <a:p>
            <a:pPr marL="0" indent="0">
              <a:buNone/>
            </a:pPr>
            <a:r>
              <a:rPr lang="en-US" dirty="0"/>
              <a:t>+ </a:t>
            </a:r>
            <a:r>
              <a:rPr lang="en-US" dirty="0" err="1"/>
              <a:t>Số</a:t>
            </a:r>
            <a:r>
              <a:rPr lang="en-US" dirty="0"/>
              <a:t> </a:t>
            </a:r>
            <a:r>
              <a:rPr lang="en-US" dirty="0" err="1"/>
              <a:t>lượng</a:t>
            </a:r>
            <a:r>
              <a:rPr lang="en-US" dirty="0"/>
              <a:t> </a:t>
            </a:r>
            <a:r>
              <a:rPr lang="en-US" dirty="0" err="1"/>
              <a:t>nước</a:t>
            </a:r>
            <a:r>
              <a:rPr lang="en-US" dirty="0"/>
              <a:t> </a:t>
            </a:r>
            <a:r>
              <a:rPr lang="en-US" dirty="0" err="1"/>
              <a:t>tiểu</a:t>
            </a:r>
            <a:r>
              <a:rPr lang="en-US" dirty="0"/>
              <a:t> 24h? </a:t>
            </a:r>
            <a:r>
              <a:rPr lang="en-US" dirty="0" err="1"/>
              <a:t>tiểu</a:t>
            </a:r>
            <a:r>
              <a:rPr lang="en-US" dirty="0"/>
              <a:t> </a:t>
            </a:r>
            <a:r>
              <a:rPr lang="en-US" dirty="0" err="1"/>
              <a:t>đêm</a:t>
            </a:r>
            <a:r>
              <a:rPr lang="en-US" dirty="0"/>
              <a:t>?</a:t>
            </a:r>
          </a:p>
          <a:p>
            <a:pPr marL="0" indent="0">
              <a:buNone/>
            </a:pPr>
            <a:r>
              <a:rPr lang="en-US" dirty="0"/>
              <a:t>+ </a:t>
            </a:r>
            <a:r>
              <a:rPr lang="en-US" dirty="0" err="1"/>
              <a:t>Các</a:t>
            </a:r>
            <a:r>
              <a:rPr lang="en-US" dirty="0"/>
              <a:t> </a:t>
            </a:r>
            <a:r>
              <a:rPr lang="en-US" dirty="0" err="1"/>
              <a:t>triệu</a:t>
            </a:r>
            <a:r>
              <a:rPr lang="en-US" dirty="0"/>
              <a:t> </a:t>
            </a:r>
            <a:r>
              <a:rPr lang="en-US" dirty="0" err="1"/>
              <a:t>chứng</a:t>
            </a:r>
            <a:r>
              <a:rPr lang="en-US" dirty="0"/>
              <a:t> </a:t>
            </a:r>
            <a:r>
              <a:rPr lang="en-US" dirty="0" err="1"/>
              <a:t>khác</a:t>
            </a:r>
            <a:r>
              <a:rPr lang="en-US" dirty="0"/>
              <a:t>: </a:t>
            </a:r>
            <a:r>
              <a:rPr lang="en-US" dirty="0" err="1"/>
              <a:t>phù</a:t>
            </a:r>
            <a:r>
              <a:rPr lang="en-US" dirty="0"/>
              <a:t>? </a:t>
            </a:r>
            <a:r>
              <a:rPr lang="en-US" dirty="0" err="1"/>
              <a:t>liệt</a:t>
            </a:r>
            <a:r>
              <a:rPr lang="en-US" dirty="0"/>
              <a:t>? </a:t>
            </a:r>
          </a:p>
          <a:p>
            <a:pPr marL="0" indent="0">
              <a:buNone/>
            </a:pPr>
            <a:r>
              <a:rPr lang="en-US" dirty="0"/>
              <a:t>+ </a:t>
            </a:r>
            <a:r>
              <a:rPr lang="en-US" dirty="0" err="1"/>
              <a:t>Khám</a:t>
            </a:r>
            <a:r>
              <a:rPr lang="en-US" dirty="0"/>
              <a:t> </a:t>
            </a:r>
            <a:r>
              <a:rPr lang="en-US" dirty="0" err="1"/>
              <a:t>các</a:t>
            </a:r>
            <a:r>
              <a:rPr lang="en-US" dirty="0"/>
              <a:t> </a:t>
            </a:r>
            <a:r>
              <a:rPr lang="en-US" dirty="0" err="1"/>
              <a:t>cơ</a:t>
            </a:r>
            <a:r>
              <a:rPr lang="en-US" dirty="0"/>
              <a:t> </a:t>
            </a:r>
            <a:r>
              <a:rPr lang="en-US" dirty="0" err="1"/>
              <a:t>quan</a:t>
            </a:r>
            <a:r>
              <a:rPr lang="en-US" dirty="0"/>
              <a:t> </a:t>
            </a:r>
            <a:r>
              <a:rPr lang="en-US" dirty="0" err="1"/>
              <a:t>bộ</a:t>
            </a:r>
            <a:r>
              <a:rPr lang="en-US" dirty="0"/>
              <a:t> </a:t>
            </a:r>
            <a:r>
              <a:rPr lang="en-US" dirty="0" err="1"/>
              <a:t>phận</a:t>
            </a:r>
            <a:r>
              <a:rPr lang="en-US" dirty="0"/>
              <a:t> </a:t>
            </a:r>
            <a:r>
              <a:rPr lang="en-US" dirty="0" err="1"/>
              <a:t>khác</a:t>
            </a:r>
            <a:r>
              <a:rPr lang="en-US" dirty="0"/>
              <a:t> </a:t>
            </a:r>
            <a:r>
              <a:rPr lang="en-US" dirty="0" err="1"/>
              <a:t>để</a:t>
            </a:r>
            <a:r>
              <a:rPr lang="en-US" dirty="0"/>
              <a:t> </a:t>
            </a:r>
            <a:r>
              <a:rPr lang="en-US" dirty="0" err="1"/>
              <a:t>phát</a:t>
            </a:r>
            <a:r>
              <a:rPr lang="en-US" dirty="0"/>
              <a:t> </a:t>
            </a:r>
            <a:r>
              <a:rPr lang="en-US" dirty="0" err="1"/>
              <a:t>hiện</a:t>
            </a:r>
            <a:r>
              <a:rPr lang="en-US" dirty="0"/>
              <a:t> </a:t>
            </a:r>
            <a:r>
              <a:rPr lang="en-US" dirty="0" err="1"/>
              <a:t>biến</a:t>
            </a:r>
            <a:r>
              <a:rPr lang="en-US" dirty="0"/>
              <a:t> </a:t>
            </a:r>
            <a:r>
              <a:rPr lang="en-US" dirty="0" err="1"/>
              <a:t>chứng</a:t>
            </a:r>
            <a:r>
              <a:rPr lang="en-US" dirty="0"/>
              <a:t>, </a:t>
            </a:r>
            <a:r>
              <a:rPr lang="en-US" dirty="0" err="1"/>
              <a:t>các</a:t>
            </a:r>
            <a:r>
              <a:rPr lang="en-US" dirty="0"/>
              <a:t> </a:t>
            </a:r>
            <a:r>
              <a:rPr lang="en-US" dirty="0" err="1"/>
              <a:t>vấn</a:t>
            </a:r>
            <a:r>
              <a:rPr lang="en-US" dirty="0"/>
              <a:t> </a:t>
            </a:r>
            <a:r>
              <a:rPr lang="en-US" dirty="0" err="1"/>
              <a:t>đề</a:t>
            </a:r>
            <a:r>
              <a:rPr lang="en-US" dirty="0"/>
              <a:t> </a:t>
            </a:r>
            <a:r>
              <a:rPr lang="en-US" dirty="0" err="1"/>
              <a:t>chăm</a:t>
            </a:r>
            <a:r>
              <a:rPr lang="en-US" dirty="0"/>
              <a:t> </a:t>
            </a:r>
            <a:r>
              <a:rPr lang="en-US" dirty="0" err="1"/>
              <a:t>sóc</a:t>
            </a:r>
            <a:r>
              <a:rPr lang="en-US" dirty="0"/>
              <a:t> </a:t>
            </a:r>
            <a:r>
              <a:rPr lang="en-US" dirty="0" err="1"/>
              <a:t>khác</a:t>
            </a:r>
            <a:r>
              <a:rPr lang="en-US" dirty="0"/>
              <a:t> </a:t>
            </a:r>
            <a:r>
              <a:rPr lang="en-US" dirty="0" err="1"/>
              <a:t>kèm</a:t>
            </a:r>
            <a:r>
              <a:rPr lang="en-US" dirty="0"/>
              <a:t> </a:t>
            </a:r>
            <a:r>
              <a:rPr lang="en-US" dirty="0" err="1"/>
              <a:t>theo.</a:t>
            </a:r>
            <a:endParaRPr lang="en-US" dirty="0"/>
          </a:p>
          <a:p>
            <a:endParaRPr lang="en-US" dirty="0"/>
          </a:p>
        </p:txBody>
      </p:sp>
      <p:sp>
        <p:nvSpPr>
          <p:cNvPr id="4" name="Footer Placeholder 3">
            <a:extLst>
              <a:ext uri="{FF2B5EF4-FFF2-40B4-BE49-F238E27FC236}">
                <a16:creationId xmlns:a16="http://schemas.microsoft.com/office/drawing/2014/main" id="{F398A476-32BF-4845-AE91-286024016B58}"/>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6013E745-02FE-4357-A06A-F177304D1BD7}"/>
              </a:ext>
            </a:extLst>
          </p:cNvPr>
          <p:cNvSpPr>
            <a:spLocks noGrp="1"/>
          </p:cNvSpPr>
          <p:nvPr>
            <p:ph type="sldNum" sz="quarter" idx="12"/>
          </p:nvPr>
        </p:nvSpPr>
        <p:spPr/>
        <p:txBody>
          <a:bodyPr/>
          <a:lstStyle/>
          <a:p>
            <a:fld id="{F8333173-A304-4437-A180-9D4672DDA0D6}" type="slidenum">
              <a:rPr lang="en-US" smtClean="0"/>
              <a:pPr/>
              <a:t>25</a:t>
            </a:fld>
            <a:endParaRPr lang="en-US"/>
          </a:p>
        </p:txBody>
      </p:sp>
    </p:spTree>
    <p:extLst>
      <p:ext uri="{BB962C8B-B14F-4D97-AF65-F5344CB8AC3E}">
        <p14:creationId xmlns:p14="http://schemas.microsoft.com/office/powerpoint/2010/main" val="1809460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Autofit/>
          </a:bodyPr>
          <a:lstStyle/>
          <a:p>
            <a:r>
              <a:rPr lang="nb-NO" sz="3400" b="1" dirty="0"/>
              <a:t>Nhận định</a:t>
            </a:r>
            <a:endParaRPr lang="en-US" sz="3400" dirty="0"/>
          </a:p>
        </p:txBody>
      </p:sp>
      <p:sp>
        <p:nvSpPr>
          <p:cNvPr id="3" name="Content Placeholder 2"/>
          <p:cNvSpPr>
            <a:spLocks noGrp="1"/>
          </p:cNvSpPr>
          <p:nvPr>
            <p:ph idx="1"/>
          </p:nvPr>
        </p:nvSpPr>
        <p:spPr>
          <a:xfrm>
            <a:off x="457200" y="762000"/>
            <a:ext cx="8229600" cy="5791200"/>
          </a:xfrm>
        </p:spPr>
        <p:txBody>
          <a:bodyPr>
            <a:normAutofit/>
          </a:bodyPr>
          <a:lstStyle/>
          <a:p>
            <a:r>
              <a:rPr lang="en-US" b="1" i="1" dirty="0"/>
              <a:t>Thu </a:t>
            </a:r>
            <a:r>
              <a:rPr lang="en-US" b="1" i="1" dirty="0" err="1"/>
              <a:t>thập</a:t>
            </a:r>
            <a:r>
              <a:rPr lang="en-US" b="1" i="1" dirty="0"/>
              <a:t> </a:t>
            </a:r>
            <a:r>
              <a:rPr lang="en-US" b="1" i="1" dirty="0" err="1"/>
              <a:t>thông</a:t>
            </a:r>
            <a:r>
              <a:rPr lang="en-US" b="1" i="1" dirty="0"/>
              <a:t> tin/ </a:t>
            </a:r>
            <a:r>
              <a:rPr lang="en-US" b="1" i="1" dirty="0" err="1"/>
              <a:t>Tham</a:t>
            </a:r>
            <a:r>
              <a:rPr lang="en-US" b="1" i="1" dirty="0"/>
              <a:t> </a:t>
            </a:r>
            <a:r>
              <a:rPr lang="en-US" b="1" i="1" dirty="0" err="1"/>
              <a:t>khảo</a:t>
            </a:r>
            <a:r>
              <a:rPr lang="en-US" b="1" i="1" dirty="0"/>
              <a:t> </a:t>
            </a:r>
            <a:r>
              <a:rPr lang="en-US" b="1" i="1" dirty="0" err="1"/>
              <a:t>hồ</a:t>
            </a:r>
            <a:r>
              <a:rPr lang="en-US" b="1" i="1" dirty="0"/>
              <a:t> </a:t>
            </a:r>
            <a:r>
              <a:rPr lang="en-US" b="1" i="1" dirty="0" err="1"/>
              <a:t>sơ</a:t>
            </a:r>
            <a:r>
              <a:rPr lang="en-US" b="1" i="1" dirty="0"/>
              <a:t> </a:t>
            </a:r>
            <a:r>
              <a:rPr lang="en-US" b="1" i="1" dirty="0" err="1"/>
              <a:t>bệnh</a:t>
            </a:r>
            <a:r>
              <a:rPr lang="en-US" b="1" i="1" dirty="0"/>
              <a:t> </a:t>
            </a:r>
            <a:r>
              <a:rPr lang="en-US" b="1" i="1" dirty="0" err="1"/>
              <a:t>án</a:t>
            </a:r>
            <a:endParaRPr lang="en-US" dirty="0"/>
          </a:p>
          <a:p>
            <a:pPr marL="0" indent="0">
              <a:buNone/>
            </a:pPr>
            <a:r>
              <a:rPr lang="en-US" dirty="0"/>
              <a:t>  </a:t>
            </a:r>
            <a:r>
              <a:rPr lang="en-US" dirty="0" err="1"/>
              <a:t>Kết</a:t>
            </a:r>
            <a:r>
              <a:rPr lang="en-US" dirty="0"/>
              <a:t> </a:t>
            </a:r>
            <a:r>
              <a:rPr lang="en-US" dirty="0" err="1"/>
              <a:t>quả</a:t>
            </a:r>
            <a:r>
              <a:rPr lang="en-US" dirty="0"/>
              <a:t> </a:t>
            </a:r>
            <a:r>
              <a:rPr lang="en-US" dirty="0" err="1"/>
              <a:t>điện</a:t>
            </a:r>
            <a:r>
              <a:rPr lang="en-US" dirty="0"/>
              <a:t> </a:t>
            </a:r>
            <a:r>
              <a:rPr lang="en-US" dirty="0" err="1"/>
              <a:t>tim</a:t>
            </a:r>
            <a:r>
              <a:rPr lang="en-US" dirty="0"/>
              <a:t>, </a:t>
            </a:r>
            <a:r>
              <a:rPr lang="en-US" dirty="0" err="1"/>
              <a:t>chụp</a:t>
            </a:r>
            <a:r>
              <a:rPr lang="en-US" dirty="0"/>
              <a:t> </a:t>
            </a:r>
            <a:r>
              <a:rPr lang="en-US" dirty="0" err="1"/>
              <a:t>Xquang</a:t>
            </a:r>
            <a:r>
              <a:rPr lang="en-US" dirty="0"/>
              <a:t> </a:t>
            </a:r>
            <a:r>
              <a:rPr lang="en-US" dirty="0" err="1"/>
              <a:t>tim</a:t>
            </a:r>
            <a:r>
              <a:rPr lang="en-US" dirty="0"/>
              <a:t> </a:t>
            </a:r>
            <a:r>
              <a:rPr lang="en-US" dirty="0" err="1"/>
              <a:t>phổi</a:t>
            </a:r>
            <a:r>
              <a:rPr lang="en-US" dirty="0"/>
              <a:t>, </a:t>
            </a:r>
            <a:r>
              <a:rPr lang="en-US" dirty="0" err="1"/>
              <a:t>siêu</a:t>
            </a:r>
            <a:r>
              <a:rPr lang="en-US" dirty="0"/>
              <a:t> </a:t>
            </a:r>
            <a:r>
              <a:rPr lang="en-US" dirty="0" err="1"/>
              <a:t>âm</a:t>
            </a:r>
            <a:r>
              <a:rPr lang="en-US" dirty="0"/>
              <a:t> </a:t>
            </a:r>
            <a:r>
              <a:rPr lang="en-US" dirty="0" err="1"/>
              <a:t>tim</a:t>
            </a:r>
            <a:r>
              <a:rPr lang="en-US" dirty="0"/>
              <a:t>, soi </a:t>
            </a:r>
            <a:r>
              <a:rPr lang="en-US" dirty="0" err="1"/>
              <a:t>đáy</a:t>
            </a:r>
            <a:r>
              <a:rPr lang="en-US" dirty="0"/>
              <a:t> </a:t>
            </a:r>
            <a:r>
              <a:rPr lang="en-US" dirty="0" err="1"/>
              <a:t>mắt</a:t>
            </a:r>
            <a:r>
              <a:rPr lang="en-US" dirty="0"/>
              <a:t>...</a:t>
            </a:r>
          </a:p>
          <a:p>
            <a:pPr marL="0" indent="0">
              <a:buNone/>
            </a:pPr>
            <a:r>
              <a:rPr lang="en-US" dirty="0"/>
              <a:t> </a:t>
            </a:r>
            <a:r>
              <a:rPr lang="en-US" dirty="0" err="1"/>
              <a:t>Kết</a:t>
            </a:r>
            <a:r>
              <a:rPr lang="en-US" dirty="0"/>
              <a:t> </a:t>
            </a:r>
            <a:r>
              <a:rPr lang="en-US" dirty="0" err="1"/>
              <a:t>quả</a:t>
            </a:r>
            <a:r>
              <a:rPr lang="en-US" dirty="0"/>
              <a:t> </a:t>
            </a:r>
            <a:r>
              <a:rPr lang="en-US" dirty="0" err="1"/>
              <a:t>xét</a:t>
            </a:r>
            <a:r>
              <a:rPr lang="en-US" dirty="0"/>
              <a:t> </a:t>
            </a:r>
            <a:r>
              <a:rPr lang="en-US" dirty="0" err="1"/>
              <a:t>nghiệm</a:t>
            </a:r>
            <a:r>
              <a:rPr lang="en-US" dirty="0"/>
              <a:t> </a:t>
            </a:r>
            <a:r>
              <a:rPr lang="en-US" dirty="0" err="1"/>
              <a:t>máu</a:t>
            </a:r>
            <a:r>
              <a:rPr lang="en-US" dirty="0"/>
              <a:t>: Cholesterol </a:t>
            </a:r>
            <a:r>
              <a:rPr lang="en-US" dirty="0" err="1"/>
              <a:t>toàn</a:t>
            </a:r>
            <a:r>
              <a:rPr lang="en-US" dirty="0"/>
              <a:t> </a:t>
            </a:r>
            <a:r>
              <a:rPr lang="en-US" dirty="0" err="1"/>
              <a:t>phần</a:t>
            </a:r>
            <a:r>
              <a:rPr lang="en-US" dirty="0"/>
              <a:t>, HDLC, LDLC, </a:t>
            </a:r>
            <a:r>
              <a:rPr lang="en-US" dirty="0" err="1"/>
              <a:t>Triglycerid</a:t>
            </a:r>
            <a:r>
              <a:rPr lang="en-US" dirty="0"/>
              <a:t>,</a:t>
            </a:r>
          </a:p>
          <a:p>
            <a:pPr marL="0" indent="0">
              <a:buNone/>
            </a:pPr>
            <a:r>
              <a:rPr lang="en-US" dirty="0" err="1"/>
              <a:t>Natri</a:t>
            </a:r>
            <a:r>
              <a:rPr lang="en-US" dirty="0"/>
              <a:t>, Kali, Glucose, </a:t>
            </a:r>
            <a:r>
              <a:rPr lang="en-US" dirty="0" err="1"/>
              <a:t>Ure</a:t>
            </a:r>
            <a:r>
              <a:rPr lang="en-US" dirty="0"/>
              <a:t>, </a:t>
            </a:r>
            <a:r>
              <a:rPr lang="en-US" dirty="0" err="1"/>
              <a:t>Creatinin</a:t>
            </a:r>
            <a:endParaRPr lang="en-US" dirty="0"/>
          </a:p>
          <a:p>
            <a:pPr marL="0" indent="0">
              <a:buNone/>
            </a:pPr>
            <a:r>
              <a:rPr lang="en-US" dirty="0"/>
              <a:t> </a:t>
            </a:r>
            <a:r>
              <a:rPr lang="en-US" dirty="0" err="1"/>
              <a:t>Kết</a:t>
            </a:r>
            <a:r>
              <a:rPr lang="en-US" dirty="0"/>
              <a:t> </a:t>
            </a:r>
            <a:r>
              <a:rPr lang="en-US" dirty="0" err="1"/>
              <a:t>quả</a:t>
            </a:r>
            <a:r>
              <a:rPr lang="en-US" dirty="0"/>
              <a:t> </a:t>
            </a:r>
            <a:r>
              <a:rPr lang="en-US" dirty="0" err="1"/>
              <a:t>xét</a:t>
            </a:r>
            <a:r>
              <a:rPr lang="en-US" dirty="0"/>
              <a:t> </a:t>
            </a:r>
            <a:r>
              <a:rPr lang="en-US" dirty="0" err="1"/>
              <a:t>nghiệm</a:t>
            </a:r>
            <a:r>
              <a:rPr lang="en-US" dirty="0"/>
              <a:t> </a:t>
            </a:r>
            <a:r>
              <a:rPr lang="en-US" dirty="0" err="1"/>
              <a:t>nước</a:t>
            </a:r>
            <a:r>
              <a:rPr lang="en-US" dirty="0"/>
              <a:t> </a:t>
            </a:r>
            <a:r>
              <a:rPr lang="en-US" dirty="0" err="1"/>
              <a:t>tiểu</a:t>
            </a:r>
            <a:r>
              <a:rPr lang="en-US" dirty="0"/>
              <a:t>: microalbumin, protein</a:t>
            </a:r>
          </a:p>
          <a:p>
            <a:pPr marL="0" indent="0">
              <a:buNone/>
            </a:pPr>
            <a:r>
              <a:rPr lang="en-US" dirty="0"/>
              <a:t> Y </a:t>
            </a:r>
            <a:r>
              <a:rPr lang="en-US" dirty="0" err="1"/>
              <a:t>lệnh</a:t>
            </a:r>
            <a:r>
              <a:rPr lang="en-US" dirty="0"/>
              <a:t> </a:t>
            </a:r>
            <a:r>
              <a:rPr lang="en-US" dirty="0" err="1"/>
              <a:t>điều</a:t>
            </a:r>
            <a:r>
              <a:rPr lang="en-US" dirty="0"/>
              <a:t> </a:t>
            </a:r>
            <a:r>
              <a:rPr lang="en-US" dirty="0" err="1"/>
              <a:t>trị</a:t>
            </a:r>
            <a:r>
              <a:rPr lang="en-US" dirty="0"/>
              <a:t>. </a:t>
            </a:r>
          </a:p>
          <a:p>
            <a:endParaRPr lang="en-US" dirty="0"/>
          </a:p>
        </p:txBody>
      </p:sp>
      <p:sp>
        <p:nvSpPr>
          <p:cNvPr id="4" name="Footer Placeholder 3">
            <a:extLst>
              <a:ext uri="{FF2B5EF4-FFF2-40B4-BE49-F238E27FC236}">
                <a16:creationId xmlns:a16="http://schemas.microsoft.com/office/drawing/2014/main" id="{4078C03C-077E-4017-A782-5CA206144F8B}"/>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4D287FA0-1575-45FD-A567-4222EC96A495}"/>
              </a:ext>
            </a:extLst>
          </p:cNvPr>
          <p:cNvSpPr>
            <a:spLocks noGrp="1"/>
          </p:cNvSpPr>
          <p:nvPr>
            <p:ph type="sldNum" sz="quarter" idx="12"/>
          </p:nvPr>
        </p:nvSpPr>
        <p:spPr/>
        <p:txBody>
          <a:bodyPr/>
          <a:lstStyle/>
          <a:p>
            <a:fld id="{F8333173-A304-4437-A180-9D4672DDA0D6}" type="slidenum">
              <a:rPr lang="en-US" smtClean="0"/>
              <a:pPr/>
              <a:t>26</a:t>
            </a:fld>
            <a:endParaRPr lang="en-US"/>
          </a:p>
        </p:txBody>
      </p:sp>
    </p:spTree>
    <p:extLst>
      <p:ext uri="{BB962C8B-B14F-4D97-AF65-F5344CB8AC3E}">
        <p14:creationId xmlns:p14="http://schemas.microsoft.com/office/powerpoint/2010/main" val="3880279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r>
              <a:rPr lang="en-US" sz="2800" b="1" dirty="0" err="1">
                <a:solidFill>
                  <a:srgbClr val="002060"/>
                </a:solidFill>
              </a:rPr>
              <a:t>Bài</a:t>
            </a:r>
            <a:r>
              <a:rPr lang="en-US" sz="2800" b="1" dirty="0">
                <a:solidFill>
                  <a:srgbClr val="002060"/>
                </a:solidFill>
              </a:rPr>
              <a:t> </a:t>
            </a:r>
            <a:r>
              <a:rPr lang="en-US" sz="2800" b="1" dirty="0" err="1">
                <a:solidFill>
                  <a:srgbClr val="002060"/>
                </a:solidFill>
              </a:rPr>
              <a:t>tập</a:t>
            </a:r>
            <a:r>
              <a:rPr lang="en-US" sz="2800" b="1" dirty="0">
                <a:solidFill>
                  <a:srgbClr val="002060"/>
                </a:solidFill>
              </a:rPr>
              <a:t> 1: </a:t>
            </a:r>
            <a:r>
              <a:rPr lang="en-US" sz="2800" b="1" dirty="0" err="1">
                <a:solidFill>
                  <a:srgbClr val="002060"/>
                </a:solidFill>
              </a:rPr>
              <a:t>nhận</a:t>
            </a:r>
            <a:r>
              <a:rPr lang="en-US" sz="2800" b="1" dirty="0">
                <a:solidFill>
                  <a:srgbClr val="002060"/>
                </a:solidFill>
              </a:rPr>
              <a:t> </a:t>
            </a:r>
            <a:r>
              <a:rPr lang="en-US" sz="2800" b="1" dirty="0" err="1">
                <a:solidFill>
                  <a:srgbClr val="002060"/>
                </a:solidFill>
              </a:rPr>
              <a:t>định</a:t>
            </a:r>
            <a:endParaRPr lang="en-US" sz="2800" dirty="0">
              <a:solidFill>
                <a:srgbClr val="002060"/>
              </a:solidFill>
            </a:endParaRPr>
          </a:p>
        </p:txBody>
      </p:sp>
      <p:sp>
        <p:nvSpPr>
          <p:cNvPr id="3" name="Content Placeholder 2"/>
          <p:cNvSpPr>
            <a:spLocks noGrp="1"/>
          </p:cNvSpPr>
          <p:nvPr>
            <p:ph idx="1"/>
          </p:nvPr>
        </p:nvSpPr>
        <p:spPr>
          <a:xfrm>
            <a:off x="381000" y="533400"/>
            <a:ext cx="8534400" cy="6324600"/>
          </a:xfrm>
        </p:spPr>
        <p:txBody>
          <a:bodyPr>
            <a:normAutofit fontScale="85000" lnSpcReduction="20000"/>
          </a:bodyPr>
          <a:lstStyle/>
          <a:p>
            <a:pPr algn="just">
              <a:lnSpc>
                <a:spcPct val="170000"/>
              </a:lnSpc>
              <a:spcBef>
                <a:spcPts val="0"/>
              </a:spcBef>
              <a:buNone/>
            </a:pPr>
            <a:r>
              <a:rPr lang="en-US" dirty="0">
                <a:solidFill>
                  <a:srgbClr val="C00000"/>
                </a:solidFill>
              </a:rPr>
              <a:t>	</a:t>
            </a:r>
            <a:r>
              <a:rPr lang="en-US" dirty="0" err="1">
                <a:solidFill>
                  <a:schemeClr val="tx1"/>
                </a:solidFill>
                <a:latin typeface="Times New Roman" pitchFamily="18" charset="0"/>
                <a:cs typeface="Times New Roman" pitchFamily="18" charset="0"/>
              </a:rPr>
              <a:t>Cách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đây</a:t>
            </a:r>
            <a:r>
              <a:rPr lang="en-US" dirty="0">
                <a:solidFill>
                  <a:schemeClr val="tx1"/>
                </a:solidFill>
                <a:latin typeface="Times New Roman" pitchFamily="18" charset="0"/>
                <a:cs typeface="Times New Roman" pitchFamily="18" charset="0"/>
              </a:rPr>
              <a:t> 6 </a:t>
            </a:r>
            <a:r>
              <a:rPr lang="en-US" dirty="0" err="1">
                <a:solidFill>
                  <a:schemeClr val="tx1"/>
                </a:solidFill>
                <a:latin typeface="Times New Roman" pitchFamily="18" charset="0"/>
                <a:cs typeface="Times New Roman" pitchFamily="18" charset="0"/>
              </a:rPr>
              <a:t>tháng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ông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Hồng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phát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hiện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tiền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tăng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huyết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áp</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được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yêu</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cầu</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điều</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chỉnh</a:t>
            </a:r>
            <a:r>
              <a:rPr lang="en-US" dirty="0">
                <a:solidFill>
                  <a:schemeClr val="tx1"/>
                </a:solidFill>
                <a:latin typeface="Times New Roman" pitchFamily="18" charset="0"/>
                <a:cs typeface="Times New Roman" pitchFamily="18" charset="0"/>
              </a:rPr>
              <a:t> </a:t>
            </a:r>
            <a:r>
              <a:rPr lang="en-US" dirty="0" err="1">
                <a:latin typeface="Times New Roman" pitchFamily="18" charset="0"/>
                <a:cs typeface="Times New Roman" pitchFamily="18" charset="0"/>
              </a:rPr>
              <a:t>lối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sống</a:t>
            </a:r>
            <a:r>
              <a:rPr lang="en-US" dirty="0">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nhưng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ông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không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thực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hiện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vẫn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thường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xuyên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ăn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mặn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và</a:t>
            </a:r>
            <a:r>
              <a:rPr lang="en-US" dirty="0">
                <a:solidFill>
                  <a:schemeClr val="tx1"/>
                </a:solidFill>
                <a:latin typeface="Times New Roman" pitchFamily="18" charset="0"/>
                <a:cs typeface="Times New Roman" pitchFamily="18" charset="0"/>
              </a:rPr>
              <a:t> </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uống</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rượu</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bia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a:t>
            </a:r>
            <a:r>
              <a:rPr lang="en-US" baseline="0" dirty="0">
                <a:latin typeface="Times New Roman" pitchFamily="18" charset="0"/>
                <a:cs typeface="Times New Roman" pitchFamily="18" charset="0"/>
              </a:rPr>
              <a:t> 1 </a:t>
            </a:r>
            <a:r>
              <a:rPr lang="en-US" baseline="0" dirty="0" err="1">
                <a:latin typeface="Times New Roman" pitchFamily="18" charset="0"/>
                <a:cs typeface="Times New Roman" pitchFamily="18" charset="0"/>
              </a:rPr>
              <a:t>ngày</a:t>
            </a:r>
            <a:r>
              <a:rPr lang="en-US" baseline="0" dirty="0">
                <a:latin typeface="Times New Roman" pitchFamily="18" charset="0"/>
                <a:cs typeface="Times New Roman" pitchFamily="18" charset="0"/>
              </a:rPr>
              <a:t> </a:t>
            </a:r>
            <a:r>
              <a:rPr lang="en-US" dirty="0" err="1">
                <a:latin typeface="Times New Roman" pitchFamily="18" charset="0"/>
                <a:cs typeface="Times New Roman" pitchFamily="18" charset="0"/>
              </a:rPr>
              <a:t>trước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baseline="0" dirty="0" err="1">
                <a:latin typeface="Times New Roman" pitchFamily="18" charset="0"/>
                <a:cs typeface="Times New Roman" pitchFamily="18" charset="0"/>
              </a:rPr>
              <a:t>thấy</a:t>
            </a:r>
            <a:r>
              <a:rPr lang="en-US" dirty="0">
                <a:latin typeface="Times New Roman" pitchFamily="18" charset="0"/>
                <a:cs typeface="Times New Roman" pitchFamily="18" charset="0"/>
              </a:rPr>
              <a:t> </a:t>
            </a:r>
            <a:r>
              <a:rPr lang="en-US" baseline="0" dirty="0" err="1">
                <a:latin typeface="Times New Roman" pitchFamily="18" charset="0"/>
                <a:cs typeface="Times New Roman" pitchFamily="18" charset="0"/>
              </a:rPr>
              <a:t>đau</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đầu,vào</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viện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chẩn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huyết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áp</a:t>
            </a:r>
            <a:r>
              <a:rPr lang="en-US" dirty="0">
                <a:latin typeface="Times New Roman" pitchFamily="18" charset="0"/>
                <a:cs typeface="Times New Roman" pitchFamily="18" charset="0"/>
              </a:rPr>
              <a:t> . </a:t>
            </a:r>
            <a:r>
              <a:rPr lang="en-US" baseline="0" dirty="0" err="1">
                <a:latin typeface="Times New Roman" pitchFamily="18" charset="0"/>
                <a:cs typeface="Times New Roman" pitchFamily="18" charset="0"/>
              </a:rPr>
              <a:t>Hiện</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tại</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sau</a:t>
            </a:r>
            <a:r>
              <a:rPr lang="en-US" baseline="0" dirty="0">
                <a:latin typeface="Times New Roman" pitchFamily="18" charset="0"/>
                <a:cs typeface="Times New Roman" pitchFamily="18" charset="0"/>
              </a:rPr>
              <a:t> 1 </a:t>
            </a:r>
            <a:r>
              <a:rPr lang="en-US" baseline="0" dirty="0" err="1">
                <a:latin typeface="Times New Roman" pitchFamily="18" charset="0"/>
                <a:cs typeface="Times New Roman" pitchFamily="18" charset="0"/>
              </a:rPr>
              <a:t>ngày</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điều</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trị</a:t>
            </a:r>
            <a:r>
              <a:rPr lang="en-US" baseline="0" dirty="0">
                <a:latin typeface="Times New Roman" pitchFamily="18" charset="0"/>
                <a:cs typeface="Times New Roman" pitchFamily="18" charset="0"/>
              </a:rPr>
              <a:t>):</a:t>
            </a:r>
          </a:p>
          <a:p>
            <a:pPr algn="just">
              <a:lnSpc>
                <a:spcPct val="170000"/>
              </a:lnSpc>
              <a:spcBef>
                <a:spcPts val="0"/>
              </a:spcBef>
              <a:buFontTx/>
              <a:buChar char="-"/>
            </a:pPr>
            <a:r>
              <a:rPr lang="en-US" baseline="0" dirty="0" err="1">
                <a:latin typeface="Times New Roman" pitchFamily="18" charset="0"/>
                <a:cs typeface="Times New Roman" pitchFamily="18" charset="0"/>
              </a:rPr>
              <a:t>Người</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bệnh</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tỉnh</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táo</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tiếp</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xúc</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tốt</a:t>
            </a:r>
            <a:r>
              <a:rPr lang="en-US" dirty="0">
                <a:latin typeface="Times New Roman" pitchFamily="18" charset="0"/>
                <a:cs typeface="Times New Roman" pitchFamily="18" charset="0"/>
              </a:rPr>
              <a:t>, </a:t>
            </a:r>
            <a:r>
              <a:rPr lang="en-US" dirty="0">
                <a:solidFill>
                  <a:srgbClr val="C00000"/>
                </a:solidFill>
                <a:latin typeface="Times New Roman" pitchFamily="18" charset="0"/>
                <a:cs typeface="Times New Roman" pitchFamily="18" charset="0"/>
              </a:rPr>
              <a:t>BMI </a:t>
            </a:r>
            <a:r>
              <a:rPr lang="vi-VN" dirty="0">
                <a:solidFill>
                  <a:srgbClr val="C00000"/>
                </a:solidFill>
                <a:latin typeface="Times New Roman" pitchFamily="18" charset="0"/>
                <a:cs typeface="Times New Roman" pitchFamily="18" charset="0"/>
              </a:rPr>
              <a:t>2</a:t>
            </a:r>
            <a:r>
              <a:rPr lang="en-US" dirty="0">
                <a:solidFill>
                  <a:srgbClr val="C00000"/>
                </a:solidFill>
                <a:latin typeface="Times New Roman" pitchFamily="18" charset="0"/>
                <a:cs typeface="Times New Roman" pitchFamily="18" charset="0"/>
              </a:rPr>
              <a:t>4</a:t>
            </a:r>
            <a:r>
              <a:rPr lang="vi-VN" dirty="0">
                <a:solidFill>
                  <a:srgbClr val="C00000"/>
                </a:solidFill>
                <a:latin typeface="Times New Roman" pitchFamily="18" charset="0"/>
                <a:cs typeface="Times New Roman" pitchFamily="18" charset="0"/>
              </a:rPr>
              <a:t>.9kg/m</a:t>
            </a:r>
            <a:r>
              <a:rPr lang="vi-VN" baseline="30000" dirty="0">
                <a:solidFill>
                  <a:srgbClr val="C00000"/>
                </a:solidFill>
                <a:latin typeface="Times New Roman" pitchFamily="18" charset="0"/>
                <a:cs typeface="Times New Roman" pitchFamily="18" charset="0"/>
              </a:rPr>
              <a:t>2</a:t>
            </a:r>
            <a:endParaRPr lang="en-US" baseline="0" dirty="0">
              <a:solidFill>
                <a:srgbClr val="C00000"/>
              </a:solidFill>
              <a:latin typeface="Times New Roman" pitchFamily="18" charset="0"/>
              <a:cs typeface="Times New Roman" pitchFamily="18" charset="0"/>
            </a:endParaRPr>
          </a:p>
          <a:p>
            <a:pPr algn="just">
              <a:lnSpc>
                <a:spcPct val="170000"/>
              </a:lnSpc>
              <a:spcBef>
                <a:spcPts val="0"/>
              </a:spcBef>
              <a:buFontTx/>
              <a:buChar char="-"/>
            </a:pPr>
            <a:r>
              <a:rPr lang="en-US" baseline="0" dirty="0">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M</a:t>
            </a:r>
            <a:r>
              <a:rPr lang="en-US" baseline="0" dirty="0" err="1">
                <a:solidFill>
                  <a:srgbClr val="C00000"/>
                </a:solidFill>
                <a:latin typeface="Times New Roman" pitchFamily="18" charset="0"/>
                <a:cs typeface="Times New Roman" pitchFamily="18" charset="0"/>
              </a:rPr>
              <a:t>ạch</a:t>
            </a:r>
            <a:r>
              <a:rPr lang="en-US" baseline="0" dirty="0">
                <a:solidFill>
                  <a:srgbClr val="C00000"/>
                </a:solidFill>
                <a:latin typeface="Times New Roman" pitchFamily="18" charset="0"/>
                <a:cs typeface="Times New Roman" pitchFamily="18" charset="0"/>
              </a:rPr>
              <a:t> </a:t>
            </a:r>
            <a:r>
              <a:rPr lang="en-US" baseline="0" dirty="0" err="1">
                <a:solidFill>
                  <a:srgbClr val="C00000"/>
                </a:solidFill>
                <a:latin typeface="Times New Roman" pitchFamily="18" charset="0"/>
                <a:cs typeface="Times New Roman" pitchFamily="18" charset="0"/>
              </a:rPr>
              <a:t>đều</a:t>
            </a:r>
            <a:r>
              <a:rPr lang="en-US" baseline="0" dirty="0">
                <a:solidFill>
                  <a:srgbClr val="C00000"/>
                </a:solidFill>
                <a:latin typeface="Times New Roman" pitchFamily="18" charset="0"/>
                <a:cs typeface="Times New Roman" pitchFamily="18" charset="0"/>
              </a:rPr>
              <a:t> 90l/p.</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Huyết</a:t>
            </a:r>
            <a:r>
              <a:rPr lang="en-US" dirty="0">
                <a:solidFill>
                  <a:srgbClr val="C00000"/>
                </a:solidFill>
                <a:latin typeface="Times New Roman" pitchFamily="18" charset="0"/>
                <a:cs typeface="Times New Roman" pitchFamily="18" charset="0"/>
              </a:rPr>
              <a:t> áp:160/100mmHg</a:t>
            </a:r>
            <a:r>
              <a:rPr lang="en-US" dirty="0">
                <a:latin typeface="Times New Roman" pitchFamily="18" charset="0"/>
                <a:cs typeface="Times New Roman" pitchFamily="18" charset="0"/>
              </a:rPr>
              <a:t>. </a:t>
            </a:r>
          </a:p>
          <a:p>
            <a:pPr algn="just">
              <a:lnSpc>
                <a:spcPct val="170000"/>
              </a:lnSpc>
              <a:spcBef>
                <a:spcPts val="0"/>
              </a:spcBef>
              <a:buFontTx/>
              <a:buChar char="-"/>
            </a:pPr>
            <a:r>
              <a:rPr lang="en-US" dirty="0" err="1">
                <a:latin typeface="Times New Roman" pitchFamily="18" charset="0"/>
                <a:cs typeface="Times New Roman" pitchFamily="18" charset="0"/>
              </a:rPr>
              <a:t>Nhịp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thở</a:t>
            </a:r>
            <a:r>
              <a:rPr lang="en-US" dirty="0">
                <a:latin typeface="Times New Roman" pitchFamily="18" charset="0"/>
                <a:cs typeface="Times New Roman" pitchFamily="18" charset="0"/>
              </a:rPr>
              <a:t> 20l/p, T</a:t>
            </a:r>
            <a:r>
              <a:rPr lang="en-US" baseline="30000" dirty="0">
                <a:latin typeface="Times New Roman" pitchFamily="18" charset="0"/>
                <a:cs typeface="Times New Roman" pitchFamily="18" charset="0"/>
              </a:rPr>
              <a:t>o</a:t>
            </a:r>
            <a:r>
              <a:rPr lang="en-US" dirty="0">
                <a:latin typeface="Times New Roman" pitchFamily="18" charset="0"/>
                <a:cs typeface="Times New Roman" pitchFamily="18" charset="0"/>
              </a:rPr>
              <a:t>: 37</a:t>
            </a:r>
            <a:r>
              <a:rPr lang="en-US" baseline="30000" dirty="0">
                <a:latin typeface="Times New Roman" pitchFamily="18" charset="0"/>
                <a:cs typeface="Times New Roman" pitchFamily="18" charset="0"/>
              </a:rPr>
              <a:t>0 </a:t>
            </a:r>
            <a:r>
              <a:rPr lang="en-US" dirty="0">
                <a:latin typeface="Times New Roman" pitchFamily="18" charset="0"/>
                <a:cs typeface="Times New Roman" pitchFamily="18" charset="0"/>
              </a:rPr>
              <a:t>C.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KQ CLS: </a:t>
            </a:r>
            <a:r>
              <a:rPr lang="en-US" dirty="0" err="1">
                <a:latin typeface="Times New Roman" pitchFamily="18" charset="0"/>
                <a:cs typeface="Times New Roman" pitchFamily="18" charset="0"/>
              </a:rPr>
              <a:t>chưa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thường</a:t>
            </a:r>
            <a:r>
              <a:rPr lang="en-US" dirty="0">
                <a:latin typeface="Times New Roman" pitchFamily="18" charset="0"/>
                <a:cs typeface="Times New Roman" pitchFamily="18" charset="0"/>
              </a:rPr>
              <a:t>.</a:t>
            </a:r>
            <a:endParaRPr lang="en-US" baseline="0" dirty="0">
              <a:latin typeface="Times New Roman" pitchFamily="18" charset="0"/>
              <a:cs typeface="Times New Roman" pitchFamily="18" charset="0"/>
            </a:endParaRPr>
          </a:p>
        </p:txBody>
      </p:sp>
      <p:sp>
        <p:nvSpPr>
          <p:cNvPr id="4" name="Footer Placeholder 3">
            <a:extLst>
              <a:ext uri="{FF2B5EF4-FFF2-40B4-BE49-F238E27FC236}">
                <a16:creationId xmlns:a16="http://schemas.microsoft.com/office/drawing/2014/main" id="{B3944284-D727-4780-9F51-805DFEE16C80}"/>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DB7BA652-29FC-4F7D-8394-CBCF8F83AEE5}"/>
              </a:ext>
            </a:extLst>
          </p:cNvPr>
          <p:cNvSpPr>
            <a:spLocks noGrp="1"/>
          </p:cNvSpPr>
          <p:nvPr>
            <p:ph type="sldNum" sz="quarter" idx="12"/>
          </p:nvPr>
        </p:nvSpPr>
        <p:spPr/>
        <p:txBody>
          <a:bodyPr/>
          <a:lstStyle/>
          <a:p>
            <a:fld id="{F8333173-A304-4437-A180-9D4672DDA0D6}"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noChangeArrowheads="1"/>
          </p:cNvSpPr>
          <p:nvPr/>
        </p:nvSpPr>
        <p:spPr bwMode="auto">
          <a:xfrm>
            <a:off x="990600" y="533400"/>
            <a:ext cx="6934200" cy="1066800"/>
          </a:xfrm>
          <a:prstGeom prst="cube">
            <a:avLst>
              <a:gd name="adj" fmla="val 25000"/>
            </a:avLst>
          </a:prstGeom>
          <a:solidFill>
            <a:srgbClr val="CCFFFF"/>
          </a:solidFill>
          <a:ln w="9525">
            <a:solidFill>
              <a:srgbClr val="3366FF"/>
            </a:solidFill>
            <a:miter lim="800000"/>
            <a:headEnd/>
            <a:tailEnd/>
          </a:ln>
        </p:spPr>
        <p:txBody>
          <a:bodyPr wrap="none" anchor="ctr"/>
          <a:lstStyle/>
          <a:p>
            <a:pPr algn="ctr"/>
            <a:r>
              <a:rPr lang="en-US" sz="2800" b="1"/>
              <a:t>NHẬN ĐỊNH</a:t>
            </a:r>
          </a:p>
        </p:txBody>
      </p:sp>
      <p:sp>
        <p:nvSpPr>
          <p:cNvPr id="6150" name="AutoShape 8"/>
          <p:cNvSpPr>
            <a:spLocks noChangeArrowheads="1"/>
          </p:cNvSpPr>
          <p:nvPr/>
        </p:nvSpPr>
        <p:spPr bwMode="auto">
          <a:xfrm>
            <a:off x="990600" y="5257800"/>
            <a:ext cx="7086600" cy="1143000"/>
          </a:xfrm>
          <a:prstGeom prst="bevel">
            <a:avLst>
              <a:gd name="adj" fmla="val 12500"/>
            </a:avLst>
          </a:prstGeom>
          <a:solidFill>
            <a:srgbClr val="0000CC"/>
          </a:solidFill>
          <a:ln w="9525">
            <a:solidFill>
              <a:srgbClr val="3366FF"/>
            </a:solidFill>
            <a:miter lim="800000"/>
            <a:headEnd/>
            <a:tailEnd/>
          </a:ln>
        </p:spPr>
        <p:txBody>
          <a:bodyPr wrap="none" anchor="ctr"/>
          <a:lstStyle/>
          <a:p>
            <a:pPr algn="ctr"/>
            <a:r>
              <a:rPr lang="en-US" sz="3600" b="1">
                <a:solidFill>
                  <a:schemeClr val="bg1"/>
                </a:solidFill>
              </a:rPr>
              <a:t>Các vấn đề cần chăm sóc</a:t>
            </a:r>
          </a:p>
        </p:txBody>
      </p:sp>
      <p:sp>
        <p:nvSpPr>
          <p:cNvPr id="6151" name="AutoShape 9"/>
          <p:cNvSpPr>
            <a:spLocks noChangeArrowheads="1"/>
          </p:cNvSpPr>
          <p:nvPr/>
        </p:nvSpPr>
        <p:spPr bwMode="auto">
          <a:xfrm rot="5400000">
            <a:off x="1276350" y="1619250"/>
            <a:ext cx="6477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FF"/>
          </a:solidFill>
          <a:ln w="9525">
            <a:solidFill>
              <a:srgbClr val="3366FF"/>
            </a:solidFill>
            <a:miter lim="800000"/>
            <a:headEnd/>
            <a:tailEnd/>
          </a:ln>
        </p:spPr>
        <p:txBody>
          <a:bodyPr wrap="none" anchor="ctr"/>
          <a:lstStyle/>
          <a:p>
            <a:endParaRPr lang="en-US"/>
          </a:p>
        </p:txBody>
      </p:sp>
      <p:sp>
        <p:nvSpPr>
          <p:cNvPr id="6152" name="AutoShape 10"/>
          <p:cNvSpPr>
            <a:spLocks noChangeArrowheads="1"/>
          </p:cNvSpPr>
          <p:nvPr/>
        </p:nvSpPr>
        <p:spPr bwMode="auto">
          <a:xfrm rot="5400000">
            <a:off x="4000500" y="1562100"/>
            <a:ext cx="6858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FF"/>
          </a:solidFill>
          <a:ln w="9525">
            <a:solidFill>
              <a:srgbClr val="3366FF"/>
            </a:solidFill>
            <a:miter lim="800000"/>
            <a:headEnd/>
            <a:tailEnd/>
          </a:ln>
        </p:spPr>
        <p:txBody>
          <a:bodyPr wrap="none" anchor="ctr"/>
          <a:lstStyle/>
          <a:p>
            <a:endParaRPr lang="en-US"/>
          </a:p>
        </p:txBody>
      </p:sp>
      <p:sp>
        <p:nvSpPr>
          <p:cNvPr id="6153" name="AutoShape 11"/>
          <p:cNvSpPr>
            <a:spLocks noChangeArrowheads="1"/>
          </p:cNvSpPr>
          <p:nvPr/>
        </p:nvSpPr>
        <p:spPr bwMode="auto">
          <a:xfrm rot="5400000">
            <a:off x="6915150" y="1619250"/>
            <a:ext cx="6477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FF"/>
          </a:solidFill>
          <a:ln w="9525">
            <a:solidFill>
              <a:srgbClr val="3366FF"/>
            </a:solidFill>
            <a:miter lim="800000"/>
            <a:headEnd/>
            <a:tailEnd/>
          </a:ln>
        </p:spPr>
        <p:txBody>
          <a:bodyPr wrap="none" anchor="ctr"/>
          <a:lstStyle/>
          <a:p>
            <a:endParaRPr lang="en-US"/>
          </a:p>
        </p:txBody>
      </p:sp>
      <p:sp>
        <p:nvSpPr>
          <p:cNvPr id="6154" name="AutoShape 15"/>
          <p:cNvSpPr>
            <a:spLocks noChangeArrowheads="1"/>
          </p:cNvSpPr>
          <p:nvPr/>
        </p:nvSpPr>
        <p:spPr bwMode="auto">
          <a:xfrm rot="5400000">
            <a:off x="1200150" y="4667250"/>
            <a:ext cx="6477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FF"/>
          </a:solidFill>
          <a:ln w="9525">
            <a:solidFill>
              <a:srgbClr val="3366FF"/>
            </a:solidFill>
            <a:miter lim="800000"/>
            <a:headEnd/>
            <a:tailEnd/>
          </a:ln>
        </p:spPr>
        <p:txBody>
          <a:bodyPr wrap="none" anchor="ctr"/>
          <a:lstStyle/>
          <a:p>
            <a:endParaRPr lang="en-US"/>
          </a:p>
        </p:txBody>
      </p:sp>
      <p:sp>
        <p:nvSpPr>
          <p:cNvPr id="6155" name="AutoShape 16"/>
          <p:cNvSpPr>
            <a:spLocks noChangeArrowheads="1"/>
          </p:cNvSpPr>
          <p:nvPr/>
        </p:nvSpPr>
        <p:spPr bwMode="auto">
          <a:xfrm rot="5400000">
            <a:off x="4019550" y="4667250"/>
            <a:ext cx="6477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FF"/>
          </a:solidFill>
          <a:ln w="9525">
            <a:solidFill>
              <a:srgbClr val="3366FF"/>
            </a:solidFill>
            <a:miter lim="800000"/>
            <a:headEnd/>
            <a:tailEnd/>
          </a:ln>
        </p:spPr>
        <p:txBody>
          <a:bodyPr wrap="none" anchor="ctr"/>
          <a:lstStyle/>
          <a:p>
            <a:endParaRPr lang="en-US"/>
          </a:p>
        </p:txBody>
      </p:sp>
      <p:sp>
        <p:nvSpPr>
          <p:cNvPr id="6156" name="AutoShape 17"/>
          <p:cNvSpPr>
            <a:spLocks noChangeArrowheads="1"/>
          </p:cNvSpPr>
          <p:nvPr/>
        </p:nvSpPr>
        <p:spPr bwMode="auto">
          <a:xfrm rot="5400000">
            <a:off x="6915150" y="4667250"/>
            <a:ext cx="6477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FF"/>
          </a:solidFill>
          <a:ln w="9525">
            <a:solidFill>
              <a:srgbClr val="3366FF"/>
            </a:solidFill>
            <a:miter lim="800000"/>
            <a:headEnd/>
            <a:tailEnd/>
          </a:ln>
        </p:spPr>
        <p:txBody>
          <a:bodyPr wrap="none" anchor="ctr"/>
          <a:lstStyle/>
          <a:p>
            <a:endParaRPr lang="en-US"/>
          </a:p>
        </p:txBody>
      </p:sp>
      <p:sp>
        <p:nvSpPr>
          <p:cNvPr id="13" name="Oval 12"/>
          <p:cNvSpPr/>
          <p:nvPr/>
        </p:nvSpPr>
        <p:spPr>
          <a:xfrm>
            <a:off x="304800" y="2209800"/>
            <a:ext cx="2590800" cy="2438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rPr>
              <a:t>Đánh</a:t>
            </a:r>
            <a:r>
              <a:rPr lang="en-US" sz="2800" b="1" dirty="0">
                <a:solidFill>
                  <a:srgbClr val="002060"/>
                </a:solidFill>
              </a:rPr>
              <a:t> </a:t>
            </a:r>
            <a:r>
              <a:rPr lang="en-US" sz="2800" b="1" dirty="0" err="1">
                <a:solidFill>
                  <a:srgbClr val="002060"/>
                </a:solidFill>
              </a:rPr>
              <a:t>giá</a:t>
            </a:r>
            <a:r>
              <a:rPr lang="en-US" sz="2800" b="1" dirty="0">
                <a:solidFill>
                  <a:srgbClr val="002060"/>
                </a:solidFill>
              </a:rPr>
              <a:t> </a:t>
            </a:r>
          </a:p>
          <a:p>
            <a:pPr algn="ctr"/>
            <a:r>
              <a:rPr lang="en-US" sz="2800" b="1" dirty="0" err="1">
                <a:solidFill>
                  <a:srgbClr val="002060"/>
                </a:solidFill>
              </a:rPr>
              <a:t>chỉ</a:t>
            </a:r>
            <a:r>
              <a:rPr lang="en-US" sz="2800" b="1" dirty="0">
                <a:solidFill>
                  <a:srgbClr val="002060"/>
                </a:solidFill>
              </a:rPr>
              <a:t> </a:t>
            </a:r>
            <a:r>
              <a:rPr lang="en-US" sz="2800" b="1" dirty="0" err="1">
                <a:solidFill>
                  <a:srgbClr val="002060"/>
                </a:solidFill>
              </a:rPr>
              <a:t>số</a:t>
            </a:r>
            <a:r>
              <a:rPr lang="en-US" sz="2800" b="1" dirty="0">
                <a:solidFill>
                  <a:srgbClr val="002060"/>
                </a:solidFill>
              </a:rPr>
              <a:t> </a:t>
            </a:r>
          </a:p>
          <a:p>
            <a:pPr algn="ctr"/>
            <a:r>
              <a:rPr lang="en-US" sz="2800" b="1" dirty="0" err="1">
                <a:solidFill>
                  <a:srgbClr val="002060"/>
                </a:solidFill>
              </a:rPr>
              <a:t>huyết</a:t>
            </a:r>
            <a:r>
              <a:rPr lang="en-US" sz="2800" b="1" dirty="0">
                <a:solidFill>
                  <a:srgbClr val="002060"/>
                </a:solidFill>
              </a:rPr>
              <a:t> </a:t>
            </a:r>
            <a:r>
              <a:rPr lang="en-US" sz="2800" b="1" dirty="0" err="1">
                <a:solidFill>
                  <a:srgbClr val="002060"/>
                </a:solidFill>
              </a:rPr>
              <a:t>áp</a:t>
            </a:r>
            <a:endParaRPr lang="en-US" sz="2800" b="1" dirty="0">
              <a:solidFill>
                <a:srgbClr val="002060"/>
              </a:solidFill>
            </a:endParaRPr>
          </a:p>
        </p:txBody>
      </p:sp>
      <p:sp>
        <p:nvSpPr>
          <p:cNvPr id="14" name="Oval 13"/>
          <p:cNvSpPr/>
          <p:nvPr/>
        </p:nvSpPr>
        <p:spPr>
          <a:xfrm>
            <a:off x="3048000" y="2209800"/>
            <a:ext cx="2743200" cy="2438400"/>
          </a:xfrm>
          <a:prstGeom prst="ellipse">
            <a:avLst/>
          </a:prstGeom>
          <a:solidFill>
            <a:srgbClr val="DAE8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NB </a:t>
            </a:r>
            <a:r>
              <a:rPr lang="en-US" sz="2800" b="1" dirty="0" err="1">
                <a:solidFill>
                  <a:srgbClr val="002060"/>
                </a:solidFill>
              </a:rPr>
              <a:t>có</a:t>
            </a:r>
            <a:r>
              <a:rPr lang="en-US" sz="2800" b="1" dirty="0">
                <a:solidFill>
                  <a:srgbClr val="002060"/>
                </a:solidFill>
              </a:rPr>
              <a:t> </a:t>
            </a:r>
          </a:p>
          <a:p>
            <a:pPr algn="ctr"/>
            <a:r>
              <a:rPr lang="en-US" sz="2800" b="1" dirty="0" err="1">
                <a:solidFill>
                  <a:srgbClr val="002060"/>
                </a:solidFill>
              </a:rPr>
              <a:t>tổn</a:t>
            </a:r>
            <a:r>
              <a:rPr lang="en-US" sz="2800" b="1" dirty="0">
                <a:solidFill>
                  <a:srgbClr val="002060"/>
                </a:solidFill>
              </a:rPr>
              <a:t> </a:t>
            </a:r>
            <a:r>
              <a:rPr lang="en-US" sz="2800" b="1" dirty="0" err="1">
                <a:solidFill>
                  <a:srgbClr val="002060"/>
                </a:solidFill>
              </a:rPr>
              <a:t>thương</a:t>
            </a:r>
            <a:r>
              <a:rPr lang="en-US" sz="2800" b="1" dirty="0">
                <a:solidFill>
                  <a:srgbClr val="002060"/>
                </a:solidFill>
              </a:rPr>
              <a:t> </a:t>
            </a:r>
          </a:p>
          <a:p>
            <a:pPr algn="ctr"/>
            <a:r>
              <a:rPr lang="en-US" sz="2800" b="1" dirty="0">
                <a:solidFill>
                  <a:srgbClr val="002060"/>
                </a:solidFill>
              </a:rPr>
              <a:t>CQ </a:t>
            </a:r>
            <a:r>
              <a:rPr lang="en-US" sz="2800" b="1" dirty="0" err="1">
                <a:solidFill>
                  <a:srgbClr val="002060"/>
                </a:solidFill>
              </a:rPr>
              <a:t>đích</a:t>
            </a:r>
            <a:endParaRPr lang="en-US" sz="2800" b="1" dirty="0">
              <a:solidFill>
                <a:srgbClr val="002060"/>
              </a:solidFill>
            </a:endParaRPr>
          </a:p>
          <a:p>
            <a:pPr algn="ctr"/>
            <a:r>
              <a:rPr lang="en-US" sz="2800" b="1" dirty="0" err="1">
                <a:solidFill>
                  <a:srgbClr val="002060"/>
                </a:solidFill>
              </a:rPr>
              <a:t>chưa</a:t>
            </a:r>
            <a:endParaRPr lang="en-US" sz="2800" b="1" dirty="0">
              <a:solidFill>
                <a:srgbClr val="002060"/>
              </a:solidFill>
            </a:endParaRPr>
          </a:p>
        </p:txBody>
      </p:sp>
      <p:sp>
        <p:nvSpPr>
          <p:cNvPr id="2" name="Footer Placeholder 1">
            <a:extLst>
              <a:ext uri="{FF2B5EF4-FFF2-40B4-BE49-F238E27FC236}">
                <a16:creationId xmlns:a16="http://schemas.microsoft.com/office/drawing/2014/main" id="{D51683A4-BA24-475C-B4EF-BD528C9A2676}"/>
              </a:ext>
            </a:extLst>
          </p:cNvPr>
          <p:cNvSpPr>
            <a:spLocks noGrp="1"/>
          </p:cNvSpPr>
          <p:nvPr>
            <p:ph type="ftr" sz="quarter" idx="11"/>
          </p:nvPr>
        </p:nvSpPr>
        <p:spPr/>
        <p:txBody>
          <a:bodyPr/>
          <a:lstStyle/>
          <a:p>
            <a:r>
              <a:rPr lang="en-US"/>
              <a:t>GV Nguyễn Thị Hoàng Thu</a:t>
            </a:r>
          </a:p>
        </p:txBody>
      </p:sp>
      <p:sp>
        <p:nvSpPr>
          <p:cNvPr id="3" name="Slide Number Placeholder 2">
            <a:extLst>
              <a:ext uri="{FF2B5EF4-FFF2-40B4-BE49-F238E27FC236}">
                <a16:creationId xmlns:a16="http://schemas.microsoft.com/office/drawing/2014/main" id="{8EE57370-2BF4-4077-813F-5CEEE9729ECE}"/>
              </a:ext>
            </a:extLst>
          </p:cNvPr>
          <p:cNvSpPr>
            <a:spLocks noGrp="1"/>
          </p:cNvSpPr>
          <p:nvPr>
            <p:ph type="sldNum" sz="quarter" idx="12"/>
          </p:nvPr>
        </p:nvSpPr>
        <p:spPr/>
        <p:txBody>
          <a:bodyPr/>
          <a:lstStyle/>
          <a:p>
            <a:fld id="{F8333173-A304-4437-A180-9D4672DDA0D6}"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b="1" i="1" dirty="0" err="1">
                <a:solidFill>
                  <a:srgbClr val="002060"/>
                </a:solidFill>
              </a:rPr>
              <a:t>Vấn</a:t>
            </a:r>
            <a:r>
              <a:rPr lang="en-US" sz="3200" b="1" i="1" dirty="0">
                <a:solidFill>
                  <a:srgbClr val="002060"/>
                </a:solidFill>
              </a:rPr>
              <a:t> </a:t>
            </a:r>
            <a:r>
              <a:rPr lang="en-US" sz="3200" b="1" i="1" dirty="0" err="1">
                <a:solidFill>
                  <a:srgbClr val="002060"/>
                </a:solidFill>
              </a:rPr>
              <a:t>đề</a:t>
            </a:r>
            <a:r>
              <a:rPr lang="en-US" sz="3200" b="1" i="1" dirty="0">
                <a:solidFill>
                  <a:srgbClr val="002060"/>
                </a:solidFill>
              </a:rPr>
              <a:t> </a:t>
            </a:r>
            <a:r>
              <a:rPr lang="en-US" sz="3200" b="1" i="1" dirty="0" err="1">
                <a:solidFill>
                  <a:srgbClr val="002060"/>
                </a:solidFill>
              </a:rPr>
              <a:t>chăm</a:t>
            </a:r>
            <a:r>
              <a:rPr lang="en-US" sz="3200" b="1" i="1" dirty="0">
                <a:solidFill>
                  <a:srgbClr val="002060"/>
                </a:solidFill>
              </a:rPr>
              <a:t> </a:t>
            </a:r>
            <a:r>
              <a:rPr lang="en-US" sz="3200" b="1" i="1" dirty="0" err="1">
                <a:solidFill>
                  <a:srgbClr val="002060"/>
                </a:solidFill>
              </a:rPr>
              <a:t>sóc</a:t>
            </a:r>
            <a:r>
              <a:rPr lang="en-US" sz="3200" b="1" i="1" dirty="0">
                <a:solidFill>
                  <a:srgbClr val="002060"/>
                </a:solidFill>
              </a:rPr>
              <a:t>/</a:t>
            </a:r>
            <a:r>
              <a:rPr lang="en-US" sz="3200" b="1" i="1" dirty="0" err="1">
                <a:solidFill>
                  <a:srgbClr val="002060"/>
                </a:solidFill>
              </a:rPr>
              <a:t>chẩn</a:t>
            </a:r>
            <a:r>
              <a:rPr lang="en-US" sz="3200" b="1" i="1" dirty="0">
                <a:solidFill>
                  <a:srgbClr val="002060"/>
                </a:solidFill>
              </a:rPr>
              <a:t> </a:t>
            </a:r>
            <a:r>
              <a:rPr lang="en-US" sz="3200" b="1" i="1" dirty="0" err="1">
                <a:solidFill>
                  <a:srgbClr val="002060"/>
                </a:solidFill>
              </a:rPr>
              <a:t>đoán</a:t>
            </a:r>
            <a:r>
              <a:rPr lang="en-US" sz="3200" b="1" i="1" dirty="0">
                <a:solidFill>
                  <a:srgbClr val="002060"/>
                </a:solidFill>
              </a:rPr>
              <a:t> </a:t>
            </a:r>
            <a:r>
              <a:rPr lang="en-US" sz="3200" b="1" i="1" dirty="0" err="1">
                <a:solidFill>
                  <a:srgbClr val="002060"/>
                </a:solidFill>
              </a:rPr>
              <a:t>điều</a:t>
            </a:r>
            <a:r>
              <a:rPr lang="en-US" sz="3200" b="1" i="1" dirty="0">
                <a:solidFill>
                  <a:srgbClr val="002060"/>
                </a:solidFill>
              </a:rPr>
              <a:t> </a:t>
            </a:r>
            <a:r>
              <a:rPr lang="en-US" sz="3200" b="1" i="1" dirty="0" err="1">
                <a:solidFill>
                  <a:srgbClr val="002060"/>
                </a:solidFill>
              </a:rPr>
              <a:t>dưỡng</a:t>
            </a:r>
            <a:endParaRPr lang="en-US" sz="3200" dirty="0">
              <a:solidFill>
                <a:srgbClr val="002060"/>
              </a:solidFill>
            </a:endParaRPr>
          </a:p>
        </p:txBody>
      </p:sp>
      <p:sp>
        <p:nvSpPr>
          <p:cNvPr id="3" name="Content Placeholder 2"/>
          <p:cNvSpPr>
            <a:spLocks noGrp="1"/>
          </p:cNvSpPr>
          <p:nvPr>
            <p:ph idx="1"/>
          </p:nvPr>
        </p:nvSpPr>
        <p:spPr>
          <a:xfrm>
            <a:off x="457200" y="1219200"/>
            <a:ext cx="8229600" cy="5410200"/>
          </a:xfrm>
        </p:spPr>
        <p:txBody>
          <a:bodyPr>
            <a:normAutofit/>
          </a:bodyPr>
          <a:lstStyle/>
          <a:p>
            <a:pPr>
              <a:lnSpc>
                <a:spcPct val="150000"/>
              </a:lnSpc>
              <a:spcBef>
                <a:spcPts val="0"/>
              </a:spcBef>
              <a:buNone/>
            </a:pPr>
            <a:r>
              <a:rPr lang="en-US" dirty="0"/>
              <a:t> </a:t>
            </a:r>
            <a:r>
              <a:rPr lang="en-US" dirty="0" err="1">
                <a:solidFill>
                  <a:srgbClr val="C00000"/>
                </a:solidFill>
              </a:rPr>
              <a:t>Huyết</a:t>
            </a:r>
            <a:r>
              <a:rPr lang="en-US" dirty="0">
                <a:solidFill>
                  <a:srgbClr val="C00000"/>
                </a:solidFill>
              </a:rPr>
              <a:t> </a:t>
            </a:r>
            <a:r>
              <a:rPr lang="en-US" dirty="0" err="1">
                <a:solidFill>
                  <a:srgbClr val="C00000"/>
                </a:solidFill>
              </a:rPr>
              <a:t>áp</a:t>
            </a:r>
            <a:r>
              <a:rPr lang="en-US" dirty="0">
                <a:solidFill>
                  <a:srgbClr val="C00000"/>
                </a:solidFill>
              </a:rPr>
              <a:t> </a:t>
            </a:r>
            <a:r>
              <a:rPr lang="en-US" dirty="0" err="1">
                <a:solidFill>
                  <a:srgbClr val="C00000"/>
                </a:solidFill>
              </a:rPr>
              <a:t>cao</a:t>
            </a:r>
            <a:endParaRPr lang="en-US" dirty="0">
              <a:solidFill>
                <a:srgbClr val="C00000"/>
              </a:solidFill>
            </a:endParaRPr>
          </a:p>
          <a:p>
            <a:pPr>
              <a:lnSpc>
                <a:spcPct val="150000"/>
              </a:lnSpc>
              <a:spcBef>
                <a:spcPts val="0"/>
              </a:spcBef>
              <a:buNone/>
            </a:pPr>
            <a:r>
              <a:rPr lang="en-US" dirty="0"/>
              <a:t> </a:t>
            </a:r>
            <a:r>
              <a:rPr lang="en-US" dirty="0" err="1">
                <a:solidFill>
                  <a:srgbClr val="C00000"/>
                </a:solidFill>
              </a:rPr>
              <a:t>Nguy</a:t>
            </a:r>
            <a:r>
              <a:rPr lang="en-US" dirty="0">
                <a:solidFill>
                  <a:srgbClr val="C00000"/>
                </a:solidFill>
              </a:rPr>
              <a:t> </a:t>
            </a:r>
            <a:r>
              <a:rPr lang="en-US" dirty="0" err="1">
                <a:solidFill>
                  <a:srgbClr val="C00000"/>
                </a:solidFill>
              </a:rPr>
              <a:t>cơ</a:t>
            </a:r>
            <a:r>
              <a:rPr lang="en-US" dirty="0">
                <a:solidFill>
                  <a:srgbClr val="C00000"/>
                </a:solidFill>
              </a:rPr>
              <a:t> </a:t>
            </a:r>
            <a:r>
              <a:rPr lang="en-US" dirty="0" err="1">
                <a:solidFill>
                  <a:srgbClr val="C00000"/>
                </a:solidFill>
              </a:rPr>
              <a:t>biến</a:t>
            </a:r>
            <a:r>
              <a:rPr lang="en-US" dirty="0">
                <a:solidFill>
                  <a:srgbClr val="C00000"/>
                </a:solidFill>
              </a:rPr>
              <a:t> </a:t>
            </a:r>
            <a:r>
              <a:rPr lang="en-US" dirty="0" err="1">
                <a:solidFill>
                  <a:srgbClr val="C00000"/>
                </a:solidFill>
              </a:rPr>
              <a:t>chứng</a:t>
            </a:r>
            <a:r>
              <a:rPr lang="en-US" dirty="0">
                <a:solidFill>
                  <a:srgbClr val="C00000"/>
                </a:solidFill>
              </a:rPr>
              <a:t> </a:t>
            </a:r>
          </a:p>
          <a:p>
            <a:pPr>
              <a:lnSpc>
                <a:spcPct val="150000"/>
              </a:lnSpc>
              <a:spcBef>
                <a:spcPts val="0"/>
              </a:spcBef>
              <a:buNone/>
            </a:pPr>
            <a:r>
              <a:rPr lang="en-US" dirty="0">
                <a:solidFill>
                  <a:srgbClr val="C00000"/>
                </a:solidFill>
              </a:rPr>
              <a:t> </a:t>
            </a:r>
            <a:r>
              <a:rPr lang="en-US" dirty="0" err="1">
                <a:solidFill>
                  <a:srgbClr val="C00000"/>
                </a:solidFill>
              </a:rPr>
              <a:t>Nguy</a:t>
            </a:r>
            <a:r>
              <a:rPr lang="en-US" dirty="0">
                <a:solidFill>
                  <a:srgbClr val="C00000"/>
                </a:solidFill>
              </a:rPr>
              <a:t> </a:t>
            </a:r>
            <a:r>
              <a:rPr lang="en-US" dirty="0" err="1">
                <a:solidFill>
                  <a:srgbClr val="C00000"/>
                </a:solidFill>
              </a:rPr>
              <a:t>cơ</a:t>
            </a:r>
            <a:r>
              <a:rPr lang="en-US" dirty="0">
                <a:solidFill>
                  <a:srgbClr val="C00000"/>
                </a:solidFill>
              </a:rPr>
              <a:t> </a:t>
            </a:r>
            <a:r>
              <a:rPr lang="en-US" dirty="0" err="1">
                <a:solidFill>
                  <a:srgbClr val="C00000"/>
                </a:solidFill>
              </a:rPr>
              <a:t>tác</a:t>
            </a:r>
            <a:r>
              <a:rPr lang="en-US" dirty="0">
                <a:solidFill>
                  <a:srgbClr val="C00000"/>
                </a:solidFill>
              </a:rPr>
              <a:t> </a:t>
            </a:r>
            <a:r>
              <a:rPr lang="en-US" dirty="0" err="1">
                <a:solidFill>
                  <a:srgbClr val="C00000"/>
                </a:solidFill>
              </a:rPr>
              <a:t>dụng</a:t>
            </a:r>
            <a:r>
              <a:rPr lang="en-US" dirty="0">
                <a:solidFill>
                  <a:srgbClr val="C00000"/>
                </a:solidFill>
              </a:rPr>
              <a:t> </a:t>
            </a:r>
            <a:r>
              <a:rPr lang="en-US" dirty="0" err="1">
                <a:solidFill>
                  <a:srgbClr val="C00000"/>
                </a:solidFill>
              </a:rPr>
              <a:t>phụ</a:t>
            </a:r>
            <a:r>
              <a:rPr lang="en-US" dirty="0">
                <a:solidFill>
                  <a:srgbClr val="C00000"/>
                </a:solidFill>
              </a:rPr>
              <a:t> </a:t>
            </a:r>
            <a:r>
              <a:rPr lang="en-US" dirty="0" err="1">
                <a:solidFill>
                  <a:srgbClr val="C00000"/>
                </a:solidFill>
              </a:rPr>
              <a:t>của</a:t>
            </a:r>
            <a:r>
              <a:rPr lang="en-US" dirty="0">
                <a:solidFill>
                  <a:srgbClr val="C00000"/>
                </a:solidFill>
              </a:rPr>
              <a:t> </a:t>
            </a:r>
            <a:r>
              <a:rPr lang="en-US" dirty="0" err="1">
                <a:solidFill>
                  <a:srgbClr val="C00000"/>
                </a:solidFill>
              </a:rPr>
              <a:t>thuốc</a:t>
            </a:r>
            <a:r>
              <a:rPr lang="en-US" dirty="0">
                <a:solidFill>
                  <a:srgbClr val="C00000"/>
                </a:solidFill>
              </a:rPr>
              <a:t>.</a:t>
            </a:r>
          </a:p>
          <a:p>
            <a:pPr>
              <a:lnSpc>
                <a:spcPct val="150000"/>
              </a:lnSpc>
              <a:spcBef>
                <a:spcPts val="0"/>
              </a:spcBef>
              <a:buNone/>
            </a:pPr>
            <a:r>
              <a:rPr lang="en-US" dirty="0">
                <a:solidFill>
                  <a:srgbClr val="C00000"/>
                </a:solidFill>
              </a:rPr>
              <a:t> </a:t>
            </a:r>
            <a:r>
              <a:rPr lang="en-US" dirty="0" err="1">
                <a:solidFill>
                  <a:srgbClr val="C00000"/>
                </a:solidFill>
              </a:rPr>
              <a:t>Thiếu</a:t>
            </a:r>
            <a:r>
              <a:rPr lang="en-US" dirty="0">
                <a:solidFill>
                  <a:srgbClr val="C00000"/>
                </a:solidFill>
              </a:rPr>
              <a:t> </a:t>
            </a:r>
            <a:r>
              <a:rPr lang="en-US" dirty="0" err="1">
                <a:solidFill>
                  <a:srgbClr val="C00000"/>
                </a:solidFill>
              </a:rPr>
              <a:t>kiến</a:t>
            </a:r>
            <a:r>
              <a:rPr lang="en-US" dirty="0">
                <a:solidFill>
                  <a:srgbClr val="C00000"/>
                </a:solidFill>
              </a:rPr>
              <a:t> </a:t>
            </a:r>
            <a:r>
              <a:rPr lang="en-US" dirty="0" err="1">
                <a:solidFill>
                  <a:srgbClr val="C00000"/>
                </a:solidFill>
              </a:rPr>
              <a:t>thức</a:t>
            </a:r>
            <a:r>
              <a:rPr lang="en-US" dirty="0">
                <a:solidFill>
                  <a:srgbClr val="C00000"/>
                </a:solidFill>
              </a:rPr>
              <a:t> </a:t>
            </a:r>
            <a:r>
              <a:rPr lang="en-US" dirty="0" err="1">
                <a:solidFill>
                  <a:srgbClr val="C00000"/>
                </a:solidFill>
              </a:rPr>
              <a:t>về</a:t>
            </a:r>
            <a:r>
              <a:rPr lang="en-US" dirty="0">
                <a:solidFill>
                  <a:srgbClr val="C00000"/>
                </a:solidFill>
              </a:rPr>
              <a:t> </a:t>
            </a:r>
            <a:r>
              <a:rPr lang="en-US" dirty="0" err="1">
                <a:solidFill>
                  <a:srgbClr val="C00000"/>
                </a:solidFill>
              </a:rPr>
              <a:t>bệnh</a:t>
            </a:r>
            <a:r>
              <a:rPr lang="en-US" dirty="0">
                <a:solidFill>
                  <a:srgbClr val="C00000"/>
                </a:solidFill>
              </a:rPr>
              <a:t> </a:t>
            </a:r>
            <a:r>
              <a:rPr lang="en-US" dirty="0" err="1">
                <a:solidFill>
                  <a:srgbClr val="C00000"/>
                </a:solidFill>
              </a:rPr>
              <a:t>tăng</a:t>
            </a:r>
            <a:r>
              <a:rPr lang="en-US" dirty="0">
                <a:solidFill>
                  <a:srgbClr val="C00000"/>
                </a:solidFill>
              </a:rPr>
              <a:t> </a:t>
            </a:r>
            <a:r>
              <a:rPr lang="en-US" dirty="0" err="1">
                <a:solidFill>
                  <a:srgbClr val="C00000"/>
                </a:solidFill>
              </a:rPr>
              <a:t>huyết</a:t>
            </a:r>
            <a:r>
              <a:rPr lang="en-US" dirty="0">
                <a:solidFill>
                  <a:srgbClr val="C00000"/>
                </a:solidFill>
              </a:rPr>
              <a:t> </a:t>
            </a:r>
            <a:r>
              <a:rPr lang="en-US" dirty="0" err="1">
                <a:solidFill>
                  <a:srgbClr val="C00000"/>
                </a:solidFill>
              </a:rPr>
              <a:t>áp</a:t>
            </a:r>
            <a:r>
              <a:rPr lang="en-US" dirty="0">
                <a:solidFill>
                  <a:srgbClr val="C00000"/>
                </a:solidFill>
              </a:rPr>
              <a:t> </a:t>
            </a:r>
            <a:r>
              <a:rPr lang="en-US" dirty="0" err="1">
                <a:solidFill>
                  <a:srgbClr val="C00000"/>
                </a:solidFill>
              </a:rPr>
              <a:t>và</a:t>
            </a:r>
            <a:r>
              <a:rPr lang="en-US" dirty="0">
                <a:solidFill>
                  <a:srgbClr val="C00000"/>
                </a:solidFill>
              </a:rPr>
              <a:t> </a:t>
            </a:r>
            <a:r>
              <a:rPr lang="en-US" dirty="0" err="1">
                <a:solidFill>
                  <a:srgbClr val="C00000"/>
                </a:solidFill>
              </a:rPr>
              <a:t>cách</a:t>
            </a:r>
            <a:r>
              <a:rPr lang="en-US" dirty="0">
                <a:solidFill>
                  <a:srgbClr val="C00000"/>
                </a:solidFill>
              </a:rPr>
              <a:t> </a:t>
            </a:r>
            <a:r>
              <a:rPr lang="en-US" dirty="0" err="1">
                <a:solidFill>
                  <a:srgbClr val="C00000"/>
                </a:solidFill>
              </a:rPr>
              <a:t>tự</a:t>
            </a:r>
            <a:r>
              <a:rPr lang="en-US" dirty="0">
                <a:solidFill>
                  <a:srgbClr val="C00000"/>
                </a:solidFill>
              </a:rPr>
              <a:t> </a:t>
            </a:r>
            <a:r>
              <a:rPr lang="en-US" dirty="0" err="1">
                <a:solidFill>
                  <a:srgbClr val="C00000"/>
                </a:solidFill>
              </a:rPr>
              <a:t>chăm</a:t>
            </a:r>
            <a:r>
              <a:rPr lang="en-US" dirty="0">
                <a:solidFill>
                  <a:srgbClr val="C00000"/>
                </a:solidFill>
              </a:rPr>
              <a:t> </a:t>
            </a:r>
            <a:r>
              <a:rPr lang="en-US" dirty="0" err="1">
                <a:solidFill>
                  <a:srgbClr val="C00000"/>
                </a:solidFill>
              </a:rPr>
              <a:t>sóc</a:t>
            </a:r>
            <a:r>
              <a:rPr lang="en-US" dirty="0">
                <a:solidFill>
                  <a:srgbClr val="C00000"/>
                </a:solidFill>
              </a:rPr>
              <a:t>.</a:t>
            </a:r>
          </a:p>
          <a:p>
            <a:pPr>
              <a:buNone/>
            </a:pPr>
            <a:endParaRPr lang="en-US" dirty="0"/>
          </a:p>
        </p:txBody>
      </p:sp>
      <p:sp>
        <p:nvSpPr>
          <p:cNvPr id="4" name="Footer Placeholder 3">
            <a:extLst>
              <a:ext uri="{FF2B5EF4-FFF2-40B4-BE49-F238E27FC236}">
                <a16:creationId xmlns:a16="http://schemas.microsoft.com/office/drawing/2014/main" id="{18F2FC23-4E74-4544-AB25-416912900C7D}"/>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7F30DE43-1444-4295-AC79-BDBBAFA690F8}"/>
              </a:ext>
            </a:extLst>
          </p:cNvPr>
          <p:cNvSpPr>
            <a:spLocks noGrp="1"/>
          </p:cNvSpPr>
          <p:nvPr>
            <p:ph type="sldNum" sz="quarter" idx="12"/>
          </p:nvPr>
        </p:nvSpPr>
        <p:spPr/>
        <p:txBody>
          <a:bodyPr/>
          <a:lstStyle/>
          <a:p>
            <a:fld id="{F8333173-A304-4437-A180-9D4672DDA0D6}"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nSpc>
                <a:spcPct val="150000"/>
              </a:lnSpc>
            </a:pPr>
            <a:r>
              <a:rPr lang="en-US" sz="4800" b="1" dirty="0">
                <a:solidFill>
                  <a:srgbClr val="FFFF00"/>
                </a:solidFill>
                <a:latin typeface="Times New Roman" pitchFamily="18" charset="0"/>
                <a:cs typeface="Times New Roman" pitchFamily="18" charset="0"/>
              </a:rPr>
              <a:t>CHĂM SÓC NGƯỜI BỆNH TĂNG HUYẾT ÁP</a:t>
            </a:r>
          </a:p>
        </p:txBody>
      </p:sp>
      <p:sp>
        <p:nvSpPr>
          <p:cNvPr id="4" name="Subtitle 3"/>
          <p:cNvSpPr>
            <a:spLocks noGrp="1"/>
          </p:cNvSpPr>
          <p:nvPr>
            <p:ph type="subTitle" idx="1"/>
          </p:nvPr>
        </p:nvSpPr>
        <p:spPr/>
        <p:txBody>
          <a:bodyPr/>
          <a:lstStyle/>
          <a:p>
            <a:endParaRPr lang="en-US"/>
          </a:p>
        </p:txBody>
      </p:sp>
      <p:sp>
        <p:nvSpPr>
          <p:cNvPr id="3" name="Footer Placeholder 2">
            <a:extLst>
              <a:ext uri="{FF2B5EF4-FFF2-40B4-BE49-F238E27FC236}">
                <a16:creationId xmlns:a16="http://schemas.microsoft.com/office/drawing/2014/main" id="{3E6E4B73-C549-4804-9394-A252CE80B75F}"/>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2CAC9CA3-5F07-4B9E-8ECA-91698412860A}"/>
              </a:ext>
            </a:extLst>
          </p:cNvPr>
          <p:cNvSpPr>
            <a:spLocks noGrp="1"/>
          </p:cNvSpPr>
          <p:nvPr>
            <p:ph type="sldNum" sz="quarter" idx="12"/>
          </p:nvPr>
        </p:nvSpPr>
        <p:spPr/>
        <p:txBody>
          <a:bodyPr/>
          <a:lstStyle/>
          <a:p>
            <a:fld id="{F8333173-A304-4437-A180-9D4672DDA0D6}"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vi-VN" sz="3200" b="1" dirty="0"/>
              <a:t>GDSK cho NB</a:t>
            </a:r>
            <a:r>
              <a:rPr lang="en-US" sz="3200" b="1" dirty="0"/>
              <a:t> </a:t>
            </a:r>
            <a:r>
              <a:rPr lang="en-US" sz="3200" b="1" dirty="0" err="1"/>
              <a:t>trong</a:t>
            </a:r>
            <a:r>
              <a:rPr lang="en-US" sz="3200" b="1" dirty="0"/>
              <a:t> BTTH 1</a:t>
            </a:r>
            <a:r>
              <a:rPr lang="vi-VN" sz="3200" b="1" dirty="0"/>
              <a:t> trước khi ra viện</a:t>
            </a:r>
            <a:r>
              <a:rPr lang="en-US" sz="3200" b="1" dirty="0"/>
              <a:t>: </a:t>
            </a:r>
            <a:r>
              <a:rPr lang="vi-VN" sz="3200" b="1" dirty="0">
                <a:solidFill>
                  <a:schemeClr val="accent2">
                    <a:lumMod val="75000"/>
                  </a:schemeClr>
                </a:solidFill>
              </a:rPr>
              <a:t>thay đổi lối sống</a:t>
            </a:r>
            <a:endParaRPr lang="en-US" sz="3200" b="1" dirty="0">
              <a:solidFill>
                <a:schemeClr val="accent2">
                  <a:lumMod val="75000"/>
                </a:schemeClr>
              </a:solidFill>
            </a:endParaRPr>
          </a:p>
        </p:txBody>
      </p:sp>
      <p:sp>
        <p:nvSpPr>
          <p:cNvPr id="3" name="Content Placeholder 2"/>
          <p:cNvSpPr>
            <a:spLocks noGrp="1"/>
          </p:cNvSpPr>
          <p:nvPr>
            <p:ph idx="1"/>
          </p:nvPr>
        </p:nvSpPr>
        <p:spPr>
          <a:xfrm>
            <a:off x="457200" y="1295400"/>
            <a:ext cx="8305800" cy="5181600"/>
          </a:xfrm>
        </p:spPr>
        <p:txBody>
          <a:bodyPr>
            <a:normAutofit fontScale="92500" lnSpcReduction="20000"/>
          </a:bodyPr>
          <a:lstStyle/>
          <a:p>
            <a:pPr algn="ctr">
              <a:buNone/>
            </a:pPr>
            <a:r>
              <a:rPr lang="en-US" b="1" dirty="0" err="1">
                <a:solidFill>
                  <a:srgbClr val="002060"/>
                </a:solidFill>
              </a:rPr>
              <a:t>Nhiệm</a:t>
            </a:r>
            <a:r>
              <a:rPr lang="en-US" b="1" dirty="0">
                <a:solidFill>
                  <a:srgbClr val="002060"/>
                </a:solidFill>
              </a:rPr>
              <a:t> </a:t>
            </a:r>
            <a:r>
              <a:rPr lang="en-US" b="1" dirty="0" err="1">
                <a:solidFill>
                  <a:srgbClr val="002060"/>
                </a:solidFill>
              </a:rPr>
              <a:t>vụ</a:t>
            </a:r>
            <a:r>
              <a:rPr lang="en-US" b="1" dirty="0">
                <a:solidFill>
                  <a:srgbClr val="002060"/>
                </a:solidFill>
              </a:rPr>
              <a:t> </a:t>
            </a:r>
            <a:r>
              <a:rPr lang="en-US" b="1" dirty="0" err="1">
                <a:solidFill>
                  <a:srgbClr val="002060"/>
                </a:solidFill>
              </a:rPr>
              <a:t>các</a:t>
            </a:r>
            <a:r>
              <a:rPr lang="en-US" b="1" dirty="0">
                <a:solidFill>
                  <a:srgbClr val="002060"/>
                </a:solidFill>
              </a:rPr>
              <a:t> </a:t>
            </a:r>
            <a:r>
              <a:rPr lang="en-US" b="1" dirty="0" err="1">
                <a:solidFill>
                  <a:srgbClr val="002060"/>
                </a:solidFill>
              </a:rPr>
              <a:t>thành</a:t>
            </a:r>
            <a:r>
              <a:rPr lang="en-US" b="1" dirty="0">
                <a:solidFill>
                  <a:srgbClr val="002060"/>
                </a:solidFill>
              </a:rPr>
              <a:t> </a:t>
            </a:r>
            <a:r>
              <a:rPr lang="en-US" b="1" dirty="0" err="1">
                <a:solidFill>
                  <a:srgbClr val="002060"/>
                </a:solidFill>
              </a:rPr>
              <a:t>viên</a:t>
            </a:r>
            <a:r>
              <a:rPr lang="en-US" b="1" dirty="0">
                <a:solidFill>
                  <a:srgbClr val="002060"/>
                </a:solidFill>
              </a:rPr>
              <a:t> </a:t>
            </a:r>
            <a:r>
              <a:rPr lang="en-US" b="1" dirty="0" err="1">
                <a:solidFill>
                  <a:srgbClr val="002060"/>
                </a:solidFill>
              </a:rPr>
              <a:t>trong</a:t>
            </a:r>
            <a:r>
              <a:rPr lang="en-US" b="1" dirty="0">
                <a:solidFill>
                  <a:srgbClr val="002060"/>
                </a:solidFill>
              </a:rPr>
              <a:t> </a:t>
            </a:r>
            <a:r>
              <a:rPr lang="en-US" b="1" dirty="0" err="1">
                <a:solidFill>
                  <a:srgbClr val="002060"/>
                </a:solidFill>
              </a:rPr>
              <a:t>lớp</a:t>
            </a:r>
            <a:endParaRPr lang="en-US" b="1" dirty="0">
              <a:solidFill>
                <a:srgbClr val="002060"/>
              </a:solidFill>
            </a:endParaRPr>
          </a:p>
          <a:p>
            <a:pPr>
              <a:lnSpc>
                <a:spcPct val="150000"/>
              </a:lnSpc>
              <a:spcBef>
                <a:spcPts val="0"/>
              </a:spcBef>
              <a:buNone/>
            </a:pPr>
            <a:r>
              <a:rPr lang="en-US" sz="3600" dirty="0">
                <a:solidFill>
                  <a:srgbClr val="C00000"/>
                </a:solidFill>
                <a:latin typeface="Times New Roman" pitchFamily="18" charset="0"/>
                <a:cs typeface="Times New Roman" pitchFamily="18" charset="0"/>
              </a:rPr>
              <a:t> SV1</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đóng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vai</a:t>
            </a:r>
            <a:r>
              <a:rPr lang="en-US" sz="3600" dirty="0">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điều</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dưỡng</a:t>
            </a:r>
            <a:r>
              <a:rPr lang="en-US" sz="3600" dirty="0">
                <a:solidFill>
                  <a:srgbClr val="C00000"/>
                </a:solidFill>
                <a:latin typeface="Times New Roman" pitchFamily="18" charset="0"/>
                <a:cs typeface="Times New Roman" pitchFamily="18" charset="0"/>
              </a:rPr>
              <a:t> </a:t>
            </a:r>
            <a:r>
              <a:rPr lang="en-US" sz="3600" dirty="0" err="1">
                <a:latin typeface="Times New Roman" pitchFamily="18" charset="0"/>
                <a:cs typeface="Times New Roman" pitchFamily="18" charset="0"/>
              </a:rPr>
              <a:t>thực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hiện</a:t>
            </a:r>
            <a:r>
              <a:rPr lang="en-US" sz="3600" dirty="0">
                <a:latin typeface="Times New Roman" pitchFamily="18" charset="0"/>
                <a:cs typeface="Times New Roman" pitchFamily="18" charset="0"/>
              </a:rPr>
              <a:t> GDSK</a:t>
            </a:r>
          </a:p>
          <a:p>
            <a:pPr>
              <a:lnSpc>
                <a:spcPct val="150000"/>
              </a:lnSpc>
              <a:spcBef>
                <a:spcPts val="0"/>
              </a:spcBef>
              <a:buFontTx/>
              <a:buChar char="-"/>
            </a:pPr>
            <a:r>
              <a:rPr lang="en-US" sz="3600" dirty="0">
                <a:solidFill>
                  <a:srgbClr val="C00000"/>
                </a:solidFill>
                <a:latin typeface="Times New Roman" pitchFamily="18" charset="0"/>
                <a:cs typeface="Times New Roman" pitchFamily="18" charset="0"/>
              </a:rPr>
              <a:t>SV2</a:t>
            </a:r>
            <a:r>
              <a:rPr lang="en-US" sz="3600" dirty="0">
                <a:latin typeface="Times New Roman" pitchFamily="18" charset="0"/>
                <a:cs typeface="Times New Roman" pitchFamily="18" charset="0"/>
              </a:rPr>
              <a:t> : </a:t>
            </a:r>
            <a:r>
              <a:rPr lang="en-US" sz="3600" dirty="0" err="1">
                <a:latin typeface="Times New Roman" pitchFamily="18" charset="0"/>
                <a:cs typeface="Times New Roman" pitchFamily="18" charset="0"/>
              </a:rPr>
              <a:t>đóng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vai</a:t>
            </a:r>
            <a:r>
              <a:rPr lang="en-US" sz="3600" dirty="0">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ông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Hồng</a:t>
            </a:r>
            <a:endParaRPr lang="en-US" sz="3600" dirty="0">
              <a:solidFill>
                <a:srgbClr val="C00000"/>
              </a:solidFill>
              <a:latin typeface="Times New Roman" pitchFamily="18" charset="0"/>
              <a:cs typeface="Times New Roman" pitchFamily="18" charset="0"/>
            </a:endParaRPr>
          </a:p>
          <a:p>
            <a:pPr>
              <a:lnSpc>
                <a:spcPct val="150000"/>
              </a:lnSpc>
              <a:spcBef>
                <a:spcPts val="0"/>
              </a:spcBef>
              <a:buFontTx/>
              <a:buChar char="-"/>
            </a:pPr>
            <a:r>
              <a:rPr lang="en-US" sz="3600" dirty="0" err="1">
                <a:solidFill>
                  <a:srgbClr val="C00000"/>
                </a:solidFill>
                <a:latin typeface="Times New Roman" pitchFamily="18" charset="0"/>
                <a:cs typeface="Times New Roman" pitchFamily="18" charset="0"/>
              </a:rPr>
              <a:t>Các</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sinh</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viên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khác</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trong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lớp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quan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nghe</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nhận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xét</a:t>
            </a:r>
            <a:r>
              <a:rPr lang="en-US" sz="3600" dirty="0">
                <a:solidFill>
                  <a:srgbClr val="FF0000"/>
                </a:solidFill>
                <a:latin typeface="Times New Roman" pitchFamily="18" charset="0"/>
                <a:cs typeface="Times New Roman" pitchFamily="18" charset="0"/>
              </a:rPr>
              <a:t> </a:t>
            </a:r>
            <a:r>
              <a:rPr lang="en-US" sz="3600" dirty="0" err="1">
                <a:latin typeface="Times New Roman" pitchFamily="18" charset="0"/>
                <a:cs typeface="Times New Roman" pitchFamily="18" charset="0"/>
              </a:rPr>
              <a:t>phần</a:t>
            </a:r>
            <a:r>
              <a:rPr lang="en-US" sz="3600" dirty="0">
                <a:latin typeface="Times New Roman" pitchFamily="18" charset="0"/>
                <a:cs typeface="Times New Roman" pitchFamily="18" charset="0"/>
              </a:rPr>
              <a:t> GDSK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SV 1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a:t>
            </a:r>
          </a:p>
          <a:p>
            <a:pPr>
              <a:lnSpc>
                <a:spcPct val="150000"/>
              </a:lnSpc>
              <a:spcBef>
                <a:spcPts val="0"/>
              </a:spcBef>
              <a:buNone/>
            </a:pP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Giao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tiếp</a:t>
            </a:r>
            <a:r>
              <a:rPr lang="en-US" sz="3600" dirty="0">
                <a:solidFill>
                  <a:srgbClr val="FF0000"/>
                </a:solidFill>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dưỡng</a:t>
            </a:r>
            <a:endParaRPr lang="en-US" sz="3600" dirty="0">
              <a:latin typeface="Times New Roman" pitchFamily="18" charset="0"/>
              <a:cs typeface="Times New Roman" pitchFamily="18" charset="0"/>
            </a:endParaRPr>
          </a:p>
          <a:p>
            <a:pPr>
              <a:lnSpc>
                <a:spcPct val="150000"/>
              </a:lnSpc>
              <a:spcBef>
                <a:spcPts val="0"/>
              </a:spcBef>
              <a:buNone/>
            </a:pPr>
            <a:r>
              <a:rPr lang="en-US" sz="3600" dirty="0">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Nội</a:t>
            </a:r>
            <a:r>
              <a:rPr lang="en-US" sz="3600" dirty="0">
                <a:solidFill>
                  <a:srgbClr val="FF0000"/>
                </a:solidFill>
                <a:latin typeface="Times New Roman" pitchFamily="18" charset="0"/>
                <a:cs typeface="Times New Roman" pitchFamily="18" charset="0"/>
              </a:rPr>
              <a:t> dung </a:t>
            </a:r>
            <a:r>
              <a:rPr lang="en-US" sz="3600" dirty="0">
                <a:latin typeface="Times New Roman" pitchFamily="18" charset="0"/>
                <a:cs typeface="Times New Roman" pitchFamily="18" charset="0"/>
              </a:rPr>
              <a:t>GDSK</a:t>
            </a:r>
          </a:p>
          <a:p>
            <a:pPr>
              <a:lnSpc>
                <a:spcPct val="150000"/>
              </a:lnSpc>
              <a:spcBef>
                <a:spcPts val="0"/>
              </a:spcBef>
              <a:buNone/>
            </a:pP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Hiệu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quả</a:t>
            </a:r>
            <a:endParaRPr lang="en-US" sz="3600" dirty="0">
              <a:solidFill>
                <a:srgbClr val="FF0000"/>
              </a:solidFill>
              <a:latin typeface="Times New Roman" pitchFamily="18" charset="0"/>
              <a:cs typeface="Times New Roman" pitchFamily="18" charset="0"/>
            </a:endParaRPr>
          </a:p>
        </p:txBody>
      </p:sp>
      <p:sp>
        <p:nvSpPr>
          <p:cNvPr id="4" name="Footer Placeholder 3">
            <a:extLst>
              <a:ext uri="{FF2B5EF4-FFF2-40B4-BE49-F238E27FC236}">
                <a16:creationId xmlns:a16="http://schemas.microsoft.com/office/drawing/2014/main" id="{E237B225-D2F0-46FB-8543-328A75EEB8E1}"/>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03D536DD-B846-4501-A354-9B96B52751A5}"/>
              </a:ext>
            </a:extLst>
          </p:cNvPr>
          <p:cNvSpPr>
            <a:spLocks noGrp="1"/>
          </p:cNvSpPr>
          <p:nvPr>
            <p:ph type="sldNum" sz="quarter" idx="12"/>
          </p:nvPr>
        </p:nvSpPr>
        <p:spPr/>
        <p:txBody>
          <a:bodyPr/>
          <a:lstStyle/>
          <a:p>
            <a:fld id="{F8333173-A304-4437-A180-9D4672DDA0D6}"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Autofit/>
          </a:bodyPr>
          <a:lstStyle/>
          <a:p>
            <a:r>
              <a:rPr lang="en-US" sz="2800" b="1" dirty="0" err="1">
                <a:solidFill>
                  <a:srgbClr val="002060"/>
                </a:solidFill>
                <a:latin typeface="Times New Roman" pitchFamily="18" charset="0"/>
                <a:cs typeface="Times New Roman" pitchFamily="18" charset="0"/>
              </a:rPr>
              <a:t>Giaó</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dục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sức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khỏe</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ông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Hồng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khi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ra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viện</a:t>
            </a:r>
            <a:endParaRPr lang="en-US" sz="2800" b="1"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685800"/>
            <a:ext cx="8534400" cy="6172200"/>
          </a:xfrm>
        </p:spPr>
        <p:txBody>
          <a:bodyPr>
            <a:normAutofit fontScale="77500" lnSpcReduction="20000"/>
          </a:bodyPr>
          <a:lstStyle/>
          <a:p>
            <a:pPr algn="just">
              <a:lnSpc>
                <a:spcPct val="170000"/>
              </a:lnSpc>
              <a:spcBef>
                <a:spcPts val="0"/>
              </a:spcBef>
              <a:buNone/>
            </a:pPr>
            <a:r>
              <a:rPr lang="en-US" dirty="0">
                <a:solidFill>
                  <a:srgbClr val="C00000"/>
                </a:solidFill>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đây</a:t>
            </a:r>
            <a:r>
              <a:rPr lang="en-US" dirty="0">
                <a:latin typeface="Times New Roman" pitchFamily="18" charset="0"/>
                <a:cs typeface="Times New Roman" pitchFamily="18" charset="0"/>
              </a:rPr>
              <a:t> 6 </a:t>
            </a:r>
            <a:r>
              <a:rPr lang="en-US" dirty="0" err="1">
                <a:latin typeface="Times New Roman" pitchFamily="18" charset="0"/>
                <a:cs typeface="Times New Roman" pitchFamily="18" charset="0"/>
              </a:rPr>
              <a:t>tháng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Hồng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huyết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chỉnh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vẫn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mặn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uống</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rượu</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bia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a:t>
            </a:r>
            <a:r>
              <a:rPr lang="en-US" baseline="0" dirty="0">
                <a:latin typeface="Times New Roman" pitchFamily="18" charset="0"/>
                <a:cs typeface="Times New Roman" pitchFamily="18" charset="0"/>
              </a:rPr>
              <a:t> 1 </a:t>
            </a:r>
            <a:r>
              <a:rPr lang="en-US" baseline="0" dirty="0" err="1">
                <a:latin typeface="Times New Roman" pitchFamily="18" charset="0"/>
                <a:cs typeface="Times New Roman" pitchFamily="18" charset="0"/>
              </a:rPr>
              <a:t>ngày</a:t>
            </a:r>
            <a:r>
              <a:rPr lang="en-US" baseline="0" dirty="0">
                <a:latin typeface="Times New Roman" pitchFamily="18" charset="0"/>
                <a:cs typeface="Times New Roman" pitchFamily="18" charset="0"/>
              </a:rPr>
              <a:t> </a:t>
            </a:r>
            <a:r>
              <a:rPr lang="en-US" dirty="0" err="1">
                <a:latin typeface="Times New Roman" pitchFamily="18" charset="0"/>
                <a:cs typeface="Times New Roman" pitchFamily="18" charset="0"/>
              </a:rPr>
              <a:t>trước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baseline="0" dirty="0" err="1">
                <a:latin typeface="Times New Roman" pitchFamily="18" charset="0"/>
                <a:cs typeface="Times New Roman" pitchFamily="18" charset="0"/>
              </a:rPr>
              <a:t>thấy</a:t>
            </a:r>
            <a:r>
              <a:rPr lang="en-US" dirty="0">
                <a:latin typeface="Times New Roman" pitchFamily="18" charset="0"/>
                <a:cs typeface="Times New Roman" pitchFamily="18" charset="0"/>
              </a:rPr>
              <a:t> </a:t>
            </a:r>
            <a:r>
              <a:rPr lang="en-US" baseline="0" dirty="0" err="1">
                <a:latin typeface="Times New Roman" pitchFamily="18" charset="0"/>
                <a:cs typeface="Times New Roman" pitchFamily="18" charset="0"/>
              </a:rPr>
              <a:t>đau</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đầu,vào</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viện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chẩn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huyết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áp</a:t>
            </a:r>
            <a:r>
              <a:rPr lang="en-US" dirty="0">
                <a:latin typeface="Times New Roman" pitchFamily="18" charset="0"/>
                <a:cs typeface="Times New Roman" pitchFamily="18" charset="0"/>
              </a:rPr>
              <a:t> . </a:t>
            </a:r>
            <a:r>
              <a:rPr lang="en-US" baseline="0" dirty="0" err="1">
                <a:latin typeface="Times New Roman" pitchFamily="18" charset="0"/>
                <a:cs typeface="Times New Roman" pitchFamily="18" charset="0"/>
              </a:rPr>
              <a:t>Hiện</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tại</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sau</a:t>
            </a:r>
            <a:r>
              <a:rPr lang="en-US" baseline="0" dirty="0">
                <a:latin typeface="Times New Roman" pitchFamily="18" charset="0"/>
                <a:cs typeface="Times New Roman" pitchFamily="18" charset="0"/>
              </a:rPr>
              <a:t> 1 </a:t>
            </a:r>
            <a:r>
              <a:rPr lang="en-US" baseline="0" dirty="0" err="1">
                <a:latin typeface="Times New Roman" pitchFamily="18" charset="0"/>
                <a:cs typeface="Times New Roman" pitchFamily="18" charset="0"/>
              </a:rPr>
              <a:t>ngày</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điều</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trị</a:t>
            </a:r>
            <a:r>
              <a:rPr lang="en-US" baseline="0" dirty="0">
                <a:latin typeface="Times New Roman" pitchFamily="18" charset="0"/>
                <a:cs typeface="Times New Roman" pitchFamily="18" charset="0"/>
              </a:rPr>
              <a:t>):</a:t>
            </a:r>
          </a:p>
          <a:p>
            <a:pPr algn="just">
              <a:lnSpc>
                <a:spcPct val="170000"/>
              </a:lnSpc>
              <a:spcBef>
                <a:spcPts val="0"/>
              </a:spcBef>
              <a:buFontTx/>
              <a:buChar char="-"/>
            </a:pPr>
            <a:r>
              <a:rPr lang="en-US" baseline="0" dirty="0" err="1">
                <a:latin typeface="Times New Roman" pitchFamily="18" charset="0"/>
                <a:cs typeface="Times New Roman" pitchFamily="18" charset="0"/>
              </a:rPr>
              <a:t>Người</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bệnh</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tỉnh</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táo</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tiếp</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xúc</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tốt</a:t>
            </a:r>
            <a:r>
              <a:rPr lang="en-US" dirty="0">
                <a:latin typeface="Times New Roman" pitchFamily="18" charset="0"/>
                <a:cs typeface="Times New Roman" pitchFamily="18" charset="0"/>
              </a:rPr>
              <a:t>, BMI </a:t>
            </a:r>
            <a:r>
              <a:rPr lang="vi-VN" dirty="0">
                <a:latin typeface="Times New Roman" pitchFamily="18" charset="0"/>
                <a:cs typeface="Times New Roman" pitchFamily="18" charset="0"/>
              </a:rPr>
              <a:t>2</a:t>
            </a:r>
            <a:r>
              <a:rPr lang="en-US" dirty="0">
                <a:latin typeface="Times New Roman" pitchFamily="18" charset="0"/>
                <a:cs typeface="Times New Roman" pitchFamily="18" charset="0"/>
              </a:rPr>
              <a:t>4</a:t>
            </a:r>
            <a:r>
              <a:rPr lang="vi-VN" dirty="0">
                <a:latin typeface="Times New Roman" pitchFamily="18" charset="0"/>
                <a:cs typeface="Times New Roman" pitchFamily="18" charset="0"/>
              </a:rPr>
              <a:t>.9kg/m</a:t>
            </a:r>
            <a:r>
              <a:rPr lang="vi-VN" baseline="30000" dirty="0">
                <a:latin typeface="Times New Roman" pitchFamily="18" charset="0"/>
                <a:cs typeface="Times New Roman" pitchFamily="18" charset="0"/>
              </a:rPr>
              <a:t>2</a:t>
            </a:r>
            <a:endParaRPr lang="en-US" baseline="0" dirty="0">
              <a:latin typeface="Times New Roman" pitchFamily="18" charset="0"/>
              <a:cs typeface="Times New Roman" pitchFamily="18" charset="0"/>
            </a:endParaRPr>
          </a:p>
          <a:p>
            <a:pPr algn="just">
              <a:lnSpc>
                <a:spcPct val="170000"/>
              </a:lnSpc>
              <a:spcBef>
                <a:spcPts val="0"/>
              </a:spcBef>
              <a:buFontTx/>
              <a:buChar char="-"/>
            </a:pPr>
            <a:r>
              <a:rPr lang="en-US" baseline="0" dirty="0">
                <a:latin typeface="Times New Roman" pitchFamily="18" charset="0"/>
                <a:cs typeface="Times New Roman" pitchFamily="18" charset="0"/>
              </a:rPr>
              <a:t> </a:t>
            </a:r>
            <a:r>
              <a:rPr lang="en-US" dirty="0" err="1">
                <a:latin typeface="Times New Roman" pitchFamily="18" charset="0"/>
                <a:cs typeface="Times New Roman" pitchFamily="18" charset="0"/>
              </a:rPr>
              <a:t>M</a:t>
            </a:r>
            <a:r>
              <a:rPr lang="en-US" baseline="0" dirty="0" err="1">
                <a:latin typeface="Times New Roman" pitchFamily="18" charset="0"/>
                <a:cs typeface="Times New Roman" pitchFamily="18" charset="0"/>
              </a:rPr>
              <a:t>ạch</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đều</a:t>
            </a:r>
            <a:r>
              <a:rPr lang="en-US" baseline="0" dirty="0">
                <a:latin typeface="Times New Roman" pitchFamily="18" charset="0"/>
                <a:cs typeface="Times New Roman" pitchFamily="18" charset="0"/>
              </a:rPr>
              <a:t> 90l/p.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Huyết</a:t>
            </a:r>
            <a:r>
              <a:rPr lang="en-US" dirty="0">
                <a:latin typeface="Times New Roman" pitchFamily="18" charset="0"/>
                <a:cs typeface="Times New Roman" pitchFamily="18" charset="0"/>
              </a:rPr>
              <a:t> áp:160/100mmHg. </a:t>
            </a:r>
          </a:p>
          <a:p>
            <a:pPr algn="just">
              <a:lnSpc>
                <a:spcPct val="170000"/>
              </a:lnSpc>
              <a:spcBef>
                <a:spcPts val="0"/>
              </a:spcBef>
              <a:buFontTx/>
              <a:buChar char="-"/>
            </a:pPr>
            <a:r>
              <a:rPr lang="en-US" dirty="0" err="1">
                <a:latin typeface="Times New Roman" pitchFamily="18" charset="0"/>
                <a:cs typeface="Times New Roman" pitchFamily="18" charset="0"/>
              </a:rPr>
              <a:t>Nhịp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thở</a:t>
            </a:r>
            <a:r>
              <a:rPr lang="en-US" dirty="0">
                <a:latin typeface="Times New Roman" pitchFamily="18" charset="0"/>
                <a:cs typeface="Times New Roman" pitchFamily="18" charset="0"/>
              </a:rPr>
              <a:t> 20l/p, T</a:t>
            </a:r>
            <a:r>
              <a:rPr lang="en-US" baseline="30000" dirty="0">
                <a:latin typeface="Times New Roman" pitchFamily="18" charset="0"/>
                <a:cs typeface="Times New Roman" pitchFamily="18" charset="0"/>
              </a:rPr>
              <a:t>o</a:t>
            </a:r>
            <a:r>
              <a:rPr lang="en-US" dirty="0">
                <a:latin typeface="Times New Roman" pitchFamily="18" charset="0"/>
                <a:cs typeface="Times New Roman" pitchFamily="18" charset="0"/>
              </a:rPr>
              <a:t>: 37</a:t>
            </a:r>
            <a:r>
              <a:rPr lang="en-US" baseline="30000" dirty="0">
                <a:latin typeface="Times New Roman" pitchFamily="18" charset="0"/>
                <a:cs typeface="Times New Roman" pitchFamily="18" charset="0"/>
              </a:rPr>
              <a:t>0 </a:t>
            </a:r>
            <a:r>
              <a:rPr lang="en-US" dirty="0">
                <a:latin typeface="Times New Roman" pitchFamily="18" charset="0"/>
                <a:cs typeface="Times New Roman" pitchFamily="18" charset="0"/>
              </a:rPr>
              <a:t>C.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KQ CLS: </a:t>
            </a:r>
            <a:r>
              <a:rPr lang="en-US" dirty="0" err="1">
                <a:latin typeface="Times New Roman" pitchFamily="18" charset="0"/>
                <a:cs typeface="Times New Roman" pitchFamily="18" charset="0"/>
              </a:rPr>
              <a:t>chưa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thường</a:t>
            </a:r>
            <a:r>
              <a:rPr lang="en-US" dirty="0">
                <a:latin typeface="Times New Roman" pitchFamily="18" charset="0"/>
                <a:cs typeface="Times New Roman" pitchFamily="18" charset="0"/>
              </a:rPr>
              <a:t>.</a:t>
            </a:r>
          </a:p>
          <a:p>
            <a:pPr algn="just">
              <a:lnSpc>
                <a:spcPct val="170000"/>
              </a:lnSpc>
              <a:spcBef>
                <a:spcPts val="0"/>
              </a:spcBef>
              <a:buFontTx/>
              <a:buChar char="-"/>
            </a:pPr>
            <a:r>
              <a:rPr lang="en-US" dirty="0" err="1">
                <a:latin typeface="Times New Roman" pitchFamily="18" charset="0"/>
                <a:cs typeface="Times New Roman" pitchFamily="18" charset="0"/>
              </a:rPr>
              <a:t>Thuốc</a:t>
            </a:r>
            <a:r>
              <a:rPr lang="en-US" dirty="0">
                <a:latin typeface="Times New Roman" pitchFamily="18" charset="0"/>
                <a:cs typeface="Times New Roman" pitchFamily="18" charset="0"/>
              </a:rPr>
              <a:t>: captopril 25mg x 2v (</a:t>
            </a:r>
            <a:r>
              <a:rPr lang="en-US" dirty="0" err="1">
                <a:latin typeface="Times New Roman" pitchFamily="18" charset="0"/>
                <a:cs typeface="Times New Roman" pitchFamily="18" charset="0"/>
              </a:rPr>
              <a:t>sc</a:t>
            </a:r>
            <a:r>
              <a:rPr lang="en-US" dirty="0">
                <a:latin typeface="Times New Roman" pitchFamily="18" charset="0"/>
                <a:cs typeface="Times New Roman" pitchFamily="18" charset="0"/>
              </a:rPr>
              <a:t>)</a:t>
            </a:r>
          </a:p>
          <a:p>
            <a:pPr algn="just">
              <a:lnSpc>
                <a:spcPct val="170000"/>
              </a:lnSpc>
              <a:spcBef>
                <a:spcPts val="0"/>
              </a:spcBef>
              <a:buFontTx/>
              <a:buChar char="-"/>
            </a:pPr>
            <a:endParaRPr lang="en-US" baseline="0" dirty="0">
              <a:latin typeface="Times New Roman" pitchFamily="18" charset="0"/>
              <a:cs typeface="Times New Roman" pitchFamily="18" charset="0"/>
            </a:endParaRPr>
          </a:p>
        </p:txBody>
      </p:sp>
      <p:sp>
        <p:nvSpPr>
          <p:cNvPr id="4" name="Footer Placeholder 3">
            <a:extLst>
              <a:ext uri="{FF2B5EF4-FFF2-40B4-BE49-F238E27FC236}">
                <a16:creationId xmlns:a16="http://schemas.microsoft.com/office/drawing/2014/main" id="{6B938152-44E3-4ACA-89E8-52A3E144F12C}"/>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AF9D6D78-2487-4D38-8DFE-CA6944038FCD}"/>
              </a:ext>
            </a:extLst>
          </p:cNvPr>
          <p:cNvSpPr>
            <a:spLocks noGrp="1"/>
          </p:cNvSpPr>
          <p:nvPr>
            <p:ph type="sldNum" sz="quarter" idx="12"/>
          </p:nvPr>
        </p:nvSpPr>
        <p:spPr/>
        <p:txBody>
          <a:bodyPr/>
          <a:lstStyle/>
          <a:p>
            <a:fld id="{F8333173-A304-4437-A180-9D4672DDA0D6}"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1785F-F95D-4274-AE3E-3F017E75BAD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869782-2262-47DD-A7A9-D2045DF78384}"/>
              </a:ext>
            </a:extLst>
          </p:cNvPr>
          <p:cNvSpPr>
            <a:spLocks noGrp="1"/>
          </p:cNvSpPr>
          <p:nvPr>
            <p:ph idx="1"/>
          </p:nvPr>
        </p:nvSpPr>
        <p:spPr/>
        <p:txBody>
          <a:bodyPr>
            <a:normAutofit fontScale="62500" lnSpcReduction="20000"/>
          </a:bodyPr>
          <a:lstStyle/>
          <a:p>
            <a:pPr marL="0" marR="0" indent="0">
              <a:lnSpc>
                <a:spcPct val="150000"/>
              </a:lnSpc>
              <a:spcBef>
                <a:spcPts val="0"/>
              </a:spcBef>
              <a:spcAft>
                <a:spcPts val="0"/>
              </a:spcAft>
              <a:buNone/>
              <a:tabLst>
                <a:tab pos="139700" algn="l"/>
                <a:tab pos="412750" algn="l"/>
                <a:tab pos="635000" algn="l"/>
                <a:tab pos="9525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pl-PL" sz="3700" dirty="0">
                <a:effectLst/>
                <a:latin typeface="Times New Roman" panose="02020603050405020304" pitchFamily="18" charset="0"/>
                <a:ea typeface="Calibri" panose="020F0502020204030204" pitchFamily="34" charset="0"/>
                <a:cs typeface="Times New Roman" panose="02020603050405020304" pitchFamily="18" charset="0"/>
              </a:rPr>
              <a:t>Bác A 65 tuổi,  tăng huyết áp đã 7 năm,  có khó thở khi gắng sức, hiện đang đau đầu chóng mặt, phù nhẹ chi dưới, mạch 110l/p, HA 190/100mmHg, nhiệt độ 37</a:t>
            </a:r>
            <a:r>
              <a:rPr lang="pl-PL" sz="3700" baseline="30000" dirty="0">
                <a:effectLst/>
                <a:latin typeface="Times New Roman" panose="02020603050405020304" pitchFamily="18" charset="0"/>
                <a:ea typeface="Calibri" panose="020F0502020204030204" pitchFamily="34" charset="0"/>
                <a:cs typeface="Times New Roman" panose="02020603050405020304" pitchFamily="18" charset="0"/>
              </a:rPr>
              <a:t>0</a:t>
            </a:r>
            <a:r>
              <a:rPr lang="pl-PL" sz="3700" dirty="0">
                <a:effectLst/>
                <a:latin typeface="Times New Roman" panose="02020603050405020304" pitchFamily="18" charset="0"/>
                <a:ea typeface="Calibri" panose="020F0502020204030204" pitchFamily="34" charset="0"/>
                <a:cs typeface="Times New Roman" panose="02020603050405020304" pitchFamily="18" charset="0"/>
              </a:rPr>
              <a:t>C, nhịp thở 22 l/p, tiểu ít 700ml/24h, siêu âm tim thấy dày thất trái. Các cơ quan khác chưa phát hiện bất thường . Vấn đề chăm sóc ưu tiên là:</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tabLst>
                <a:tab pos="139700" algn="l"/>
                <a:tab pos="412750" algn="l"/>
                <a:tab pos="635000" algn="l"/>
                <a:tab pos="9525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pl-PL" sz="3700" dirty="0">
                <a:effectLst/>
                <a:latin typeface="Times New Roman" panose="02020603050405020304" pitchFamily="18" charset="0"/>
                <a:ea typeface="Calibri" panose="020F0502020204030204" pitchFamily="34" charset="0"/>
                <a:cs typeface="Times New Roman" panose="02020603050405020304" pitchFamily="18" charset="0"/>
              </a:rPr>
              <a:t>A. Khó thở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tabLst>
                <a:tab pos="139700" algn="l"/>
                <a:tab pos="412750" algn="l"/>
                <a:tab pos="635000" algn="l"/>
                <a:tab pos="9525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pl-PL" sz="3700" dirty="0">
                <a:effectLst/>
                <a:latin typeface="Times New Roman" panose="02020603050405020304" pitchFamily="18" charset="0"/>
                <a:ea typeface="Calibri" panose="020F0502020204030204" pitchFamily="34" charset="0"/>
                <a:cs typeface="Times New Roman" panose="02020603050405020304" pitchFamily="18" charset="0"/>
              </a:rPr>
              <a:t>B. Phù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tabLst>
                <a:tab pos="139700" algn="l"/>
                <a:tab pos="412750" algn="l"/>
                <a:tab pos="635000" algn="l"/>
                <a:tab pos="9525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pl-PL" sz="3700" dirty="0">
                <a:effectLst/>
                <a:latin typeface="Times New Roman" panose="02020603050405020304" pitchFamily="18" charset="0"/>
                <a:ea typeface="Calibri" panose="020F0502020204030204" pitchFamily="34" charset="0"/>
                <a:cs typeface="Times New Roman" panose="02020603050405020304" pitchFamily="18" charset="0"/>
              </a:rPr>
              <a:t>C. Huyết áp tăng cao</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tabLst>
                <a:tab pos="139700" algn="l"/>
                <a:tab pos="412750" algn="l"/>
                <a:tab pos="635000" algn="l"/>
                <a:tab pos="9525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pl-PL" sz="3700" dirty="0">
                <a:effectLst/>
                <a:latin typeface="Times New Roman" panose="02020603050405020304" pitchFamily="18" charset="0"/>
                <a:ea typeface="Calibri" panose="020F0502020204030204" pitchFamily="34" charset="0"/>
                <a:cs typeface="Times New Roman" panose="02020603050405020304" pitchFamily="18" charset="0"/>
              </a:rPr>
              <a:t>D. Tiểu ít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C1524358-7D45-4B6E-9B91-D8CDAD1D493E}"/>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2EA358B3-CFA7-4024-B578-E5E04309F0CF}"/>
              </a:ext>
            </a:extLst>
          </p:cNvPr>
          <p:cNvSpPr>
            <a:spLocks noGrp="1"/>
          </p:cNvSpPr>
          <p:nvPr>
            <p:ph type="sldNum" sz="quarter" idx="12"/>
          </p:nvPr>
        </p:nvSpPr>
        <p:spPr/>
        <p:txBody>
          <a:bodyPr/>
          <a:lstStyle/>
          <a:p>
            <a:fld id="{F8333173-A304-4437-A180-9D4672DDA0D6}" type="slidenum">
              <a:rPr lang="en-US" smtClean="0"/>
              <a:pPr/>
              <a:t>32</a:t>
            </a:fld>
            <a:endParaRPr lang="en-US"/>
          </a:p>
        </p:txBody>
      </p:sp>
    </p:spTree>
    <p:extLst>
      <p:ext uri="{BB962C8B-B14F-4D97-AF65-F5344CB8AC3E}">
        <p14:creationId xmlns:p14="http://schemas.microsoft.com/office/powerpoint/2010/main" val="21878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1785F-F95D-4274-AE3E-3F017E75BAD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869782-2262-47DD-A7A9-D2045DF78384}"/>
              </a:ext>
            </a:extLst>
          </p:cNvPr>
          <p:cNvSpPr>
            <a:spLocks noGrp="1"/>
          </p:cNvSpPr>
          <p:nvPr>
            <p:ph idx="1"/>
          </p:nvPr>
        </p:nvSpPr>
        <p:spPr>
          <a:xfrm>
            <a:off x="457200" y="1418682"/>
            <a:ext cx="8229600" cy="4525963"/>
          </a:xfrm>
        </p:spPr>
        <p:txBody>
          <a:bodyPr>
            <a:normAutofit/>
          </a:bodyPr>
          <a:lstStyle/>
          <a:p>
            <a:pPr marL="0" indent="0">
              <a:buNone/>
            </a:pPr>
            <a:r>
              <a:rPr lang="pl-PL" dirty="0"/>
              <a:t>Khi phát hiện thấy người bệnh tăng huyết áp đột nhiên thấy đau đầu, chóng mặt, bốc hỏa; hành động đầu tiên điều dưỡng cần làm là:</a:t>
            </a:r>
            <a:endParaRPr lang="en-US" dirty="0"/>
          </a:p>
          <a:p>
            <a:r>
              <a:rPr lang="pl-PL" dirty="0"/>
              <a:t>A Đo huyết áp</a:t>
            </a:r>
            <a:endParaRPr lang="en-US" dirty="0"/>
          </a:p>
          <a:p>
            <a:r>
              <a:rPr lang="pl-PL" dirty="0"/>
              <a:t>B. Đếm mạch</a:t>
            </a:r>
            <a:endParaRPr lang="en-US" dirty="0"/>
          </a:p>
          <a:p>
            <a:r>
              <a:rPr lang="pl-PL" dirty="0"/>
              <a:t>C. Cho người bệnh nằm tại giường </a:t>
            </a:r>
            <a:endParaRPr lang="en-US" dirty="0"/>
          </a:p>
          <a:p>
            <a:r>
              <a:rPr lang="pt-BR" dirty="0"/>
              <a:t>D. Báo cáo bác sỹ.</a:t>
            </a:r>
            <a:endParaRPr lang="en-US" dirty="0"/>
          </a:p>
          <a:p>
            <a:endParaRPr lang="en-US" dirty="0"/>
          </a:p>
        </p:txBody>
      </p:sp>
      <p:sp>
        <p:nvSpPr>
          <p:cNvPr id="4" name="Footer Placeholder 3">
            <a:extLst>
              <a:ext uri="{FF2B5EF4-FFF2-40B4-BE49-F238E27FC236}">
                <a16:creationId xmlns:a16="http://schemas.microsoft.com/office/drawing/2014/main" id="{CA577787-10F5-4319-9842-D41A7DCCFEC6}"/>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576CFDAE-5F74-416E-8CC0-5E2A9D4B532D}"/>
              </a:ext>
            </a:extLst>
          </p:cNvPr>
          <p:cNvSpPr>
            <a:spLocks noGrp="1"/>
          </p:cNvSpPr>
          <p:nvPr>
            <p:ph type="sldNum" sz="quarter" idx="12"/>
          </p:nvPr>
        </p:nvSpPr>
        <p:spPr/>
        <p:txBody>
          <a:bodyPr/>
          <a:lstStyle/>
          <a:p>
            <a:fld id="{F8333173-A304-4437-A180-9D4672DDA0D6}" type="slidenum">
              <a:rPr lang="en-US" smtClean="0"/>
              <a:pPr/>
              <a:t>33</a:t>
            </a:fld>
            <a:endParaRPr lang="en-US"/>
          </a:p>
        </p:txBody>
      </p:sp>
    </p:spTree>
    <p:extLst>
      <p:ext uri="{BB962C8B-B14F-4D97-AF65-F5344CB8AC3E}">
        <p14:creationId xmlns:p14="http://schemas.microsoft.com/office/powerpoint/2010/main" val="31880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1785F-F95D-4274-AE3E-3F017E75BAD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869782-2262-47DD-A7A9-D2045DF78384}"/>
              </a:ext>
            </a:extLst>
          </p:cNvPr>
          <p:cNvSpPr>
            <a:spLocks noGrp="1"/>
          </p:cNvSpPr>
          <p:nvPr>
            <p:ph idx="1"/>
          </p:nvPr>
        </p:nvSpPr>
        <p:spPr>
          <a:xfrm>
            <a:off x="457200" y="1418682"/>
            <a:ext cx="8229600" cy="4525963"/>
          </a:xfrm>
        </p:spPr>
        <p:txBody>
          <a:bodyPr>
            <a:normAutofit lnSpcReduction="10000"/>
          </a:bodyPr>
          <a:lstStyle/>
          <a:p>
            <a:pPr marL="0" indent="0">
              <a:buNone/>
            </a:pPr>
            <a:r>
              <a:rPr lang="pl-PL" dirty="0"/>
              <a:t>Điều dưỡng  đo huyết áp cho người bệnh thấy chỉ số huyết áp là 190/100mmHg. Can thiệp điều dưỡng để làm giảm huyết áp hiệu quả nhất là:</a:t>
            </a:r>
            <a:endParaRPr lang="en-US" dirty="0"/>
          </a:p>
          <a:p>
            <a:r>
              <a:rPr lang="pl-PL" dirty="0"/>
              <a:t>A. Cho người bệnh nghỉ tuyệt đối tại giường.</a:t>
            </a:r>
            <a:endParaRPr lang="en-US" dirty="0"/>
          </a:p>
          <a:p>
            <a:r>
              <a:rPr lang="pl-PL" dirty="0"/>
              <a:t>B. Thực hiện y lệnh thuốc </a:t>
            </a:r>
            <a:endParaRPr lang="en-US" dirty="0"/>
          </a:p>
          <a:p>
            <a:r>
              <a:rPr lang="pl-PL" dirty="0"/>
              <a:t>C. Ăn nhạt </a:t>
            </a:r>
            <a:endParaRPr lang="en-US" dirty="0"/>
          </a:p>
          <a:p>
            <a:r>
              <a:rPr lang="pl-PL" dirty="0"/>
              <a:t>D. Đảm bảo môi trường yên tĩnh, hạn chế yếu tố gây stress</a:t>
            </a:r>
            <a:endParaRPr lang="en-US" dirty="0"/>
          </a:p>
          <a:p>
            <a:endParaRPr lang="en-US" dirty="0"/>
          </a:p>
        </p:txBody>
      </p:sp>
      <p:sp>
        <p:nvSpPr>
          <p:cNvPr id="4" name="Footer Placeholder 3">
            <a:extLst>
              <a:ext uri="{FF2B5EF4-FFF2-40B4-BE49-F238E27FC236}">
                <a16:creationId xmlns:a16="http://schemas.microsoft.com/office/drawing/2014/main" id="{0D0559F8-A83C-40DE-94A0-2D29A6FA30BA}"/>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4403A58F-F311-4E4A-AAC9-88B37F794632}"/>
              </a:ext>
            </a:extLst>
          </p:cNvPr>
          <p:cNvSpPr>
            <a:spLocks noGrp="1"/>
          </p:cNvSpPr>
          <p:nvPr>
            <p:ph type="sldNum" sz="quarter" idx="12"/>
          </p:nvPr>
        </p:nvSpPr>
        <p:spPr/>
        <p:txBody>
          <a:bodyPr/>
          <a:lstStyle/>
          <a:p>
            <a:fld id="{F8333173-A304-4437-A180-9D4672DDA0D6}" type="slidenum">
              <a:rPr lang="en-US" smtClean="0"/>
              <a:pPr/>
              <a:t>34</a:t>
            </a:fld>
            <a:endParaRPr lang="en-US"/>
          </a:p>
        </p:txBody>
      </p:sp>
    </p:spTree>
    <p:extLst>
      <p:ext uri="{BB962C8B-B14F-4D97-AF65-F5344CB8AC3E}">
        <p14:creationId xmlns:p14="http://schemas.microsoft.com/office/powerpoint/2010/main" val="111109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51A42-A926-40C1-8F5F-2C3B62CDC454}"/>
              </a:ext>
            </a:extLst>
          </p:cNvPr>
          <p:cNvSpPr>
            <a:spLocks noGrp="1"/>
          </p:cNvSpPr>
          <p:nvPr>
            <p:ph type="title"/>
          </p:nvPr>
        </p:nvSpPr>
        <p:spPr>
          <a:xfrm>
            <a:off x="457200" y="219554"/>
            <a:ext cx="8229600" cy="1143000"/>
          </a:xfrm>
        </p:spPr>
        <p:txBody>
          <a:bodyPr/>
          <a:lstStyle/>
          <a:p>
            <a:endParaRPr lang="en-US"/>
          </a:p>
        </p:txBody>
      </p:sp>
      <p:sp>
        <p:nvSpPr>
          <p:cNvPr id="3" name="Content Placeholder 2">
            <a:extLst>
              <a:ext uri="{FF2B5EF4-FFF2-40B4-BE49-F238E27FC236}">
                <a16:creationId xmlns:a16="http://schemas.microsoft.com/office/drawing/2014/main" id="{4A594B67-444E-4498-8381-F27E7DD3B4E3}"/>
              </a:ext>
            </a:extLst>
          </p:cNvPr>
          <p:cNvSpPr>
            <a:spLocks noGrp="1"/>
          </p:cNvSpPr>
          <p:nvPr>
            <p:ph idx="1"/>
          </p:nvPr>
        </p:nvSpPr>
        <p:spPr/>
        <p:txBody>
          <a:bodyPr>
            <a:normAutofit fontScale="92500" lnSpcReduction="10000"/>
          </a:bodyPr>
          <a:lstStyle/>
          <a:p>
            <a:pPr algn="just">
              <a:lnSpc>
                <a:spcPct val="150000"/>
              </a:lnSpc>
            </a:pP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Cách</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đây</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6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tháng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ông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Hồng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phát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hiện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tiền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tăng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huyết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áp</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và</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được</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yêu</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cầu</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điều</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chỉnh</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lối</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sống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nhưng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ông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không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thực</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hiện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vẫn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thường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xuyên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ăn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mặn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và</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uống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rượu</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bia</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và</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ít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vận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động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1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ngày</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trước</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ông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thấy</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đau</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đầu,vào</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viện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khám</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được</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chẩn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đoán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tăng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huyết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áp</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p>
          <a:p>
            <a:pPr algn="just">
              <a:lnSpc>
                <a:spcPct val="150000"/>
              </a:lnSpc>
            </a:pP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Hiện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tại</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sau</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1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ngày</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điều</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trị</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Người</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bệnh</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tỉnh</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táo</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tiếp</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xúc</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tốt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BMI 24.9kg/m2,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Mạch</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đều</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90l/p.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Huyết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áp:160/100mmHg,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Nhịp</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thở</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20l/p, T</a:t>
            </a:r>
            <a:r>
              <a:rPr lang="en-US" sz="1800" baseline="30000" dirty="0">
                <a:effectLst/>
                <a:latin typeface="Times New Roman" panose="02020603050405020304" pitchFamily="18" charset="0"/>
                <a:ea typeface="Times New Roman" panose="02020603050405020304" pitchFamily="18" charset="0"/>
                <a:cs typeface="Arial" panose="020B0604020202020204" pitchFamily="34" charset="0"/>
              </a:rPr>
              <a:t>0</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 37</a:t>
            </a:r>
            <a:r>
              <a:rPr lang="en-US" sz="1800" baseline="30000" dirty="0">
                <a:effectLst/>
                <a:latin typeface="Times New Roman" panose="02020603050405020304" pitchFamily="18" charset="0"/>
                <a:ea typeface="Times New Roman" panose="02020603050405020304" pitchFamily="18" charset="0"/>
                <a:cs typeface="Arial" panose="020B0604020202020204" pitchFamily="34" charset="0"/>
              </a:rPr>
              <a:t>0</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C.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Các</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cơ</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quan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bộ</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phận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khác</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và</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KQ CLS: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chưa</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phát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hiện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thấy</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bất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thường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Thuốc</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Captopril 25mg x 2v (s-c) </a:t>
            </a:r>
          </a:p>
          <a:p>
            <a:pPr algn="just">
              <a:lnSpc>
                <a:spcPct val="150000"/>
              </a:lnSpc>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a.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Trình</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bày</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phân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độ</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tăng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huyết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áp</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theo</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JNC VII.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Phân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độ</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huyết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áp</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theo</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JNC VII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trên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người</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bệnh</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trong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bài</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tập</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tình</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huống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p>
          <a:p>
            <a:pPr algn="just">
              <a:lnSpc>
                <a:spcPct val="150000"/>
              </a:lnSpc>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b.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Xác</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định</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các</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vấn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đề</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cần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chăm</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sóc</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trên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ông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Hồng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p>
          <a:p>
            <a:pPr algn="just">
              <a:lnSpc>
                <a:spcPct val="150000"/>
              </a:lnSpc>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c.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Trình</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bày</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các</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can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thiệp</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điều</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dưỡng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để</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kiểm</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soát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huyết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áp</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cho</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ông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Hồng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p>
          <a:p>
            <a:endParaRPr lang="en-US" dirty="0"/>
          </a:p>
        </p:txBody>
      </p:sp>
      <p:sp>
        <p:nvSpPr>
          <p:cNvPr id="4" name="Footer Placeholder 3">
            <a:extLst>
              <a:ext uri="{FF2B5EF4-FFF2-40B4-BE49-F238E27FC236}">
                <a16:creationId xmlns:a16="http://schemas.microsoft.com/office/drawing/2014/main" id="{AC8255E9-5BBE-4023-8F4A-99BD886EA28A}"/>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F6E9BC52-F8C6-4C9A-ADA1-01A8963FF571}"/>
              </a:ext>
            </a:extLst>
          </p:cNvPr>
          <p:cNvSpPr>
            <a:spLocks noGrp="1"/>
          </p:cNvSpPr>
          <p:nvPr>
            <p:ph type="sldNum" sz="quarter" idx="12"/>
          </p:nvPr>
        </p:nvSpPr>
        <p:spPr/>
        <p:txBody>
          <a:bodyPr/>
          <a:lstStyle/>
          <a:p>
            <a:fld id="{F8333173-A304-4437-A180-9D4672DDA0D6}" type="slidenum">
              <a:rPr lang="en-US" smtClean="0"/>
              <a:pPr/>
              <a:t>35</a:t>
            </a:fld>
            <a:endParaRPr lang="en-US"/>
          </a:p>
        </p:txBody>
      </p:sp>
    </p:spTree>
    <p:extLst>
      <p:ext uri="{BB962C8B-B14F-4D97-AF65-F5344CB8AC3E}">
        <p14:creationId xmlns:p14="http://schemas.microsoft.com/office/powerpoint/2010/main" val="450546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Penguins.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1295400" y="609600"/>
            <a:ext cx="5903989"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dirty="0">
                <a:ln w="11430"/>
                <a:solidFill>
                  <a:srgbClr val="FFFF99"/>
                </a:solidFill>
                <a:effectLst>
                  <a:outerShdw blurRad="50800" dist="39000" dir="5460000" algn="tl">
                    <a:srgbClr val="000000">
                      <a:alpha val="38000"/>
                    </a:srgbClr>
                  </a:outerShdw>
                </a:effectLst>
                <a:latin typeface="+mj-lt"/>
              </a:rPr>
              <a:t>XIN TRÂN TRỌNG CẢM ƠN</a:t>
            </a:r>
          </a:p>
        </p:txBody>
      </p:sp>
      <p:sp>
        <p:nvSpPr>
          <p:cNvPr id="2" name="Footer Placeholder 1">
            <a:extLst>
              <a:ext uri="{FF2B5EF4-FFF2-40B4-BE49-F238E27FC236}">
                <a16:creationId xmlns:a16="http://schemas.microsoft.com/office/drawing/2014/main" id="{24286D02-E58A-4C5C-BE90-920685122B6E}"/>
              </a:ext>
            </a:extLst>
          </p:cNvPr>
          <p:cNvSpPr>
            <a:spLocks noGrp="1"/>
          </p:cNvSpPr>
          <p:nvPr>
            <p:ph type="ftr" sz="quarter" idx="11"/>
          </p:nvPr>
        </p:nvSpPr>
        <p:spPr/>
        <p:txBody>
          <a:bodyPr/>
          <a:lstStyle/>
          <a:p>
            <a:r>
              <a:rPr lang="en-US"/>
              <a:t>GV Nguyễn Thị Hoàng Thu</a:t>
            </a:r>
          </a:p>
        </p:txBody>
      </p:sp>
      <p:sp>
        <p:nvSpPr>
          <p:cNvPr id="3" name="Slide Number Placeholder 2">
            <a:extLst>
              <a:ext uri="{FF2B5EF4-FFF2-40B4-BE49-F238E27FC236}">
                <a16:creationId xmlns:a16="http://schemas.microsoft.com/office/drawing/2014/main" id="{4D0E22EF-B1AD-444D-B084-816F256A4E7C}"/>
              </a:ext>
            </a:extLst>
          </p:cNvPr>
          <p:cNvSpPr>
            <a:spLocks noGrp="1"/>
          </p:cNvSpPr>
          <p:nvPr>
            <p:ph type="sldNum" sz="quarter" idx="12"/>
          </p:nvPr>
        </p:nvSpPr>
        <p:spPr/>
        <p:txBody>
          <a:bodyPr/>
          <a:lstStyle/>
          <a:p>
            <a:fld id="{F8333173-A304-4437-A180-9D4672DDA0D6}" type="slidenum">
              <a:rPr lang="en-US" smtClean="0"/>
              <a:pPr/>
              <a:t>36</a:t>
            </a:fld>
            <a:endParaRPr lang="en-US"/>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a:t>can thiệp điều dưỡng để  kiểm soát huyết áp</a:t>
            </a:r>
            <a:r>
              <a:rPr lang="en-US" dirty="0"/>
              <a:t> (HS)</a:t>
            </a:r>
          </a:p>
        </p:txBody>
      </p:sp>
      <p:sp>
        <p:nvSpPr>
          <p:cNvPr id="3" name="Content Placeholder 2"/>
          <p:cNvSpPr>
            <a:spLocks noGrp="1"/>
          </p:cNvSpPr>
          <p:nvPr>
            <p:ph idx="1"/>
          </p:nvPr>
        </p:nvSpPr>
        <p:spPr/>
        <p:txBody>
          <a:bodyPr>
            <a:normAutofit lnSpcReduction="10000"/>
          </a:bodyPr>
          <a:lstStyle/>
          <a:p>
            <a:pPr>
              <a:buNone/>
            </a:pPr>
            <a:r>
              <a:rPr lang="en-US" dirty="0"/>
              <a:t> Cho </a:t>
            </a:r>
            <a:r>
              <a:rPr lang="en-US" dirty="0" err="1"/>
              <a:t>người</a:t>
            </a:r>
            <a:r>
              <a:rPr lang="en-US" dirty="0"/>
              <a:t> </a:t>
            </a:r>
            <a:r>
              <a:rPr lang="en-US" dirty="0" err="1"/>
              <a:t>bệnh</a:t>
            </a:r>
            <a:r>
              <a:rPr lang="en-US" dirty="0"/>
              <a:t> </a:t>
            </a:r>
            <a:r>
              <a:rPr lang="en-US" dirty="0" err="1"/>
              <a:t>nằm</a:t>
            </a:r>
            <a:r>
              <a:rPr lang="en-US" dirty="0"/>
              <a:t> </a:t>
            </a:r>
            <a:r>
              <a:rPr lang="en-US" dirty="0" err="1"/>
              <a:t>nghỉ</a:t>
            </a:r>
            <a:r>
              <a:rPr lang="en-US" dirty="0"/>
              <a:t> </a:t>
            </a:r>
            <a:r>
              <a:rPr lang="en-US" dirty="0" err="1"/>
              <a:t>tại</a:t>
            </a:r>
            <a:r>
              <a:rPr lang="en-US" dirty="0"/>
              <a:t> </a:t>
            </a:r>
            <a:r>
              <a:rPr lang="en-US" dirty="0" err="1"/>
              <a:t>giường</a:t>
            </a:r>
            <a:r>
              <a:rPr lang="en-US" dirty="0"/>
              <a:t>, </a:t>
            </a:r>
            <a:r>
              <a:rPr lang="en-US" dirty="0" err="1"/>
              <a:t>tư</a:t>
            </a:r>
            <a:r>
              <a:rPr lang="en-US" dirty="0"/>
              <a:t> </a:t>
            </a:r>
            <a:r>
              <a:rPr lang="en-US" dirty="0" err="1"/>
              <a:t>thế</a:t>
            </a:r>
            <a:r>
              <a:rPr lang="en-US" dirty="0"/>
              <a:t> </a:t>
            </a:r>
            <a:r>
              <a:rPr lang="en-US" dirty="0" err="1"/>
              <a:t>đầu</a:t>
            </a:r>
            <a:r>
              <a:rPr lang="en-US" dirty="0"/>
              <a:t> </a:t>
            </a:r>
            <a:r>
              <a:rPr lang="en-US" dirty="0" err="1"/>
              <a:t>cao</a:t>
            </a:r>
            <a:r>
              <a:rPr lang="en-US" dirty="0"/>
              <a:t>. </a:t>
            </a:r>
            <a:r>
              <a:rPr lang="en-US" dirty="0" err="1"/>
              <a:t>Hỗ</a:t>
            </a:r>
            <a:r>
              <a:rPr lang="en-US" dirty="0"/>
              <a:t> </a:t>
            </a:r>
            <a:r>
              <a:rPr lang="en-US" dirty="0" err="1"/>
              <a:t>trợ</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cho</a:t>
            </a:r>
            <a:r>
              <a:rPr lang="en-US" dirty="0"/>
              <a:t> </a:t>
            </a:r>
            <a:r>
              <a:rPr lang="en-US" dirty="0" err="1"/>
              <a:t>người</a:t>
            </a:r>
            <a:r>
              <a:rPr lang="en-US" dirty="0"/>
              <a:t> </a:t>
            </a:r>
            <a:r>
              <a:rPr lang="en-US" dirty="0" err="1"/>
              <a:t>bệnh</a:t>
            </a:r>
            <a:r>
              <a:rPr lang="en-US" dirty="0"/>
              <a:t> </a:t>
            </a:r>
            <a:r>
              <a:rPr lang="en-US" dirty="0" err="1"/>
              <a:t>nếu</a:t>
            </a:r>
            <a:r>
              <a:rPr lang="en-US" dirty="0"/>
              <a:t> </a:t>
            </a:r>
            <a:r>
              <a:rPr lang="en-US" dirty="0" err="1"/>
              <a:t>cần</a:t>
            </a:r>
            <a:endParaRPr lang="en-US" dirty="0"/>
          </a:p>
          <a:p>
            <a:pPr>
              <a:buFontTx/>
              <a:buChar char="-"/>
            </a:pPr>
            <a:r>
              <a:rPr lang="en-US" dirty="0" err="1"/>
              <a:t>Thực</a:t>
            </a:r>
            <a:r>
              <a:rPr lang="en-US" dirty="0"/>
              <a:t> </a:t>
            </a:r>
            <a:r>
              <a:rPr lang="en-US" dirty="0" err="1"/>
              <a:t>hiện</a:t>
            </a:r>
            <a:r>
              <a:rPr lang="en-US" dirty="0"/>
              <a:t> y </a:t>
            </a:r>
            <a:r>
              <a:rPr lang="en-US" dirty="0" err="1"/>
              <a:t>lệnh</a:t>
            </a:r>
            <a:r>
              <a:rPr lang="en-US" dirty="0"/>
              <a:t> </a:t>
            </a:r>
            <a:r>
              <a:rPr lang="en-US" dirty="0" err="1"/>
              <a:t>thuốc</a:t>
            </a:r>
            <a:endParaRPr lang="en-US" dirty="0"/>
          </a:p>
          <a:p>
            <a:pPr>
              <a:buFontTx/>
              <a:buChar char="-"/>
            </a:pPr>
            <a:r>
              <a:rPr lang="en-US" dirty="0"/>
              <a:t> </a:t>
            </a:r>
            <a:r>
              <a:rPr lang="en-US" dirty="0" err="1"/>
              <a:t>ăn</a:t>
            </a:r>
            <a:r>
              <a:rPr lang="en-US" dirty="0"/>
              <a:t> </a:t>
            </a:r>
            <a:r>
              <a:rPr lang="en-US" dirty="0" err="1"/>
              <a:t>nhạt</a:t>
            </a:r>
            <a:endParaRPr lang="en-US" dirty="0"/>
          </a:p>
          <a:p>
            <a:pPr>
              <a:buNone/>
            </a:pPr>
            <a:r>
              <a:rPr lang="en-US" dirty="0"/>
              <a:t> </a:t>
            </a:r>
            <a:r>
              <a:rPr lang="vi-VN" dirty="0"/>
              <a:t>Đảm bảo môi trường yên tĩnh, hạn chế yếu tố gây stress</a:t>
            </a:r>
            <a:endParaRPr lang="en-US" dirty="0"/>
          </a:p>
          <a:p>
            <a:pPr>
              <a:buNone/>
            </a:pPr>
            <a:r>
              <a:rPr lang="en-US" dirty="0"/>
              <a:t> </a:t>
            </a:r>
            <a:r>
              <a:rPr lang="vi-VN" dirty="0"/>
              <a:t>Theo dõi mạch, huyết áp,</a:t>
            </a:r>
            <a:r>
              <a:rPr lang="en-US" dirty="0"/>
              <a:t> </a:t>
            </a:r>
            <a:r>
              <a:rPr lang="en-US" dirty="0" err="1"/>
              <a:t>tình</a:t>
            </a:r>
            <a:r>
              <a:rPr lang="en-US" dirty="0"/>
              <a:t> </a:t>
            </a:r>
            <a:r>
              <a:rPr lang="en-US" dirty="0" err="1"/>
              <a:t>trạng</a:t>
            </a:r>
            <a:r>
              <a:rPr lang="en-US" dirty="0"/>
              <a:t> </a:t>
            </a:r>
            <a:r>
              <a:rPr lang="en-US" dirty="0" err="1"/>
              <a:t>đau</a:t>
            </a:r>
            <a:r>
              <a:rPr lang="en-US" dirty="0"/>
              <a:t> </a:t>
            </a:r>
            <a:r>
              <a:rPr lang="en-US" dirty="0" err="1"/>
              <a:t>đầu</a:t>
            </a:r>
            <a:r>
              <a:rPr lang="en-US" dirty="0"/>
              <a:t>, </a:t>
            </a:r>
            <a:r>
              <a:rPr lang="en-US" dirty="0" err="1"/>
              <a:t>chóng</a:t>
            </a:r>
            <a:r>
              <a:rPr lang="en-US" dirty="0"/>
              <a:t> </a:t>
            </a:r>
            <a:r>
              <a:rPr lang="en-US" dirty="0" err="1"/>
              <a:t>mặt</a:t>
            </a:r>
            <a:r>
              <a:rPr lang="en-US" dirty="0"/>
              <a:t>.</a:t>
            </a:r>
            <a:r>
              <a:rPr lang="vi-VN" dirty="0"/>
              <a:t> lượng nước vào</a:t>
            </a:r>
            <a:r>
              <a:rPr lang="en-US" dirty="0"/>
              <a:t> </a:t>
            </a:r>
            <a:r>
              <a:rPr lang="vi-VN" dirty="0"/>
              <a:t>ra…</a:t>
            </a:r>
            <a:endParaRPr lang="en-US" dirty="0"/>
          </a:p>
          <a:p>
            <a:endParaRPr lang="en-US" dirty="0"/>
          </a:p>
        </p:txBody>
      </p:sp>
      <p:sp>
        <p:nvSpPr>
          <p:cNvPr id="4" name="Footer Placeholder 3">
            <a:extLst>
              <a:ext uri="{FF2B5EF4-FFF2-40B4-BE49-F238E27FC236}">
                <a16:creationId xmlns:a16="http://schemas.microsoft.com/office/drawing/2014/main" id="{DDE1AA44-ADEA-441B-9AF9-E1D107039D95}"/>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D27FF0C3-C652-49FB-B878-5FCA0EE672AF}"/>
              </a:ext>
            </a:extLst>
          </p:cNvPr>
          <p:cNvSpPr>
            <a:spLocks noGrp="1"/>
          </p:cNvSpPr>
          <p:nvPr>
            <p:ph type="sldNum" sz="quarter" idx="12"/>
          </p:nvPr>
        </p:nvSpPr>
        <p:spPr/>
        <p:txBody>
          <a:bodyPr/>
          <a:lstStyle/>
          <a:p>
            <a:fld id="{F8333173-A304-4437-A180-9D4672DDA0D6}"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Tư</a:t>
            </a:r>
            <a:r>
              <a:rPr lang="en-US" dirty="0"/>
              <a:t> </a:t>
            </a:r>
            <a:r>
              <a:rPr lang="en-US" dirty="0" err="1"/>
              <a:t>vấn</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err="1"/>
              <a:t>Giao</a:t>
            </a:r>
            <a:r>
              <a:rPr lang="en-US" dirty="0"/>
              <a:t> </a:t>
            </a:r>
            <a:r>
              <a:rPr lang="en-US" dirty="0" err="1"/>
              <a:t>tiếp</a:t>
            </a:r>
            <a:r>
              <a:rPr lang="en-US" dirty="0"/>
              <a:t> </a:t>
            </a:r>
            <a:r>
              <a:rPr lang="en-US" dirty="0" err="1"/>
              <a:t>chào</a:t>
            </a:r>
            <a:r>
              <a:rPr lang="en-US" dirty="0"/>
              <a:t> </a:t>
            </a:r>
            <a:r>
              <a:rPr lang="en-US" dirty="0" err="1"/>
              <a:t>hỏi</a:t>
            </a:r>
            <a:endParaRPr lang="en-US" dirty="0"/>
          </a:p>
          <a:p>
            <a:pPr marL="514350" indent="-514350">
              <a:buNone/>
            </a:pPr>
            <a:r>
              <a:rPr lang="en-US" dirty="0"/>
              <a:t>Sv1; </a:t>
            </a:r>
            <a:r>
              <a:rPr lang="en-US" dirty="0" err="1"/>
              <a:t>ăn</a:t>
            </a:r>
            <a:r>
              <a:rPr lang="en-US" dirty="0"/>
              <a:t> </a:t>
            </a:r>
            <a:r>
              <a:rPr lang="en-US" dirty="0" err="1"/>
              <a:t>nhạt</a:t>
            </a:r>
            <a:r>
              <a:rPr lang="en-US" dirty="0"/>
              <a:t>, </a:t>
            </a:r>
            <a:r>
              <a:rPr lang="en-US" dirty="0" err="1"/>
              <a:t>tránh</a:t>
            </a:r>
            <a:r>
              <a:rPr lang="en-US" dirty="0"/>
              <a:t> </a:t>
            </a:r>
            <a:r>
              <a:rPr lang="en-US" dirty="0" err="1"/>
              <a:t>t.ăn</a:t>
            </a:r>
            <a:r>
              <a:rPr lang="en-US" dirty="0"/>
              <a:t> </a:t>
            </a:r>
            <a:r>
              <a:rPr lang="en-US" dirty="0" err="1"/>
              <a:t>chứa</a:t>
            </a:r>
            <a:r>
              <a:rPr lang="en-US" dirty="0"/>
              <a:t>  </a:t>
            </a:r>
            <a:r>
              <a:rPr lang="en-US" dirty="0" err="1"/>
              <a:t>choles</a:t>
            </a:r>
            <a:r>
              <a:rPr lang="en-US" dirty="0"/>
              <a:t>, </a:t>
            </a:r>
            <a:r>
              <a:rPr lang="en-US" dirty="0" err="1"/>
              <a:t>bbruou</a:t>
            </a:r>
            <a:r>
              <a:rPr lang="en-US" dirty="0"/>
              <a:t> </a:t>
            </a:r>
            <a:r>
              <a:rPr lang="en-US" dirty="0" err="1"/>
              <a:t>bia</a:t>
            </a:r>
            <a:r>
              <a:rPr lang="en-US" dirty="0"/>
              <a:t> </a:t>
            </a:r>
            <a:r>
              <a:rPr lang="en-US"/>
              <a:t>thu</a:t>
            </a:r>
            <a:endParaRPr lang="en-US" dirty="0"/>
          </a:p>
        </p:txBody>
      </p:sp>
      <p:sp>
        <p:nvSpPr>
          <p:cNvPr id="4" name="Footer Placeholder 3">
            <a:extLst>
              <a:ext uri="{FF2B5EF4-FFF2-40B4-BE49-F238E27FC236}">
                <a16:creationId xmlns:a16="http://schemas.microsoft.com/office/drawing/2014/main" id="{0D955C82-08C0-49CD-9481-BC017908717C}"/>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18334777-8DF9-4A6F-A3B4-24E74D25A88C}"/>
              </a:ext>
            </a:extLst>
          </p:cNvPr>
          <p:cNvSpPr>
            <a:spLocks noGrp="1"/>
          </p:cNvSpPr>
          <p:nvPr>
            <p:ph type="sldNum" sz="quarter" idx="12"/>
          </p:nvPr>
        </p:nvSpPr>
        <p:spPr/>
        <p:txBody>
          <a:bodyPr/>
          <a:lstStyle/>
          <a:p>
            <a:fld id="{F8333173-A304-4437-A180-9D4672DDA0D6}"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a:t>can thiệp điều dưỡng để  kiểm soát huyết áp</a:t>
            </a:r>
            <a:endParaRPr lang="en-US" dirty="0"/>
          </a:p>
        </p:txBody>
      </p:sp>
      <p:sp>
        <p:nvSpPr>
          <p:cNvPr id="3" name="Content Placeholder 2"/>
          <p:cNvSpPr>
            <a:spLocks noGrp="1"/>
          </p:cNvSpPr>
          <p:nvPr>
            <p:ph idx="1"/>
          </p:nvPr>
        </p:nvSpPr>
        <p:spPr/>
        <p:txBody>
          <a:bodyPr>
            <a:normAutofit/>
          </a:bodyPr>
          <a:lstStyle/>
          <a:p>
            <a:pPr>
              <a:buNone/>
            </a:pPr>
            <a:r>
              <a:rPr lang="en-US" dirty="0"/>
              <a:t> </a:t>
            </a:r>
            <a:r>
              <a:rPr lang="vi-VN" dirty="0"/>
              <a:t>Cho người bệnh nằm nghỉ tại giường</a:t>
            </a:r>
            <a:endParaRPr lang="en-US" dirty="0"/>
          </a:p>
          <a:p>
            <a:pPr>
              <a:buFontTx/>
              <a:buChar char="-"/>
            </a:pPr>
            <a:r>
              <a:rPr lang="en-US" dirty="0" err="1"/>
              <a:t>Thực</a:t>
            </a:r>
            <a:r>
              <a:rPr lang="en-US" dirty="0"/>
              <a:t> </a:t>
            </a:r>
            <a:r>
              <a:rPr lang="en-US" dirty="0" err="1"/>
              <a:t>hiện</a:t>
            </a:r>
            <a:r>
              <a:rPr lang="en-US" dirty="0"/>
              <a:t> y </a:t>
            </a:r>
            <a:r>
              <a:rPr lang="en-US" dirty="0" err="1"/>
              <a:t>lệnh</a:t>
            </a:r>
            <a:r>
              <a:rPr lang="en-US" dirty="0"/>
              <a:t> </a:t>
            </a:r>
            <a:r>
              <a:rPr lang="en-US" dirty="0" err="1"/>
              <a:t>thuốc</a:t>
            </a:r>
            <a:endParaRPr lang="en-US" dirty="0"/>
          </a:p>
          <a:p>
            <a:pPr>
              <a:buFontTx/>
              <a:buChar char="-"/>
            </a:pPr>
            <a:r>
              <a:rPr lang="en-US" dirty="0"/>
              <a:t> </a:t>
            </a:r>
            <a:r>
              <a:rPr lang="en-US" dirty="0" err="1"/>
              <a:t>ăn</a:t>
            </a:r>
            <a:r>
              <a:rPr lang="en-US" dirty="0"/>
              <a:t> </a:t>
            </a:r>
            <a:r>
              <a:rPr lang="en-US" dirty="0" err="1"/>
              <a:t>nhạt</a:t>
            </a:r>
            <a:r>
              <a:rPr lang="en-US" dirty="0"/>
              <a:t>, </a:t>
            </a:r>
            <a:r>
              <a:rPr lang="en-US" dirty="0" err="1"/>
              <a:t>giảm</a:t>
            </a:r>
            <a:r>
              <a:rPr lang="en-US" dirty="0"/>
              <a:t> </a:t>
            </a:r>
            <a:r>
              <a:rPr lang="en-US" dirty="0" err="1"/>
              <a:t>calo</a:t>
            </a:r>
            <a:r>
              <a:rPr lang="en-US" dirty="0"/>
              <a:t> </a:t>
            </a:r>
            <a:r>
              <a:rPr lang="en-US" dirty="0" err="1"/>
              <a:t>nếu</a:t>
            </a:r>
            <a:r>
              <a:rPr lang="en-US" dirty="0"/>
              <a:t> </a:t>
            </a:r>
            <a:r>
              <a:rPr lang="en-US" dirty="0" err="1"/>
              <a:t>béo</a:t>
            </a:r>
            <a:r>
              <a:rPr lang="en-US" dirty="0"/>
              <a:t> </a:t>
            </a:r>
            <a:r>
              <a:rPr lang="en-US" dirty="0" err="1"/>
              <a:t>phì</a:t>
            </a:r>
            <a:r>
              <a:rPr lang="en-US" dirty="0"/>
              <a:t>.</a:t>
            </a:r>
          </a:p>
          <a:p>
            <a:pPr>
              <a:buNone/>
            </a:pPr>
            <a:r>
              <a:rPr lang="en-US" dirty="0"/>
              <a:t> </a:t>
            </a:r>
            <a:r>
              <a:rPr lang="vi-VN" dirty="0"/>
              <a:t>Đảm bảo môi trường yên tĩnh, hạn chế yếu tố gây stress</a:t>
            </a:r>
            <a:endParaRPr lang="en-US" dirty="0"/>
          </a:p>
          <a:p>
            <a:pPr>
              <a:buNone/>
            </a:pPr>
            <a:r>
              <a:rPr lang="en-US" dirty="0"/>
              <a:t> </a:t>
            </a:r>
            <a:r>
              <a:rPr lang="vi-VN" dirty="0"/>
              <a:t>Theo dõi mạch, huyết áp, lượng nước vào</a:t>
            </a:r>
            <a:r>
              <a:rPr lang="en-US" dirty="0"/>
              <a:t> </a:t>
            </a:r>
            <a:r>
              <a:rPr lang="vi-VN" dirty="0"/>
              <a:t>ra…</a:t>
            </a:r>
            <a:endParaRPr lang="en-US" dirty="0"/>
          </a:p>
          <a:p>
            <a:endParaRPr lang="en-US" dirty="0"/>
          </a:p>
        </p:txBody>
      </p:sp>
      <p:sp>
        <p:nvSpPr>
          <p:cNvPr id="4" name="Footer Placeholder 3">
            <a:extLst>
              <a:ext uri="{FF2B5EF4-FFF2-40B4-BE49-F238E27FC236}">
                <a16:creationId xmlns:a16="http://schemas.microsoft.com/office/drawing/2014/main" id="{44D90F08-881E-4110-822A-F178E5B6F507}"/>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C377E7F9-2D95-47BB-B192-7E6E2917BACF}"/>
              </a:ext>
            </a:extLst>
          </p:cNvPr>
          <p:cNvSpPr>
            <a:spLocks noGrp="1"/>
          </p:cNvSpPr>
          <p:nvPr>
            <p:ph type="sldNum" sz="quarter" idx="12"/>
          </p:nvPr>
        </p:nvSpPr>
        <p:spPr/>
        <p:txBody>
          <a:bodyPr/>
          <a:lstStyle/>
          <a:p>
            <a:fld id="{F8333173-A304-4437-A180-9D4672DDA0D6}"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524000" y="0"/>
            <a:ext cx="12115800" cy="6858000"/>
          </a:xfrm>
          <a:prstGeom prst="rect">
            <a:avLst/>
          </a:prstGeom>
        </p:spPr>
      </p:pic>
      <p:sp>
        <p:nvSpPr>
          <p:cNvPr id="3" name="Footer Placeholder 2">
            <a:extLst>
              <a:ext uri="{FF2B5EF4-FFF2-40B4-BE49-F238E27FC236}">
                <a16:creationId xmlns:a16="http://schemas.microsoft.com/office/drawing/2014/main" id="{FE90368E-BC83-48B9-BF80-DCBAB9AD7652}"/>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2747436E-1DD2-4240-9488-D094490CBCE9}"/>
              </a:ext>
            </a:extLst>
          </p:cNvPr>
          <p:cNvSpPr>
            <a:spLocks noGrp="1"/>
          </p:cNvSpPr>
          <p:nvPr>
            <p:ph type="sldNum" sz="quarter" idx="12"/>
          </p:nvPr>
        </p:nvSpPr>
        <p:spPr/>
        <p:txBody>
          <a:bodyPr/>
          <a:lstStyle/>
          <a:p>
            <a:fld id="{F8333173-A304-4437-A180-9D4672DDA0D6}" type="slidenum">
              <a:rPr lang="en-US" smtClean="0"/>
              <a:pPr/>
              <a:t>4</a:t>
            </a:fld>
            <a:endParaRPr lang="en-US"/>
          </a:p>
        </p:txBody>
      </p:sp>
    </p:spTree>
    <p:extLst>
      <p:ext uri="{BB962C8B-B14F-4D97-AF65-F5344CB8AC3E}">
        <p14:creationId xmlns:p14="http://schemas.microsoft.com/office/powerpoint/2010/main" val="887103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87F92-7CDC-40E8-A852-438521F7987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A380A9-40F6-4286-B04C-AED31038E091}"/>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12BF4B3C-3F1B-49C6-862B-3D104EC79145}"/>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D49B328F-8E35-4F12-96F9-8D0869EADA28}"/>
              </a:ext>
            </a:extLst>
          </p:cNvPr>
          <p:cNvSpPr>
            <a:spLocks noGrp="1"/>
          </p:cNvSpPr>
          <p:nvPr>
            <p:ph type="sldNum" sz="quarter" idx="12"/>
          </p:nvPr>
        </p:nvSpPr>
        <p:spPr/>
        <p:txBody>
          <a:bodyPr/>
          <a:lstStyle/>
          <a:p>
            <a:fld id="{F8333173-A304-4437-A180-9D4672DDA0D6}" type="slidenum">
              <a:rPr lang="en-US" smtClean="0"/>
              <a:pPr/>
              <a:t>40</a:t>
            </a:fld>
            <a:endParaRPr lang="en-US"/>
          </a:p>
        </p:txBody>
      </p:sp>
    </p:spTree>
    <p:extLst>
      <p:ext uri="{BB962C8B-B14F-4D97-AF65-F5344CB8AC3E}">
        <p14:creationId xmlns:p14="http://schemas.microsoft.com/office/powerpoint/2010/main" val="1536902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75E78-7446-4EE3-B673-792AC6D145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F46574-0FA1-4363-B015-4437FB4BC692}"/>
              </a:ext>
            </a:extLst>
          </p:cNvPr>
          <p:cNvSpPr>
            <a:spLocks noGrp="1"/>
          </p:cNvSpPr>
          <p:nvPr>
            <p:ph idx="1"/>
          </p:nvPr>
        </p:nvSpPr>
        <p:spPr/>
        <p:txBody>
          <a:bodyPr>
            <a:normAutofit fontScale="92500"/>
          </a:bodyPr>
          <a:lstStyle/>
          <a:p>
            <a:pPr algn="just">
              <a:lnSpc>
                <a:spcPct val="150000"/>
              </a:lnSpc>
            </a:pPr>
            <a:r>
              <a:rPr lang="en-US" sz="1800" i="1" dirty="0" err="1">
                <a:effectLst/>
                <a:latin typeface="Times New Roman" panose="02020603050405020304" pitchFamily="18" charset="0"/>
                <a:ea typeface="Times New Roman" panose="02020603050405020304" pitchFamily="18" charset="0"/>
                <a:cs typeface="Arial" panose="020B0604020202020204" pitchFamily="34" charset="0"/>
              </a:rPr>
              <a:t>Cách</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dirty="0" err="1">
                <a:effectLst/>
                <a:latin typeface="Times New Roman" panose="02020603050405020304" pitchFamily="18" charset="0"/>
                <a:ea typeface="Times New Roman" panose="02020603050405020304" pitchFamily="18" charset="0"/>
                <a:cs typeface="Arial" panose="020B0604020202020204" pitchFamily="34" charset="0"/>
              </a:rPr>
              <a:t>đây</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 6 </a:t>
            </a:r>
            <a:r>
              <a:rPr lang="en-US" sz="1800" i="1" dirty="0" err="1">
                <a:effectLst/>
                <a:latin typeface="Times New Roman" panose="02020603050405020304" pitchFamily="18" charset="0"/>
                <a:ea typeface="Times New Roman" panose="02020603050405020304" pitchFamily="18" charset="0"/>
                <a:cs typeface="Arial" panose="020B0604020202020204" pitchFamily="34" charset="0"/>
              </a:rPr>
              <a:t>tháng</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dirty="0" err="1">
                <a:effectLst/>
                <a:latin typeface="Times New Roman" panose="02020603050405020304" pitchFamily="18" charset="0"/>
                <a:ea typeface="Times New Roman" panose="02020603050405020304" pitchFamily="18" charset="0"/>
                <a:cs typeface="Arial" panose="020B0604020202020204" pitchFamily="34" charset="0"/>
              </a:rPr>
              <a:t>ông</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dirty="0" err="1">
                <a:effectLst/>
                <a:latin typeface="Times New Roman" panose="02020603050405020304" pitchFamily="18" charset="0"/>
                <a:ea typeface="Times New Roman" panose="02020603050405020304" pitchFamily="18" charset="0"/>
                <a:cs typeface="Arial" panose="020B0604020202020204" pitchFamily="34" charset="0"/>
              </a:rPr>
              <a:t>Hồng</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dirty="0" err="1">
                <a:effectLst/>
                <a:latin typeface="Times New Roman" panose="02020603050405020304" pitchFamily="18" charset="0"/>
                <a:ea typeface="Times New Roman" panose="02020603050405020304" pitchFamily="18" charset="0"/>
                <a:cs typeface="Arial" panose="020B0604020202020204" pitchFamily="34" charset="0"/>
              </a:rPr>
              <a:t>phát</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dirty="0" err="1">
                <a:effectLst/>
                <a:latin typeface="Times New Roman" panose="02020603050405020304" pitchFamily="18" charset="0"/>
                <a:ea typeface="Times New Roman" panose="02020603050405020304" pitchFamily="18" charset="0"/>
                <a:cs typeface="Arial" panose="020B0604020202020204" pitchFamily="34" charset="0"/>
              </a:rPr>
              <a:t>hiện</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dirty="0" err="1">
                <a:effectLst/>
                <a:latin typeface="Times New Roman" panose="02020603050405020304" pitchFamily="18" charset="0"/>
                <a:ea typeface="Times New Roman" panose="02020603050405020304" pitchFamily="18" charset="0"/>
                <a:cs typeface="Arial" panose="020B0604020202020204" pitchFamily="34" charset="0"/>
              </a:rPr>
              <a:t>tiền</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dirty="0" err="1">
                <a:effectLst/>
                <a:latin typeface="Times New Roman" panose="02020603050405020304" pitchFamily="18" charset="0"/>
                <a:ea typeface="Times New Roman" panose="02020603050405020304" pitchFamily="18" charset="0"/>
                <a:cs typeface="Arial" panose="020B0604020202020204" pitchFamily="34" charset="0"/>
              </a:rPr>
              <a:t>tăng</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dirty="0" err="1">
                <a:effectLst/>
                <a:latin typeface="Times New Roman" panose="02020603050405020304" pitchFamily="18" charset="0"/>
                <a:ea typeface="Times New Roman" panose="02020603050405020304" pitchFamily="18" charset="0"/>
                <a:cs typeface="Arial" panose="020B0604020202020204" pitchFamily="34" charset="0"/>
              </a:rPr>
              <a:t>huyết</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dirty="0" err="1">
                <a:effectLst/>
                <a:latin typeface="Times New Roman" panose="02020603050405020304" pitchFamily="18" charset="0"/>
                <a:ea typeface="Times New Roman" panose="02020603050405020304" pitchFamily="18" charset="0"/>
                <a:cs typeface="Arial" panose="020B0604020202020204" pitchFamily="34" charset="0"/>
              </a:rPr>
              <a:t>áp</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dirty="0" err="1">
                <a:effectLst/>
                <a:latin typeface="Times New Roman" panose="02020603050405020304" pitchFamily="18" charset="0"/>
                <a:ea typeface="Times New Roman" panose="02020603050405020304" pitchFamily="18" charset="0"/>
                <a:cs typeface="Arial" panose="020B0604020202020204" pitchFamily="34" charset="0"/>
              </a:rPr>
              <a:t>và</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dirty="0" err="1">
                <a:effectLst/>
                <a:latin typeface="Times New Roman" panose="02020603050405020304" pitchFamily="18" charset="0"/>
                <a:ea typeface="Times New Roman" panose="02020603050405020304" pitchFamily="18" charset="0"/>
                <a:cs typeface="Arial" panose="020B0604020202020204" pitchFamily="34" charset="0"/>
              </a:rPr>
              <a:t>được</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dirty="0" err="1">
                <a:effectLst/>
                <a:latin typeface="Times New Roman" panose="02020603050405020304" pitchFamily="18" charset="0"/>
                <a:ea typeface="Times New Roman" panose="02020603050405020304" pitchFamily="18" charset="0"/>
                <a:cs typeface="Arial" panose="020B0604020202020204" pitchFamily="34" charset="0"/>
              </a:rPr>
              <a:t>yêu</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dirty="0" err="1">
                <a:effectLst/>
                <a:latin typeface="Times New Roman" panose="02020603050405020304" pitchFamily="18" charset="0"/>
                <a:ea typeface="Times New Roman" panose="02020603050405020304" pitchFamily="18" charset="0"/>
                <a:cs typeface="Arial" panose="020B0604020202020204" pitchFamily="34" charset="0"/>
              </a:rPr>
              <a:t>cầu</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dirty="0" err="1">
                <a:effectLst/>
                <a:latin typeface="Times New Roman" panose="02020603050405020304" pitchFamily="18" charset="0"/>
                <a:ea typeface="Times New Roman" panose="02020603050405020304" pitchFamily="18" charset="0"/>
                <a:cs typeface="Arial" panose="020B0604020202020204" pitchFamily="34" charset="0"/>
              </a:rPr>
              <a:t>điều</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dirty="0" err="1">
                <a:effectLst/>
                <a:latin typeface="Times New Roman" panose="02020603050405020304" pitchFamily="18" charset="0"/>
                <a:ea typeface="Times New Roman" panose="02020603050405020304" pitchFamily="18" charset="0"/>
                <a:cs typeface="Arial" panose="020B0604020202020204" pitchFamily="34" charset="0"/>
              </a:rPr>
              <a:t>chỉnh</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dirty="0" err="1">
                <a:effectLst/>
                <a:latin typeface="Times New Roman" panose="02020603050405020304" pitchFamily="18" charset="0"/>
                <a:ea typeface="Times New Roman" panose="02020603050405020304" pitchFamily="18" charset="0"/>
                <a:cs typeface="Arial" panose="020B0604020202020204" pitchFamily="34" charset="0"/>
              </a:rPr>
              <a:t>lối</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dirty="0" err="1">
                <a:effectLst/>
                <a:latin typeface="Times New Roman" panose="02020603050405020304" pitchFamily="18" charset="0"/>
                <a:ea typeface="Times New Roman" panose="02020603050405020304" pitchFamily="18" charset="0"/>
                <a:cs typeface="Arial" panose="020B0604020202020204" pitchFamily="34" charset="0"/>
              </a:rPr>
              <a:t>sống</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dirty="0" err="1">
                <a:effectLst/>
                <a:latin typeface="Times New Roman" panose="02020603050405020304" pitchFamily="18" charset="0"/>
                <a:ea typeface="Times New Roman" panose="02020603050405020304" pitchFamily="18" charset="0"/>
                <a:cs typeface="Arial" panose="020B0604020202020204" pitchFamily="34" charset="0"/>
              </a:rPr>
              <a:t>như</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ông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không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thực</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hiện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vẫn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thường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xuyên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ăn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mặn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và</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uống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rượu</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bia</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và</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ít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vận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động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1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ngày</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trước</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ông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thấy</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đau</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đầu,vào</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viện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khám</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được</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chẩn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đoán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tăng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huyết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áp</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p>
          <a:p>
            <a:pPr algn="just">
              <a:lnSpc>
                <a:spcPct val="150000"/>
              </a:lnSpc>
            </a:pP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Hiện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tại</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sau</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1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ngày</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điều</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trị</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Người</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bệnh</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tỉnh</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táo</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tiếp</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xúc</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tốt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BMI 24.9kg/m2,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Mạch</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đều</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90l/p.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Huyết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áp:160/100mmHg,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Nhịp</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thở</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20l/p, T</a:t>
            </a:r>
            <a:r>
              <a:rPr lang="en-US" sz="1800" baseline="30000" dirty="0">
                <a:effectLst/>
                <a:latin typeface="Times New Roman" panose="02020603050405020304" pitchFamily="18" charset="0"/>
                <a:ea typeface="Times New Roman" panose="02020603050405020304" pitchFamily="18" charset="0"/>
                <a:cs typeface="Arial" panose="020B0604020202020204" pitchFamily="34" charset="0"/>
              </a:rPr>
              <a:t>0</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 37</a:t>
            </a:r>
            <a:r>
              <a:rPr lang="en-US" sz="1800" baseline="30000" dirty="0">
                <a:effectLst/>
                <a:latin typeface="Times New Roman" panose="02020603050405020304" pitchFamily="18" charset="0"/>
                <a:ea typeface="Times New Roman" panose="02020603050405020304" pitchFamily="18" charset="0"/>
                <a:cs typeface="Arial" panose="020B0604020202020204" pitchFamily="34" charset="0"/>
              </a:rPr>
              <a:t>0</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C.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Các</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cơ</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quan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bộ</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phận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khác</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và</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KQ CLS: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chưa</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phát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hiện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thấy</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bất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thường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Thuốc</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Captopril 25mg x 2v (s-c) </a:t>
            </a:r>
          </a:p>
          <a:p>
            <a:pPr algn="just">
              <a:lnSpc>
                <a:spcPct val="150000"/>
              </a:lnSpc>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a.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Trình</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bày</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phân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độ</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tăng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huyết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áp</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theo</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JNC VII.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Phân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độ</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huyết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áp</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theo</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JNC VII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trên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người</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bệnh</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trong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bài</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tập</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tình</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huống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p>
          <a:p>
            <a:pPr algn="just">
              <a:lnSpc>
                <a:spcPct val="150000"/>
              </a:lnSpc>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b.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Xác</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định</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các</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vấn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đề</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cần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chăm</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sóc</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trên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ông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Hồng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p>
          <a:p>
            <a:pPr algn="just">
              <a:lnSpc>
                <a:spcPct val="150000"/>
              </a:lnSpc>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c.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Trình</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bày</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các</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can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thiệp</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điều</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dưỡng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để</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kiểm</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soát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huyết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áp</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cho</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ông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Hồng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p>
          <a:p>
            <a:endParaRPr lang="en-US" dirty="0"/>
          </a:p>
        </p:txBody>
      </p:sp>
      <p:sp>
        <p:nvSpPr>
          <p:cNvPr id="4" name="Footer Placeholder 3">
            <a:extLst>
              <a:ext uri="{FF2B5EF4-FFF2-40B4-BE49-F238E27FC236}">
                <a16:creationId xmlns:a16="http://schemas.microsoft.com/office/drawing/2014/main" id="{7AEBB448-BB84-4CB9-944F-4091A0B4EE3D}"/>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69178BC9-E7F9-4C19-9427-8323BB55DACE}"/>
              </a:ext>
            </a:extLst>
          </p:cNvPr>
          <p:cNvSpPr>
            <a:spLocks noGrp="1"/>
          </p:cNvSpPr>
          <p:nvPr>
            <p:ph type="sldNum" sz="quarter" idx="12"/>
          </p:nvPr>
        </p:nvSpPr>
        <p:spPr/>
        <p:txBody>
          <a:bodyPr/>
          <a:lstStyle/>
          <a:p>
            <a:fld id="{F8333173-A304-4437-A180-9D4672DDA0D6}" type="slidenum">
              <a:rPr lang="en-US" smtClean="0"/>
              <a:pPr/>
              <a:t>41</a:t>
            </a:fld>
            <a:endParaRPr lang="en-US"/>
          </a:p>
        </p:txBody>
      </p:sp>
    </p:spTree>
    <p:extLst>
      <p:ext uri="{BB962C8B-B14F-4D97-AF65-F5344CB8AC3E}">
        <p14:creationId xmlns:p14="http://schemas.microsoft.com/office/powerpoint/2010/main" val="632492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299A8-3D09-430E-B01C-759C662209FC}"/>
              </a:ext>
            </a:extLst>
          </p:cNvPr>
          <p:cNvSpPr>
            <a:spLocks noGrp="1"/>
          </p:cNvSpPr>
          <p:nvPr>
            <p:ph type="title"/>
          </p:nvPr>
        </p:nvSpPr>
        <p:spPr>
          <a:xfrm>
            <a:off x="457200" y="274638"/>
            <a:ext cx="8229600" cy="334962"/>
          </a:xfrm>
        </p:spPr>
        <p:txBody>
          <a:bodyPr>
            <a:normAutofit fontScale="90000"/>
          </a:bodyPr>
          <a:lstStyle/>
          <a:p>
            <a:r>
              <a:rPr lang="en-US" sz="3200" b="1" dirty="0" err="1"/>
              <a:t>Khái</a:t>
            </a:r>
            <a:r>
              <a:rPr lang="en-US" sz="3200" b="1" dirty="0"/>
              <a:t> </a:t>
            </a:r>
            <a:r>
              <a:rPr lang="en-US" sz="3200" b="1" dirty="0" err="1"/>
              <a:t>niệm</a:t>
            </a:r>
            <a:r>
              <a:rPr lang="en-US" sz="3200" b="1" dirty="0"/>
              <a:t> </a:t>
            </a:r>
            <a:r>
              <a:rPr lang="en-US" sz="3200" b="1" dirty="0" err="1"/>
              <a:t>huyết</a:t>
            </a:r>
            <a:r>
              <a:rPr lang="en-US" sz="3200" b="1" dirty="0"/>
              <a:t> </a:t>
            </a:r>
            <a:r>
              <a:rPr lang="en-US" sz="3200" b="1" dirty="0" err="1"/>
              <a:t>áp</a:t>
            </a:r>
            <a:r>
              <a:rPr lang="en-US" sz="3200" b="1" dirty="0"/>
              <a:t>?</a:t>
            </a:r>
          </a:p>
        </p:txBody>
      </p:sp>
      <p:sp>
        <p:nvSpPr>
          <p:cNvPr id="3" name="Content Placeholder 2">
            <a:extLst>
              <a:ext uri="{FF2B5EF4-FFF2-40B4-BE49-F238E27FC236}">
                <a16:creationId xmlns:a16="http://schemas.microsoft.com/office/drawing/2014/main" id="{77AA1A45-2A97-478E-94F3-62C622D3FA4E}"/>
              </a:ext>
            </a:extLst>
          </p:cNvPr>
          <p:cNvSpPr>
            <a:spLocks noGrp="1"/>
          </p:cNvSpPr>
          <p:nvPr>
            <p:ph idx="1"/>
          </p:nvPr>
        </p:nvSpPr>
        <p:spPr>
          <a:xfrm>
            <a:off x="457200" y="838201"/>
            <a:ext cx="8229600" cy="5309996"/>
          </a:xfrm>
        </p:spPr>
        <p:txBody>
          <a:bodyPr>
            <a:normAutofit fontScale="85000" lnSpcReduction="10000"/>
          </a:bodyPr>
          <a:lstStyle/>
          <a:p>
            <a:pPr marR="0" algn="just">
              <a:lnSpc>
                <a:spcPct val="107000"/>
              </a:lnSpc>
              <a:spcBef>
                <a:spcPts val="0"/>
              </a:spcBef>
              <a:spcAft>
                <a:spcPts val="0"/>
              </a:spcAft>
              <a:buFontTx/>
              <a:buChar char="-"/>
            </a:pP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Huyết</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áp</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áp</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lực</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dòng</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máu</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lên</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thành</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mạch</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thay</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đổi</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theo</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chu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chuyển</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tim</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phụ</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thuộc</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vào</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độ</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giãn</a:t>
            </a:r>
            <a:r>
              <a:rPr lang="en-US"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nở</a:t>
            </a:r>
            <a:r>
              <a:rPr lang="en-US"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đàn</a:t>
            </a:r>
            <a:r>
              <a:rPr lang="en-US"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hồi</a:t>
            </a:r>
            <a:r>
              <a:rPr lang="en-US"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của</a:t>
            </a:r>
            <a:r>
              <a:rPr lang="en-US"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mạch</a:t>
            </a:r>
            <a:r>
              <a:rPr lang="en-US"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máu</a:t>
            </a:r>
            <a:r>
              <a:rPr lang="en-US"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p>
          <a:p>
            <a:pPr marR="0" algn="just">
              <a:lnSpc>
                <a:spcPct val="107000"/>
              </a:lnSpc>
              <a:spcBef>
                <a:spcPts val="0"/>
              </a:spcBef>
              <a:spcAft>
                <a:spcPts val="0"/>
              </a:spcAft>
              <a:buFontTx/>
              <a:buChar char="-"/>
            </a:pP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Huyết</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áp</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tối</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đa</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Huyết</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áp</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tâm</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thu</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Khi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tâm</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thu</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tim</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co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bóp</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đẩy</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máu</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áp</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lực</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cao</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nhất</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HATT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phụ</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thuộc</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vào</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lực</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co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bóp</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cơ</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tim</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ở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thì</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tâm</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thu</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lượng</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máu</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về</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tim</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HATT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có</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trị</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số</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90 mmHg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đến</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&lt;140 mmHg.</a:t>
            </a:r>
          </a:p>
          <a:p>
            <a:pPr marR="0" algn="just">
              <a:lnSpc>
                <a:spcPct val="107000"/>
              </a:lnSpc>
              <a:spcBef>
                <a:spcPts val="0"/>
              </a:spcBef>
              <a:spcAft>
                <a:spcPts val="0"/>
              </a:spcAft>
              <a:buFontTx/>
              <a:buChar char="-"/>
            </a:pP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Huyết</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áp</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tối</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thiểu</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Huyết</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áp</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tâm</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trương</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khi</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tâm</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trương</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sức</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đàn</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hồi</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động</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mạch</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đẩy</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máu</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với</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một</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áp</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lực</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thấp</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nhất</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vừa</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đủ</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thắng</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sức</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cản</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ngoại</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biên</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HATTr</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phụ</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thuộc</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vào</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trương</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lực</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mạch</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máu</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HATTr</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giới</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hạn</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60 mmHg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đến</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&lt; 90 mmHg</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DD91DD76-9005-40F5-9672-B47FFCC96A1D}"/>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B6B6263D-28F0-433E-BCCC-6A81B3806E75}"/>
              </a:ext>
            </a:extLst>
          </p:cNvPr>
          <p:cNvSpPr>
            <a:spLocks noGrp="1"/>
          </p:cNvSpPr>
          <p:nvPr>
            <p:ph type="sldNum" sz="quarter" idx="12"/>
          </p:nvPr>
        </p:nvSpPr>
        <p:spPr/>
        <p:txBody>
          <a:bodyPr/>
          <a:lstStyle/>
          <a:p>
            <a:fld id="{F8333173-A304-4437-A180-9D4672DDA0D6}" type="slidenum">
              <a:rPr lang="en-US" smtClean="0"/>
              <a:pPr/>
              <a:t>5</a:t>
            </a:fld>
            <a:endParaRPr lang="en-US"/>
          </a:p>
        </p:txBody>
      </p:sp>
    </p:spTree>
    <p:extLst>
      <p:ext uri="{BB962C8B-B14F-4D97-AF65-F5344CB8AC3E}">
        <p14:creationId xmlns:p14="http://schemas.microsoft.com/office/powerpoint/2010/main" val="1433330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524000" y="-914400"/>
            <a:ext cx="12192000" cy="9601200"/>
          </a:xfrm>
          <a:prstGeom prst="rect">
            <a:avLst/>
          </a:prstGeom>
        </p:spPr>
      </p:pic>
      <p:sp>
        <p:nvSpPr>
          <p:cNvPr id="3" name="Footer Placeholder 2">
            <a:extLst>
              <a:ext uri="{FF2B5EF4-FFF2-40B4-BE49-F238E27FC236}">
                <a16:creationId xmlns:a16="http://schemas.microsoft.com/office/drawing/2014/main" id="{392D3F66-8E8B-46A2-A6F6-31F0CD5DF80E}"/>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3B691F9F-DF00-4E7A-822A-22B46363D70B}"/>
              </a:ext>
            </a:extLst>
          </p:cNvPr>
          <p:cNvSpPr>
            <a:spLocks noGrp="1"/>
          </p:cNvSpPr>
          <p:nvPr>
            <p:ph type="sldNum" sz="quarter" idx="12"/>
          </p:nvPr>
        </p:nvSpPr>
        <p:spPr/>
        <p:txBody>
          <a:bodyPr/>
          <a:lstStyle/>
          <a:p>
            <a:fld id="{F8333173-A304-4437-A180-9D4672DDA0D6}" type="slidenum">
              <a:rPr lang="en-US" smtClean="0"/>
              <a:pPr/>
              <a:t>6</a:t>
            </a:fld>
            <a:endParaRPr lang="en-US"/>
          </a:p>
        </p:txBody>
      </p:sp>
    </p:spTree>
    <p:extLst>
      <p:ext uri="{BB962C8B-B14F-4D97-AF65-F5344CB8AC3E}">
        <p14:creationId xmlns:p14="http://schemas.microsoft.com/office/powerpoint/2010/main" val="4149122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0A848-A69A-4263-AE16-F84824FB9B67}"/>
              </a:ext>
            </a:extLst>
          </p:cNvPr>
          <p:cNvSpPr>
            <a:spLocks noGrp="1"/>
          </p:cNvSpPr>
          <p:nvPr>
            <p:ph type="title"/>
          </p:nvPr>
        </p:nvSpPr>
        <p:spPr/>
        <p:txBody>
          <a:bodyPr/>
          <a:lstStyle/>
          <a:p>
            <a:r>
              <a:rPr lang="pl-PL" dirty="0">
                <a:effectLst/>
                <a:latin typeface="Times New Roman" panose="02020603050405020304" pitchFamily="18" charset="0"/>
                <a:ea typeface="Calibri" panose="020F0502020204030204" pitchFamily="34" charset="0"/>
                <a:cs typeface="Times New Roman" panose="02020603050405020304" pitchFamily="18" charset="0"/>
              </a:rPr>
              <a:t>Yếu tố nguy cơ</a:t>
            </a:r>
            <a:endParaRPr lang="en-US" dirty="0"/>
          </a:p>
        </p:txBody>
      </p:sp>
      <p:sp>
        <p:nvSpPr>
          <p:cNvPr id="3" name="Content Placeholder 2">
            <a:extLst>
              <a:ext uri="{FF2B5EF4-FFF2-40B4-BE49-F238E27FC236}">
                <a16:creationId xmlns:a16="http://schemas.microsoft.com/office/drawing/2014/main" id="{CEE8A72F-2A2D-4109-BCFA-7AFB7FFE2F76}"/>
              </a:ext>
            </a:extLst>
          </p:cNvPr>
          <p:cNvSpPr>
            <a:spLocks noGrp="1"/>
          </p:cNvSpPr>
          <p:nvPr>
            <p:ph idx="1"/>
          </p:nvPr>
        </p:nvSpPr>
        <p:spPr/>
        <p:txBody>
          <a:bodyPr/>
          <a:lstStyle/>
          <a:p>
            <a:pPr marL="0" marR="0">
              <a:lnSpc>
                <a:spcPct val="150000"/>
              </a:lnSpc>
              <a:spcBef>
                <a:spcPts val="0"/>
              </a:spcBef>
              <a:spcAft>
                <a:spcPts val="0"/>
              </a:spcAft>
              <a:tabLst>
                <a:tab pos="139700" algn="l"/>
                <a:tab pos="412750" algn="l"/>
                <a:tab pos="635000" algn="l"/>
                <a:tab pos="9525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pl-PL" dirty="0">
                <a:effectLst/>
                <a:latin typeface="Times New Roman" panose="02020603050405020304" pitchFamily="18" charset="0"/>
                <a:ea typeface="Calibri" panose="020F0502020204030204" pitchFamily="34" charset="0"/>
                <a:cs typeface="Times New Roman" panose="02020603050405020304" pitchFamily="18" charset="0"/>
              </a:rPr>
              <a:t>Yếu tố nguy cơ không thay đổi được ở bệnh tăng huyết áp:</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tabLst>
                <a:tab pos="139700" algn="l"/>
                <a:tab pos="412750" algn="l"/>
                <a:tab pos="635000" algn="l"/>
                <a:tab pos="9525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pt-BR" dirty="0">
                <a:effectLst/>
                <a:latin typeface="Times New Roman" panose="02020603050405020304" pitchFamily="18" charset="0"/>
                <a:ea typeface="Calibri" panose="020F0502020204030204" pitchFamily="34" charset="0"/>
                <a:cs typeface="Times New Roman" panose="02020603050405020304" pitchFamily="18" charset="0"/>
              </a:rPr>
              <a:t>A. Tuổi</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tabLst>
                <a:tab pos="139700" algn="l"/>
                <a:tab pos="412750" algn="l"/>
                <a:tab pos="635000" algn="l"/>
                <a:tab pos="9525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pt-BR" dirty="0">
                <a:effectLst/>
                <a:latin typeface="Times New Roman" panose="02020603050405020304" pitchFamily="18" charset="0"/>
                <a:ea typeface="Calibri" panose="020F0502020204030204" pitchFamily="34" charset="0"/>
                <a:cs typeface="Times New Roman" panose="02020603050405020304" pitchFamily="18" charset="0"/>
              </a:rPr>
              <a:t>B. Hút thuốc lá</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tabLst>
                <a:tab pos="139700" algn="l"/>
                <a:tab pos="412750" algn="l"/>
                <a:tab pos="635000" algn="l"/>
                <a:tab pos="9525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pt-BR" dirty="0">
                <a:effectLst/>
                <a:latin typeface="Times New Roman" panose="02020603050405020304" pitchFamily="18" charset="0"/>
                <a:ea typeface="Calibri" panose="020F0502020204030204" pitchFamily="34" charset="0"/>
                <a:cs typeface="Times New Roman" panose="02020603050405020304" pitchFamily="18" charset="0"/>
              </a:rPr>
              <a:t>C. Thừa cân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tabLst>
                <a:tab pos="139700" algn="l"/>
                <a:tab pos="412750" algn="l"/>
                <a:tab pos="635000" algn="l"/>
                <a:tab pos="952500" algn="l"/>
                <a:tab pos="1270000" algn="l"/>
                <a:tab pos="1587500" algn="l"/>
                <a:tab pos="1905000" algn="l"/>
                <a:tab pos="2222500" algn="l"/>
                <a:tab pos="2540000" algn="l"/>
                <a:tab pos="2857500" algn="l"/>
                <a:tab pos="3175000" algn="l"/>
                <a:tab pos="3492500" algn="l"/>
                <a:tab pos="3810000" algn="l"/>
                <a:tab pos="4127500" algn="l"/>
                <a:tab pos="4445000" algn="l"/>
                <a:tab pos="4762500" algn="l"/>
              </a:tabLst>
            </a:pPr>
            <a:r>
              <a:rPr lang="pt-BR" dirty="0">
                <a:effectLst/>
                <a:latin typeface="Times New Roman" panose="02020603050405020304" pitchFamily="18" charset="0"/>
                <a:ea typeface="Calibri" panose="020F0502020204030204" pitchFamily="34" charset="0"/>
                <a:cs typeface="Times New Roman" panose="02020603050405020304" pitchFamily="18" charset="0"/>
              </a:rPr>
              <a:t>D. Rối loạn lipid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310ED45C-8ECF-4310-8E22-2C6136270D10}"/>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F0D125A4-3944-4ACB-8106-DC6F37E5A8CC}"/>
              </a:ext>
            </a:extLst>
          </p:cNvPr>
          <p:cNvSpPr>
            <a:spLocks noGrp="1"/>
          </p:cNvSpPr>
          <p:nvPr>
            <p:ph type="sldNum" sz="quarter" idx="12"/>
          </p:nvPr>
        </p:nvSpPr>
        <p:spPr/>
        <p:txBody>
          <a:bodyPr/>
          <a:lstStyle/>
          <a:p>
            <a:fld id="{F8333173-A304-4437-A180-9D4672DDA0D6}" type="slidenum">
              <a:rPr lang="en-US" smtClean="0"/>
              <a:pPr/>
              <a:t>7</a:t>
            </a:fld>
            <a:endParaRPr lang="en-US"/>
          </a:p>
        </p:txBody>
      </p:sp>
    </p:spTree>
    <p:extLst>
      <p:ext uri="{BB962C8B-B14F-4D97-AF65-F5344CB8AC3E}">
        <p14:creationId xmlns:p14="http://schemas.microsoft.com/office/powerpoint/2010/main" val="176654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B3104-6F46-4B2B-BA5A-6ED2F528C41D}"/>
              </a:ext>
            </a:extLst>
          </p:cNvPr>
          <p:cNvSpPr>
            <a:spLocks noGrp="1"/>
          </p:cNvSpPr>
          <p:nvPr>
            <p:ph type="title"/>
          </p:nvPr>
        </p:nvSpPr>
        <p:spPr>
          <a:xfrm>
            <a:off x="457200" y="274638"/>
            <a:ext cx="8229600" cy="457199"/>
          </a:xfrm>
        </p:spPr>
        <p:txBody>
          <a:bodyPr>
            <a:normAutofit fontScale="90000"/>
          </a:bodyPr>
          <a:lstStyle/>
          <a:p>
            <a:r>
              <a:rPr lang="pl-PL" sz="3200" b="1" dirty="0">
                <a:effectLst/>
                <a:latin typeface="Times New Roman" panose="02020603050405020304" pitchFamily="18" charset="0"/>
                <a:ea typeface="Calibri" panose="020F0502020204030204" pitchFamily="34" charset="0"/>
                <a:cs typeface="Times New Roman" panose="02020603050405020304" pitchFamily="18" charset="0"/>
              </a:rPr>
              <a:t>Yếu tố nguy cơ</a:t>
            </a:r>
            <a:endParaRPr lang="en-US" sz="3200" b="1" dirty="0"/>
          </a:p>
        </p:txBody>
      </p:sp>
      <p:sp>
        <p:nvSpPr>
          <p:cNvPr id="3" name="Content Placeholder 2">
            <a:extLst>
              <a:ext uri="{FF2B5EF4-FFF2-40B4-BE49-F238E27FC236}">
                <a16:creationId xmlns:a16="http://schemas.microsoft.com/office/drawing/2014/main" id="{B10AD06E-840C-4FF5-8CAB-0263113AFB01}"/>
              </a:ext>
            </a:extLst>
          </p:cNvPr>
          <p:cNvSpPr>
            <a:spLocks noGrp="1"/>
          </p:cNvSpPr>
          <p:nvPr>
            <p:ph idx="1"/>
          </p:nvPr>
        </p:nvSpPr>
        <p:spPr>
          <a:xfrm>
            <a:off x="457200" y="914400"/>
            <a:ext cx="8229600" cy="5791200"/>
          </a:xfrm>
        </p:spPr>
        <p:txBody>
          <a:bodyPr>
            <a:normAutofit fontScale="92500"/>
          </a:bodyPr>
          <a:lstStyle/>
          <a:p>
            <a:pPr marL="0" marR="0" indent="0" algn="just">
              <a:lnSpc>
                <a:spcPct val="150000"/>
              </a:lnSpc>
              <a:spcBef>
                <a:spcPts val="0"/>
              </a:spcBef>
              <a:spcAft>
                <a:spcPts val="0"/>
              </a:spcAft>
              <a:buNone/>
            </a:pPr>
            <a:r>
              <a:rPr lang="pl-PL" sz="2500" dirty="0">
                <a:effectLst/>
                <a:latin typeface="Times New Roman" panose="02020603050405020304" pitchFamily="18" charset="0"/>
                <a:ea typeface="Calibri" panose="020F0502020204030204" pitchFamily="34" charset="0"/>
                <a:cs typeface="Times New Roman" panose="02020603050405020304" pitchFamily="18" charset="0"/>
              </a:rPr>
              <a:t>Bệnh nhân Nam, 60 tuổi có tiền sử đái tháo đường 3 năm, mới được chẩn đoán là tăng huyết áp . Người bệnh có tiền sử hút 1 gói thuốc lá</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pl-PL"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pl-PL" sz="2500" spc="15" dirty="0">
                <a:effectLst/>
                <a:latin typeface="Times New Roman" panose="02020603050405020304" pitchFamily="18" charset="0"/>
                <a:ea typeface="Calibri" panose="020F0502020204030204" pitchFamily="34" charset="0"/>
                <a:cs typeface="Times New Roman" panose="02020603050405020304" pitchFamily="18" charset="0"/>
              </a:rPr>
              <a:t>ăn mặn hơn các thành viên khác trong gia đình, khi ăn thường có dùng thêm mắm, muối, không hoạt động thể lực.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pl-PL" sz="2500" spc="15" dirty="0">
                <a:effectLst/>
                <a:latin typeface="Times New Roman" panose="02020603050405020304" pitchFamily="18" charset="0"/>
                <a:ea typeface="Calibri" panose="020F0502020204030204" pitchFamily="34" charset="0"/>
                <a:cs typeface="Times New Roman" panose="02020603050405020304" pitchFamily="18" charset="0"/>
              </a:rPr>
              <a:t>Người bệnh nói trên có bao nhiêu yếu tố nguy cơ tăng huyết áp có thể thay đổi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pl-PL" sz="2500" spc="15" dirty="0">
                <a:effectLst/>
                <a:latin typeface="Times New Roman" panose="02020603050405020304" pitchFamily="18" charset="0"/>
                <a:ea typeface="Calibri" panose="020F0502020204030204" pitchFamily="34" charset="0"/>
                <a:cs typeface="Times New Roman" panose="02020603050405020304" pitchFamily="18" charset="0"/>
              </a:rPr>
              <a:t>A. 2</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pl-PL" sz="2500" spc="15" dirty="0">
                <a:effectLst/>
                <a:latin typeface="Times New Roman" panose="02020603050405020304" pitchFamily="18" charset="0"/>
                <a:ea typeface="Calibri" panose="020F0502020204030204" pitchFamily="34" charset="0"/>
                <a:cs typeface="Times New Roman" panose="02020603050405020304" pitchFamily="18" charset="0"/>
              </a:rPr>
              <a:t>B. 3</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pl-PL" sz="2500" spc="15" dirty="0">
                <a:effectLst/>
                <a:latin typeface="Times New Roman" panose="02020603050405020304" pitchFamily="18" charset="0"/>
                <a:ea typeface="Calibri" panose="020F0502020204030204" pitchFamily="34" charset="0"/>
                <a:cs typeface="Times New Roman" panose="02020603050405020304" pitchFamily="18" charset="0"/>
              </a:rPr>
              <a:t>C. 4</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pl-PL" sz="2500" spc="15" dirty="0">
                <a:effectLst/>
                <a:latin typeface="Times New Roman" panose="02020603050405020304" pitchFamily="18" charset="0"/>
                <a:ea typeface="Calibri" panose="020F0502020204030204" pitchFamily="34" charset="0"/>
                <a:cs typeface="Times New Roman" panose="02020603050405020304" pitchFamily="18" charset="0"/>
              </a:rPr>
              <a:t>D. 5</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C1BC474C-9BDF-4BF4-BEB9-DE039F1D8D2D}"/>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38F7A3A6-66C9-40F2-B622-6288D7C95D98}"/>
              </a:ext>
            </a:extLst>
          </p:cNvPr>
          <p:cNvSpPr>
            <a:spLocks noGrp="1"/>
          </p:cNvSpPr>
          <p:nvPr>
            <p:ph type="sldNum" sz="quarter" idx="12"/>
          </p:nvPr>
        </p:nvSpPr>
        <p:spPr/>
        <p:txBody>
          <a:bodyPr/>
          <a:lstStyle/>
          <a:p>
            <a:fld id="{F8333173-A304-4437-A180-9D4672DDA0D6}" type="slidenum">
              <a:rPr lang="en-US" smtClean="0"/>
              <a:pPr/>
              <a:t>8</a:t>
            </a:fld>
            <a:endParaRPr lang="en-US"/>
          </a:p>
        </p:txBody>
      </p:sp>
    </p:spTree>
    <p:extLst>
      <p:ext uri="{BB962C8B-B14F-4D97-AF65-F5344CB8AC3E}">
        <p14:creationId xmlns:p14="http://schemas.microsoft.com/office/powerpoint/2010/main" val="419079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B3104-6F46-4B2B-BA5A-6ED2F528C41D}"/>
              </a:ext>
            </a:extLst>
          </p:cNvPr>
          <p:cNvSpPr>
            <a:spLocks noGrp="1"/>
          </p:cNvSpPr>
          <p:nvPr>
            <p:ph type="title"/>
          </p:nvPr>
        </p:nvSpPr>
        <p:spPr>
          <a:xfrm>
            <a:off x="457200" y="274638"/>
            <a:ext cx="8229600" cy="457199"/>
          </a:xfrm>
        </p:spPr>
        <p:txBody>
          <a:bodyPr>
            <a:normAutofit fontScale="90000"/>
          </a:bodyPr>
          <a:lstStyle/>
          <a:p>
            <a:r>
              <a:rPr lang="pl-PL" sz="3200" b="1" dirty="0">
                <a:effectLst/>
                <a:latin typeface="Times New Roman" panose="02020603050405020304" pitchFamily="18" charset="0"/>
                <a:ea typeface="Calibri" panose="020F0502020204030204" pitchFamily="34" charset="0"/>
                <a:cs typeface="Times New Roman" panose="02020603050405020304" pitchFamily="18" charset="0"/>
              </a:rPr>
              <a:t>Yếu tố nguy cơ</a:t>
            </a:r>
            <a:endParaRPr lang="en-US" sz="3200" b="1" dirty="0"/>
          </a:p>
        </p:txBody>
      </p:sp>
      <p:sp>
        <p:nvSpPr>
          <p:cNvPr id="3" name="Content Placeholder 2">
            <a:extLst>
              <a:ext uri="{FF2B5EF4-FFF2-40B4-BE49-F238E27FC236}">
                <a16:creationId xmlns:a16="http://schemas.microsoft.com/office/drawing/2014/main" id="{B10AD06E-840C-4FF5-8CAB-0263113AFB01}"/>
              </a:ext>
            </a:extLst>
          </p:cNvPr>
          <p:cNvSpPr>
            <a:spLocks noGrp="1"/>
          </p:cNvSpPr>
          <p:nvPr>
            <p:ph idx="1"/>
          </p:nvPr>
        </p:nvSpPr>
        <p:spPr>
          <a:xfrm>
            <a:off x="457200" y="914400"/>
            <a:ext cx="8229600" cy="5791200"/>
          </a:xfrm>
        </p:spPr>
        <p:txBody>
          <a:bodyPr>
            <a:normAutofit fontScale="92500" lnSpcReduction="10000"/>
          </a:bodyPr>
          <a:lstStyle/>
          <a:p>
            <a:pPr marL="0" indent="0">
              <a:buNone/>
            </a:pPr>
            <a:r>
              <a:rPr lang="pl-PL" dirty="0"/>
              <a:t>Bệnh nhân Nam, 60 tuổi có tiền sử đái tháo đường 3 năm, mới được chẩn đoán là tăng huyết áp . Người bệnh có tiền sử hút 1 gói thuốc lá, ăn mặn hơn các thành viên khác trong gia đình, khi ăn thường có dùng thêm mắm, muối, không hoạt động thể lực.</a:t>
            </a:r>
            <a:endParaRPr lang="en-US" dirty="0"/>
          </a:p>
          <a:p>
            <a:r>
              <a:rPr lang="pl-PL" dirty="0"/>
              <a:t>Người bệnh nói trên có bao nhiêu yếu tố nguy cơ tăng huyết áp </a:t>
            </a:r>
            <a:endParaRPr lang="en-US" dirty="0"/>
          </a:p>
          <a:p>
            <a:r>
              <a:rPr lang="pl-PL" dirty="0"/>
              <a:t>A. 2</a:t>
            </a:r>
            <a:endParaRPr lang="en-US" dirty="0"/>
          </a:p>
          <a:p>
            <a:r>
              <a:rPr lang="pl-PL" dirty="0"/>
              <a:t>B. 3</a:t>
            </a:r>
            <a:endParaRPr lang="en-US" dirty="0"/>
          </a:p>
          <a:p>
            <a:r>
              <a:rPr lang="pl-PL" dirty="0"/>
              <a:t>C. 4</a:t>
            </a:r>
            <a:endParaRPr lang="en-US" dirty="0"/>
          </a:p>
          <a:p>
            <a:r>
              <a:rPr lang="pl-PL" dirty="0"/>
              <a:t>D. 5</a:t>
            </a:r>
            <a:endParaRPr lang="en-US" dirty="0"/>
          </a:p>
          <a:p>
            <a:endParaRPr lang="en-US" dirty="0"/>
          </a:p>
        </p:txBody>
      </p:sp>
      <p:sp>
        <p:nvSpPr>
          <p:cNvPr id="4" name="Footer Placeholder 3">
            <a:extLst>
              <a:ext uri="{FF2B5EF4-FFF2-40B4-BE49-F238E27FC236}">
                <a16:creationId xmlns:a16="http://schemas.microsoft.com/office/drawing/2014/main" id="{F4793092-3AC0-42A3-BC52-1C4577D66154}"/>
              </a:ext>
            </a:extLst>
          </p:cNvPr>
          <p:cNvSpPr>
            <a:spLocks noGrp="1"/>
          </p:cNvSpPr>
          <p:nvPr>
            <p:ph type="ftr" sz="quarter" idx="11"/>
          </p:nvPr>
        </p:nvSpPr>
        <p:spPr/>
        <p:txBody>
          <a:bodyPr/>
          <a:lstStyle/>
          <a:p>
            <a:r>
              <a:rPr lang="en-US"/>
              <a:t>GV Nguyễn Thị Hoàng Thu</a:t>
            </a:r>
          </a:p>
        </p:txBody>
      </p:sp>
      <p:sp>
        <p:nvSpPr>
          <p:cNvPr id="5" name="Slide Number Placeholder 4">
            <a:extLst>
              <a:ext uri="{FF2B5EF4-FFF2-40B4-BE49-F238E27FC236}">
                <a16:creationId xmlns:a16="http://schemas.microsoft.com/office/drawing/2014/main" id="{6EE4B2F8-C56F-4368-8400-6F336840C160}"/>
              </a:ext>
            </a:extLst>
          </p:cNvPr>
          <p:cNvSpPr>
            <a:spLocks noGrp="1"/>
          </p:cNvSpPr>
          <p:nvPr>
            <p:ph type="sldNum" sz="quarter" idx="12"/>
          </p:nvPr>
        </p:nvSpPr>
        <p:spPr/>
        <p:txBody>
          <a:bodyPr/>
          <a:lstStyle/>
          <a:p>
            <a:fld id="{F8333173-A304-4437-A180-9D4672DDA0D6}" type="slidenum">
              <a:rPr lang="en-US" smtClean="0"/>
              <a:pPr/>
              <a:t>9</a:t>
            </a:fld>
            <a:endParaRPr lang="en-US"/>
          </a:p>
        </p:txBody>
      </p:sp>
    </p:spTree>
    <p:extLst>
      <p:ext uri="{BB962C8B-B14F-4D97-AF65-F5344CB8AC3E}">
        <p14:creationId xmlns:p14="http://schemas.microsoft.com/office/powerpoint/2010/main" val="393102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5" end="5"/>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2144</TotalTime>
  <Words>3734</Words>
  <Application>Microsoft Office PowerPoint</Application>
  <PresentationFormat>Trình chiếu Trên màn hình (4:3)</PresentationFormat>
  <Paragraphs>382</Paragraphs>
  <Slides>41</Slides>
  <Notes>8</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41</vt:i4>
      </vt:variant>
    </vt:vector>
  </HeadingPairs>
  <TitlesOfParts>
    <vt:vector size="48" baseType="lpstr">
      <vt:lpstr>.VnArial</vt:lpstr>
      <vt:lpstr>.VnArialH</vt:lpstr>
      <vt:lpstr>.VnAristote</vt:lpstr>
      <vt:lpstr>Arial</vt:lpstr>
      <vt:lpstr>Calibri</vt:lpstr>
      <vt:lpstr>Times New Roman</vt:lpstr>
      <vt:lpstr>Office Theme</vt:lpstr>
      <vt:lpstr>CHƯƠNG TRÌNH MÔN HỌC  ĐIỀU DƯỠNG NỘI KHOA NÂNG CAO</vt:lpstr>
      <vt:lpstr>CHƯƠNG TRÌNH MÔN HỌC  ĐIỀU DƯỠNG NỘI KHOA</vt:lpstr>
      <vt:lpstr>CHĂM SÓC NGƯỜI BỆNH TĂNG HUYẾT ÁP</vt:lpstr>
      <vt:lpstr>Bản trình bày PowerPoint</vt:lpstr>
      <vt:lpstr>Khái niệm huyết áp?</vt:lpstr>
      <vt:lpstr>Bản trình bày PowerPoint</vt:lpstr>
      <vt:lpstr>Yếu tố nguy cơ</vt:lpstr>
      <vt:lpstr>Yếu tố nguy cơ</vt:lpstr>
      <vt:lpstr>Yếu tố nguy cơ</vt:lpstr>
      <vt:lpstr>* TB định nghĩa, triệu chứng và phân loại THA theo VNHA/VSH 2018 </vt:lpstr>
      <vt:lpstr>Bản trình bày PowerPoint</vt:lpstr>
      <vt:lpstr>TRIỆU CHỨNG</vt:lpstr>
      <vt:lpstr>TRIỆU CHỨNG</vt:lpstr>
      <vt:lpstr>Phân loại tăng huyết áp </vt:lpstr>
      <vt:lpstr>TĂNG HUYẾT ÁP </vt:lpstr>
      <vt:lpstr>Bản trình bày PowerPoint</vt:lpstr>
      <vt:lpstr>Bản trình bày PowerPoint</vt:lpstr>
      <vt:lpstr>Bản trình bày PowerPoint</vt:lpstr>
      <vt:lpstr>Bản trình bày PowerPoint</vt:lpstr>
      <vt:lpstr>HƯỚNG ĐIỀU TRỊ</vt:lpstr>
      <vt:lpstr>HƯỚNG ĐIỀU TRỊ</vt:lpstr>
      <vt:lpstr>HƯỚNG ĐIỀU TRỊ</vt:lpstr>
      <vt:lpstr>Bài tập 1: nhận định </vt:lpstr>
      <vt:lpstr>Nhận định</vt:lpstr>
      <vt:lpstr>Nhận định</vt:lpstr>
      <vt:lpstr>Nhận định</vt:lpstr>
      <vt:lpstr>Bài tập 1: nhận định</vt:lpstr>
      <vt:lpstr>Bản trình bày PowerPoint</vt:lpstr>
      <vt:lpstr>Vấn đề chăm sóc/chẩn đoán điều dưỡng</vt:lpstr>
      <vt:lpstr>GDSK cho NB trong BTTH 1 trước khi ra viện: thay đổi lối sống</vt:lpstr>
      <vt:lpstr>Giaó dục sức khỏe cho ông Hồng khi ra viện</vt:lpstr>
      <vt:lpstr>Bản trình bày PowerPoint</vt:lpstr>
      <vt:lpstr>Bản trình bày PowerPoint</vt:lpstr>
      <vt:lpstr>Bản trình bày PowerPoint</vt:lpstr>
      <vt:lpstr>Bản trình bày PowerPoint</vt:lpstr>
      <vt:lpstr>Bản trình bày PowerPoint</vt:lpstr>
      <vt:lpstr>can thiệp điều dưỡng để  kiểm soát huyết áp (HS)</vt:lpstr>
      <vt:lpstr>Tư vấn</vt:lpstr>
      <vt:lpstr>can thiệp điều dưỡng để  kiểm soát huyết áp</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TRÌNH MÔN HỌC  ĐIỀU DƯỠNG NỘI KHOA NÂNG CAO</dc:title>
  <dc:creator>Administrator</dc:creator>
  <cp:lastModifiedBy>PHAM HOANG MINH</cp:lastModifiedBy>
  <cp:revision>131</cp:revision>
  <dcterms:created xsi:type="dcterms:W3CDTF">2015-10-14T20:44:51Z</dcterms:created>
  <dcterms:modified xsi:type="dcterms:W3CDTF">2023-02-28T16:30:39Z</dcterms:modified>
</cp:coreProperties>
</file>