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41"/>
  </p:notesMasterIdLst>
  <p:sldIdLst>
    <p:sldId id="256" r:id="rId3"/>
    <p:sldId id="257" r:id="rId4"/>
    <p:sldId id="307" r:id="rId5"/>
    <p:sldId id="258" r:id="rId6"/>
    <p:sldId id="291" r:id="rId7"/>
    <p:sldId id="292" r:id="rId8"/>
    <p:sldId id="293" r:id="rId9"/>
    <p:sldId id="312" r:id="rId10"/>
    <p:sldId id="260" r:id="rId11"/>
    <p:sldId id="261" r:id="rId12"/>
    <p:sldId id="309" r:id="rId13"/>
    <p:sldId id="299" r:id="rId14"/>
    <p:sldId id="262" r:id="rId15"/>
    <p:sldId id="263" r:id="rId16"/>
    <p:sldId id="311" r:id="rId17"/>
    <p:sldId id="300" r:id="rId18"/>
    <p:sldId id="264" r:id="rId19"/>
    <p:sldId id="301" r:id="rId20"/>
    <p:sldId id="294" r:id="rId21"/>
    <p:sldId id="265" r:id="rId22"/>
    <p:sldId id="306" r:id="rId23"/>
    <p:sldId id="267" r:id="rId24"/>
    <p:sldId id="268" r:id="rId25"/>
    <p:sldId id="269" r:id="rId26"/>
    <p:sldId id="302" r:id="rId27"/>
    <p:sldId id="270" r:id="rId28"/>
    <p:sldId id="303" r:id="rId29"/>
    <p:sldId id="304" r:id="rId30"/>
    <p:sldId id="271" r:id="rId31"/>
    <p:sldId id="272" r:id="rId32"/>
    <p:sldId id="273" r:id="rId33"/>
    <p:sldId id="274" r:id="rId34"/>
    <p:sldId id="305" r:id="rId35"/>
    <p:sldId id="275" r:id="rId36"/>
    <p:sldId id="276" r:id="rId37"/>
    <p:sldId id="313" r:id="rId38"/>
    <p:sldId id="281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EE78C-781B-4247-A9A6-C7EC677CC55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FF4E-D0CF-4320-AB95-1A4DE422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691ED074-F137-4D24-8C87-22FD40A2DD5B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508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19041717-7A87-4136-9DEC-295181243E97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042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33948BD8-45A8-43DD-919B-890C7384329C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2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FC9-EF01-41F3-8381-F1EF1B160E4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5496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9781-7862-461A-97B9-B99E8794D7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42136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D512-8875-4728-BA03-E24F7B5CFD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49057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A0C3-371B-4C9D-8981-FC0539FD65A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96223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E556-D4C9-4C8F-B7CC-FA17A6FE76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29351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A7CF-0C10-4E74-A902-2CCD492F291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7691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40E5-1C4E-4BBC-9181-9FFF3FAC0E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33897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317C-DFE9-45DB-8850-3DA648806D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872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just">
              <a:buNone/>
              <a:defRPr/>
            </a:lvl1pPr>
            <a:lvl2pPr marL="457200" indent="0">
              <a:buNone/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BC8-5829-4C2E-9685-86159D59CE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58818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C16-DFBB-40E4-A4E7-7C485F49F99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39777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3D38-66BE-4FB6-ACBD-B4289F1D137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098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1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9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9A1F-0893-4A57-AE95-6D9837EF59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F126-9DB0-409B-AD13-55137B40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suy tim p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42" y="2571749"/>
            <a:ext cx="4361973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129" y="322263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4400" b="1" dirty="0">
                <a:latin typeface="+mn-lt"/>
              </a:rPr>
              <a:t>CHĂM SÓC NGƯỜI BỆNH 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SUY TIM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958" y="2709863"/>
            <a:ext cx="3030071" cy="553103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3.2. Suy tim phải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b="1" dirty="0"/>
              <a:t>- Các nguyên nhân về phổi và dị dạng lồng ngực, cột sống: 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+ Các bệnh phổi mạn tính: HPQ, COPD...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+ Nhồi máu phổi, tăng áp lực ĐM phổi….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+ Gù vẹo cột sống và các dị dạng lồng ngực </a:t>
            </a:r>
            <a:r>
              <a:rPr lang="en-US" dirty="0" err="1"/>
              <a:t>khác</a:t>
            </a:r>
            <a:r>
              <a:rPr lang="en-US" dirty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2356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- Các nguyên nhân về tim mạch: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+ Hẹp van hai lá: hay gặp nhất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+ Một số bệnh tim bẩm sinh: Hẹp động mạch phổi, tam chứng Fallot...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+ Viêm nội tâm mạc NK (gây tổn thương nặng ở van ba lá)...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pt-BR" dirty="0"/>
              <a:t>+ Suy tim trái lâu ngày.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3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suy tim phải he tuan h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98" y="389963"/>
            <a:ext cx="8674967" cy="60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7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1" dirty="0"/>
              <a:t>3.3. Suy tim toàn bộ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pt-BR" b="1" i="1" dirty="0"/>
              <a:t> </a:t>
            </a:r>
            <a:r>
              <a:rPr lang="pt-BR" dirty="0"/>
              <a:t>- Do suy tim trái tiến triển thành suy tim toàn bộ: hay gặp nhất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pt-BR" dirty="0"/>
              <a:t> - Các bệnh cơ tim giãn.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pt-BR" dirty="0"/>
              <a:t> - Viêm tim toàn bộ do thấp tim, vi</a:t>
            </a:r>
            <a:r>
              <a:rPr lang="en-US" dirty="0"/>
              <a:t>êm cơ tim.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 - Các nguyên nhân đặc biệt: cường giáp trạng, thiếu vitamin B1, thiếu máu nặng, rò động tĩnh mạch…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4864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r>
              <a:rPr lang="es-ES" b="1" dirty="0"/>
              <a:t>4. Triệu chứng </a:t>
            </a:r>
            <a:r>
              <a:rPr lang="es-ES" b="1" dirty="0" err="1"/>
              <a:t>lâm</a:t>
            </a:r>
            <a:r>
              <a:rPr lang="es-ES" b="1" dirty="0"/>
              <a:t> </a:t>
            </a:r>
            <a:r>
              <a:rPr lang="es-ES" b="1" dirty="0" err="1"/>
              <a:t>sàng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08" y="995764"/>
            <a:ext cx="84867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4. Triệu chứng lâm sàng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b="1" dirty="0"/>
              <a:t>4.1. Suy tim trái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b="1" i="1" dirty="0"/>
              <a:t>4.1.1. Triệu chứng cơ năng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- Khó thở: </a:t>
            </a:r>
            <a:r>
              <a:rPr lang="nb-NO" dirty="0"/>
              <a:t>hay gặp nhất. Lúc đầu chỉ khó thở khi gắng sức, về sau khó thở xảy ra thường xuyên</a:t>
            </a:r>
          </a:p>
          <a:p>
            <a:pPr>
              <a:lnSpc>
                <a:spcPct val="150000"/>
              </a:lnSpc>
            </a:pPr>
            <a:r>
              <a:rPr lang="nb-NO" dirty="0"/>
              <a:t>- Khác: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+ Ho: </a:t>
            </a:r>
            <a:r>
              <a:rPr lang="nb-NO" dirty="0"/>
              <a:t>thường là ho khan</a:t>
            </a:r>
          </a:p>
          <a:p>
            <a:pPr>
              <a:lnSpc>
                <a:spcPct val="150000"/>
              </a:lnSpc>
            </a:pPr>
            <a:r>
              <a:rPr lang="nb-NO" dirty="0"/>
              <a:t>+ Cảm giác đau ngực, nặng ngực hay đánh trống ngực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+ Đi tiểu về đêm và tiểu ít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+ Chóng mặt, giảm trí nhớ, đau đầu, mất ngủ...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9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4" y="268942"/>
            <a:ext cx="11582398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b="1" i="1" dirty="0"/>
              <a:t>4.1.2. Triệu chứng thực thể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nb-NO" dirty="0"/>
              <a:t>- Nhìn, sờ thấy mỏm tim đập hơi lệch sang trái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- Nhịp tim nhanh</a:t>
            </a:r>
            <a:r>
              <a:rPr lang="nb-NO" dirty="0"/>
              <a:t>, có thể có tiếng tim bất thường.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5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b="1" dirty="0"/>
              <a:t>4.2. Suy tim phải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i="1" dirty="0"/>
              <a:t>4.2.1. Triệu chứng cơ năng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- Khó thở: </a:t>
            </a:r>
            <a:r>
              <a:rPr lang="nb-NO" dirty="0"/>
              <a:t>ít hoặc nhiều, khó thở thường xuyên ngày một nặng dần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- Đau tức hạ sườn phải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- Đái ít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/>
              <a:t>- Mệt mỏi, uể oải, chóng mặt...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0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b-NO" b="1" i="1" dirty="0"/>
              <a:t>4.2.2. Triệu chứng thực thể: </a:t>
            </a:r>
            <a:r>
              <a:rPr lang="nb-NO" dirty="0"/>
              <a:t>Các dấu hiệu ứ trệ tuần hoàn ngoại biên: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+ Gan to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+ TM cổ nổi to và dấu hiệu phản hồi gan – TM cổ (+), PVC và ALTM ngoại biên tăng cao.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+ Tím da và niêm mạc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+ Phù: </a:t>
            </a:r>
            <a:r>
              <a:rPr lang="nb-NO" dirty="0"/>
              <a:t>phù mềm, đầu tiên chỉ khu trú ở hai chi dưới, về sau nếu suy tim nặng thì phù toàn thân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+ Đái ít 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>
                <a:solidFill>
                  <a:srgbClr val="FF0000"/>
                </a:solidFill>
              </a:rPr>
              <a:t>- Nhịp tim nhanh</a:t>
            </a:r>
            <a:r>
              <a:rPr lang="nb-NO" dirty="0"/>
              <a:t>, có thể có tiếng tim bất thường.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4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5029200" y="2895600"/>
            <a:ext cx="2057400" cy="22860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7105650" y="2971800"/>
            <a:ext cx="2895600" cy="2133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en-US" dirty="0">
                <a:latin typeface="+mj-lt"/>
              </a:rPr>
              <a:t>ST </a:t>
            </a:r>
            <a:r>
              <a:rPr lang="en-US" dirty="0" err="1">
                <a:latin typeface="+mj-lt"/>
              </a:rPr>
              <a:t>phải</a:t>
            </a:r>
            <a:endParaRPr lang="en-US" dirty="0">
              <a:latin typeface="+mj-lt"/>
            </a:endParaRP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2209800" y="2971800"/>
            <a:ext cx="2819400" cy="2133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en-US" dirty="0">
                <a:latin typeface="+mj-lt"/>
              </a:rPr>
              <a:t>ST </a:t>
            </a:r>
            <a:r>
              <a:rPr lang="en-US" dirty="0" err="1">
                <a:latin typeface="+mj-lt"/>
              </a:rPr>
              <a:t>trái</a:t>
            </a:r>
            <a:endParaRPr lang="en-US" dirty="0">
              <a:latin typeface="+mj-lt"/>
            </a:endParaRP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3429000" y="609600"/>
            <a:ext cx="5486400" cy="1295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9" name="AutoShape 9"/>
          <p:cNvSpPr>
            <a:spLocks noChangeArrowheads="1"/>
          </p:cNvSpPr>
          <p:nvPr/>
        </p:nvSpPr>
        <p:spPr bwMode="auto">
          <a:xfrm>
            <a:off x="5086350" y="1847850"/>
            <a:ext cx="1943100" cy="1143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 animBg="1"/>
      <p:bldP spid="128006" grpId="0" animBg="1"/>
      <p:bldP spid="128008" grpId="0" animBg="1"/>
      <p:bldP spid="1280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b="1" dirty="0"/>
              <a:t>Mục tiêu học tập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b="1" dirty="0"/>
              <a:t>Kiến thức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1. Trình bày được định nghĩa, phân độ và nguyên nhân suy tim.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2. Trình bày được triệu chứng, nguyên tắc điều trị chung </a:t>
            </a:r>
            <a:r>
              <a:rPr lang="nb-NO" dirty="0"/>
              <a:t>, tác dụng và tác dụng phụ thuốc điều trị suy tim.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3. Trình bày được nội dung các bước trong quy trình điều dưỡng chăm sóc người bệnh suy tim.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7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5. </a:t>
            </a:r>
            <a:r>
              <a:rPr lang="nb-NO" b="1" dirty="0"/>
              <a:t>Các xét nghiệm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b="1" dirty="0"/>
              <a:t>- Xét nghiệm máu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nb-NO" dirty="0"/>
              <a:t>+ XN máu cơ bản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+ Xét nghiệm BNP và các dẫn xuất.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+ XN khác: hormon tuyến giáp, thiếu máu...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- Thăm dò huyết động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- ECG, Xquang, siêu âm tim, MRI, CT, phóng xạ đồ tưới máu cơ tim (SPECT)...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9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phân độ suy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32" y="261071"/>
            <a:ext cx="8786721" cy="65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0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r>
              <a:rPr lang="vi-VN" b="1" dirty="0"/>
              <a:t>6.2. Phân độ suy tim theo hội Nội khoa Việt Nam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44974"/>
              </p:ext>
            </p:extLst>
          </p:nvPr>
        </p:nvGraphicFramePr>
        <p:xfrm>
          <a:off x="430307" y="981636"/>
          <a:ext cx="11040034" cy="49350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0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bệnh có khó thở nhẹ nhưng gan chưa sờ thấy.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bệnh khó thở vừa, gan to dưới bờ sườn vài cm.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bệnh khó thở nhiều, gan to gần sát rốn nhưng khi được điều trị gan có thể nhỏ lại.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1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bệnh khó thở thường xuyên, gan luôn to nhiều mặc dù đã được điều trị.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34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/>
              <a:t>7. Điều trị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b="1" dirty="0"/>
              <a:t>7.1. Nguyên tắc điều trị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- Nghỉ ngơi </a:t>
            </a:r>
            <a:r>
              <a:rPr lang="pl-PL" dirty="0"/>
              <a:t>nhằm giảm gánh nặng làm việc cho tim.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- Tăng sức co bóp cơ tim bằng các </a:t>
            </a:r>
            <a:r>
              <a:rPr lang="pl-PL" dirty="0">
                <a:solidFill>
                  <a:srgbClr val="FF0000"/>
                </a:solidFill>
              </a:rPr>
              <a:t>thuốc trợ tim.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/>
              <a:t>- Giảm ứ trệ tuần hoàn bằng </a:t>
            </a:r>
            <a:r>
              <a:rPr lang="pl-PL" dirty="0">
                <a:solidFill>
                  <a:srgbClr val="FF0000"/>
                </a:solidFill>
              </a:rPr>
              <a:t>chế độ ăn nhạt, dùng thuốc lợi tiểu, dùng thuốc giãn mạch.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- Điều trị nguyên nhân: </a:t>
            </a:r>
            <a:r>
              <a:rPr lang="en-US" dirty="0"/>
              <a:t>THA</a:t>
            </a:r>
            <a:r>
              <a:rPr lang="pl-PL" dirty="0"/>
              <a:t>, sửa chữa van tim, thay van tim .v.v...</a:t>
            </a:r>
            <a:endParaRPr lang="en-US" dirty="0"/>
          </a:p>
        </p:txBody>
      </p:sp>
      <p:pic>
        <p:nvPicPr>
          <p:cNvPr id="53250" name="Picture 2" descr="Image result for nghỉ ngơi suy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3" y="937133"/>
            <a:ext cx="3071718" cy="19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8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7.2. Những biện pháp điều trị chung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b="1" i="1" dirty="0"/>
              <a:t>7.2.1. Các biện pháp điều trị không dùng thuốc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- Chế độ nghỉ ngơi:</a:t>
            </a:r>
            <a:r>
              <a:rPr lang="pl-PL" dirty="0"/>
              <a:t> nhằm giảm công cho tim.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 + Cần giảm hoặc bỏ hẳn các hoạt động gắng sức.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 + </a:t>
            </a:r>
            <a:r>
              <a:rPr lang="en-US" dirty="0"/>
              <a:t>S</a:t>
            </a:r>
            <a:r>
              <a:rPr lang="pl-PL" dirty="0"/>
              <a:t>uy tim nặng phải nghỉ tại giường theo tư thế nửa nằm nửa ngồi.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 + </a:t>
            </a:r>
            <a:r>
              <a:rPr lang="en-US" dirty="0"/>
              <a:t>X</a:t>
            </a:r>
            <a:r>
              <a:rPr lang="pl-PL" dirty="0"/>
              <a:t>oa bóp, lúc đầu là thụ động sau đó là chủ động ở các chi nhất là hai chi dưới để làm cho máu tĩnh mạch trở về tim được dễ dàng hơn, giảm bớt các nguy cơ huyết khối tĩnh mạch.</a:t>
            </a:r>
            <a:endParaRPr lang="en-US" dirty="0"/>
          </a:p>
        </p:txBody>
      </p:sp>
      <p:pic>
        <p:nvPicPr>
          <p:cNvPr id="54274" name="Picture 2" descr="Image result for nghỉ ngơi tại giường bệ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478" y="1121211"/>
            <a:ext cx="2641413" cy="17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</a:rPr>
              <a:t>- Chế độ ăn giảm muối: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/>
              <a:t>- Hạn chế lượng nước và dịch dùng cho người bệnh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- Thở oxy: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- Loại bỏ các yếu tố nguy cơ khác: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/>
              <a:t> + Bỏ rượu, thuốc lá, cà phê.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 + Giảm cân nặng ở những người béo phì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 + Tránh các xúc cảm mạnh và stress tâm lý.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+ Tránh sử dụng các thuốc giữ nước như corticoid,...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+ Điều trị những yếu tố làm nặng thêm tình trạng suy tim như thiếu máu, nhiễm trùng, </a:t>
            </a:r>
            <a:r>
              <a:rPr lang="en-US" dirty="0"/>
              <a:t>RL </a:t>
            </a:r>
            <a:r>
              <a:rPr lang="pl-PL" dirty="0"/>
              <a:t>nhịp tim...</a:t>
            </a:r>
            <a:endParaRPr lang="en-US" dirty="0"/>
          </a:p>
        </p:txBody>
      </p:sp>
      <p:pic>
        <p:nvPicPr>
          <p:cNvPr id="55298" name="Picture 2" descr="Image result for ăn giảm mu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46" y="941295"/>
            <a:ext cx="3434098" cy="38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4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6089036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i="1" dirty="0"/>
              <a:t>7.2.2. Các thuốc thường dùng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</a:rPr>
              <a:t>- Glucosid trợ tim:</a:t>
            </a:r>
            <a:r>
              <a:rPr lang="pl-PL" b="1" i="1" dirty="0">
                <a:solidFill>
                  <a:srgbClr val="FF0000"/>
                </a:solidFill>
              </a:rPr>
              <a:t> Digoxin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b="1" i="1" dirty="0"/>
              <a:t>+ </a:t>
            </a:r>
            <a:r>
              <a:rPr lang="pl-PL" b="1" dirty="0"/>
              <a:t>Tác dụng: </a:t>
            </a:r>
            <a:r>
              <a:rPr lang="pl-PL" dirty="0"/>
              <a:t>làm tăng sức bóp cơ tim, giảm nhịp tim.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b="1" dirty="0"/>
              <a:t>+ Chú ý: </a:t>
            </a:r>
            <a:r>
              <a:rPr lang="pl-PL" dirty="0"/>
              <a:t>không được dùng phối hợp Digoxin với các muối calci (đường </a:t>
            </a:r>
            <a:r>
              <a:rPr lang="en-US" dirty="0"/>
              <a:t>TM</a:t>
            </a:r>
            <a:r>
              <a:rPr lang="pl-PL" dirty="0"/>
              <a:t>) vì có thể gây nên những </a:t>
            </a:r>
            <a:r>
              <a:rPr lang="en-US" dirty="0"/>
              <a:t>RL </a:t>
            </a:r>
            <a:r>
              <a:rPr lang="pl-PL" dirty="0"/>
              <a:t>nhịp tim nặng</a:t>
            </a:r>
            <a:endParaRPr lang="en-US" dirty="0"/>
          </a:p>
        </p:txBody>
      </p:sp>
      <p:pic>
        <p:nvPicPr>
          <p:cNvPr id="56322" name="Picture 2" descr="Image result for digoxin tab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71" y="943676"/>
            <a:ext cx="4804636" cy="44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56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- Thuốc lợi tiểu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+ Một số thuốc thường dùng: Furosemid</a:t>
            </a:r>
            <a:r>
              <a:rPr lang="pl-PL" dirty="0"/>
              <a:t>, Hypothiazid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pl-PL" dirty="0"/>
              <a:t>hú ý đến việc bù kali và theo dõi điện giải máu.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b="1" dirty="0"/>
              <a:t>- Thuốc giãn mạch 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pl-PL" dirty="0"/>
              <a:t>+ Thuốc ức chế men chuyển dạng Angiotensin: Captopril, Enalapril.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Tác dụng phụ: ho, nổi ban, tụt </a:t>
            </a:r>
            <a:r>
              <a:rPr lang="en-US" dirty="0"/>
              <a:t>HA</a:t>
            </a:r>
            <a:r>
              <a:rPr lang="pl-PL" dirty="0"/>
              <a:t>, loạn vị giác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i="1" dirty="0"/>
              <a:t>+ </a:t>
            </a:r>
            <a:r>
              <a:rPr lang="pl-PL" dirty="0"/>
              <a:t>Nhóm thuốc  ức chế trực tiếp thụ thể AT1 của angiotensin II: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+ Nhóm Nitrates: Nitroglycerin, Isosorbid Dinitrat.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Tác dụng phụ: nhức đầu, hạ huyết áp, nổi ban</a:t>
            </a:r>
            <a:endParaRPr lang="en-US" dirty="0"/>
          </a:p>
        </p:txBody>
      </p:sp>
      <p:pic>
        <p:nvPicPr>
          <p:cNvPr id="57346" name="Picture 2" descr="Image result for Furose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85" y="107577"/>
            <a:ext cx="2303930" cy="23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Image result for Furosem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2" y="1572185"/>
            <a:ext cx="19812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9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- Thuốc chẹn Beta giao cảm tác dụng chậm nhịp tim: </a:t>
            </a:r>
            <a:r>
              <a:rPr lang="pl-PL" dirty="0"/>
              <a:t>Carvedilol (Dilatrend), Metoprolol (Betaloc) và Bisoprolol (Concor)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- Thuốc làm tăng sức co bóp cơ tim khác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/>
              <a:t>+ Các thuốc giống giao cảm thường dùng: dopamine, dobutamine.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i="1" dirty="0"/>
              <a:t>+ </a:t>
            </a:r>
            <a:r>
              <a:rPr lang="pl-PL" dirty="0"/>
              <a:t>Các thuốc  ức chế  men Phosphodiesterase</a:t>
            </a:r>
            <a:r>
              <a:rPr lang="pl-PL" i="1" dirty="0"/>
              <a:t>: </a:t>
            </a:r>
            <a:r>
              <a:rPr lang="pl-PL" dirty="0"/>
              <a:t>Amrinone, Milrinone.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- Thuốc chống đông: </a:t>
            </a:r>
            <a:r>
              <a:rPr lang="pl-PL" dirty="0"/>
              <a:t>Heparin và các thuốc nhóm kháng vitamin K. Khi dùng thuốc chống đông đường uống cần theo dõi xét nghiệm đông máu, INR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3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7.3. Điều trị nguyên nhân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- Basedow: </a:t>
            </a:r>
            <a:r>
              <a:rPr lang="pl-PL" dirty="0"/>
              <a:t>kháng giáp trạng, phóng xạ, phẫu thuật.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pl-PL" dirty="0">
                <a:solidFill>
                  <a:srgbClr val="FF0000"/>
                </a:solidFill>
              </a:rPr>
              <a:t>hiếu vitamin B</a:t>
            </a:r>
            <a:r>
              <a:rPr lang="pl-PL" baseline="-25000" dirty="0">
                <a:solidFill>
                  <a:srgbClr val="FF0000"/>
                </a:solidFill>
              </a:rPr>
              <a:t>1</a:t>
            </a:r>
            <a:r>
              <a:rPr lang="pl-PL" dirty="0">
                <a:solidFill>
                  <a:srgbClr val="FF0000"/>
                </a:solidFill>
              </a:rPr>
              <a:t>: </a:t>
            </a:r>
            <a:r>
              <a:rPr lang="pl-PL" dirty="0"/>
              <a:t>dùng vitamin B</a:t>
            </a:r>
            <a:r>
              <a:rPr lang="pl-PL" baseline="-25000" dirty="0"/>
              <a:t>1</a:t>
            </a:r>
            <a:r>
              <a:rPr lang="pl-PL" dirty="0"/>
              <a:t> liều cao để điều trị.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RL </a:t>
            </a:r>
            <a:r>
              <a:rPr lang="pl-PL" dirty="0">
                <a:solidFill>
                  <a:srgbClr val="FF0000"/>
                </a:solidFill>
              </a:rPr>
              <a:t>nhịp tim kéo dài: </a:t>
            </a:r>
            <a:r>
              <a:rPr lang="pl-PL" dirty="0"/>
              <a:t>dùng thuốc chống </a:t>
            </a:r>
            <a:r>
              <a:rPr lang="en-US" dirty="0"/>
              <a:t>RL </a:t>
            </a:r>
            <a:r>
              <a:rPr lang="pl-PL" dirty="0"/>
              <a:t>nhịp tim, sốc điện, đặt máy tạo nhịp...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NMCT</a:t>
            </a:r>
            <a:r>
              <a:rPr lang="pl-PL" dirty="0">
                <a:solidFill>
                  <a:srgbClr val="FF0000"/>
                </a:solidFill>
              </a:rPr>
              <a:t>: </a:t>
            </a:r>
            <a:r>
              <a:rPr lang="pl-PL" dirty="0"/>
              <a:t>dùng thuốc tiêu sợi huyết, nong và đặt stent động mạch vành hoặc phẫu thuật bắc cầu nối chủ vành.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pl-PL" dirty="0">
                <a:solidFill>
                  <a:srgbClr val="FF0000"/>
                </a:solidFill>
              </a:rPr>
              <a:t>ệnh van tim </a:t>
            </a:r>
            <a:r>
              <a:rPr lang="pl-PL" dirty="0"/>
              <a:t>hoặc dị tật bẩm sinh: can thiệp qua da (nong van bằng bóng) hoặc phẫu thuật ....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/>
              <a:t>Kỹ năng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5. Lập và thực hiện được </a:t>
            </a:r>
            <a:r>
              <a:rPr lang="en-US" dirty="0"/>
              <a:t>KHCS </a:t>
            </a:r>
            <a:r>
              <a:rPr lang="pl-PL" dirty="0"/>
              <a:t>cho 1 tình huống giả định </a:t>
            </a:r>
            <a:r>
              <a:rPr lang="en-US" dirty="0"/>
              <a:t>NB </a:t>
            </a:r>
            <a:r>
              <a:rPr lang="pl-PL" dirty="0"/>
              <a:t>suy tim.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b="1" dirty="0"/>
              <a:t>Thái độ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6. Thể hiện sự khẩn trương, chính xác khi chăm sóc </a:t>
            </a:r>
            <a:r>
              <a:rPr lang="en-US" dirty="0"/>
              <a:t>NB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09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4585448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/>
              <a:t>7.4. Một số biện pháp điều trị đặc biệt khác</a:t>
            </a:r>
            <a:r>
              <a:rPr lang="pl-PL" i="1" dirty="0"/>
              <a:t>: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Máy tạo nhịp tim, đặt bóng trong </a:t>
            </a:r>
            <a:r>
              <a:rPr lang="en-US" dirty="0"/>
              <a:t>ĐM </a:t>
            </a:r>
            <a:r>
              <a:rPr lang="pl-PL" dirty="0"/>
              <a:t>chủ: đặt bóng đổi xung động mạch chủ, tim phổi nhân tạo chạy ngoài, ghép tim...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421" y="536416"/>
            <a:ext cx="6521544" cy="50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5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r>
              <a:rPr lang="pl-PL" b="1" dirty="0"/>
              <a:t>6</a:t>
            </a:r>
            <a:r>
              <a:rPr lang="vi-VN" b="1" dirty="0"/>
              <a:t>. Chăm sóc</a:t>
            </a:r>
            <a:endParaRPr lang="en-US" dirty="0"/>
          </a:p>
          <a:p>
            <a:r>
              <a:rPr lang="pl-PL" b="1" dirty="0"/>
              <a:t>6</a:t>
            </a:r>
            <a:r>
              <a:rPr lang="vi-VN" b="1" dirty="0"/>
              <a:t>.1. Nhận định</a:t>
            </a:r>
            <a:endParaRPr lang="en-US" dirty="0"/>
          </a:p>
          <a:p>
            <a:r>
              <a:rPr lang="pl-PL" i="1" dirty="0"/>
              <a:t>6</a:t>
            </a:r>
            <a:r>
              <a:rPr lang="vi-VN" i="1" dirty="0"/>
              <a:t>.1.1. Hỏi bệnh</a:t>
            </a:r>
            <a:endParaRPr lang="en-US" dirty="0"/>
          </a:p>
          <a:p>
            <a:r>
              <a:rPr lang="vi-VN" dirty="0">
                <a:solidFill>
                  <a:srgbClr val="FF0000"/>
                </a:solidFill>
              </a:rPr>
              <a:t>- Phát hiện các triệu chứng cơ năng: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pl-PL" dirty="0"/>
              <a:t>+ Khó thở</a:t>
            </a:r>
            <a:endParaRPr lang="en-US" dirty="0"/>
          </a:p>
          <a:p>
            <a:r>
              <a:rPr lang="pl-PL" dirty="0"/>
              <a:t>+ Mệt nhọc</a:t>
            </a:r>
            <a:endParaRPr lang="en-US" dirty="0"/>
          </a:p>
          <a:p>
            <a:r>
              <a:rPr lang="pl-PL" dirty="0"/>
              <a:t>+ Ho khạc ra máu</a:t>
            </a:r>
            <a:endParaRPr lang="en-US" dirty="0"/>
          </a:p>
          <a:p>
            <a:r>
              <a:rPr lang="pl-PL" dirty="0"/>
              <a:t>+ Tăng cân và phù</a:t>
            </a:r>
            <a:endParaRPr lang="en-US" dirty="0"/>
          </a:p>
          <a:p>
            <a:r>
              <a:rPr lang="pl-PL" dirty="0"/>
              <a:t>+ Đau ngực</a:t>
            </a:r>
            <a:endParaRPr lang="en-US" dirty="0"/>
          </a:p>
          <a:p>
            <a:r>
              <a:rPr lang="pl-PL" dirty="0">
                <a:solidFill>
                  <a:srgbClr val="FF0000"/>
                </a:solidFill>
              </a:rPr>
              <a:t>- Tiền sử bệnh: </a:t>
            </a:r>
            <a:r>
              <a:rPr lang="pl-PL" dirty="0"/>
              <a:t>thời gian mắc bệnh, tiền sử dùng thuốc và những đáp ứng của cơ thể khi dùng thuốc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59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/>
              <a:t>6.1.2. Thăm khám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pl-PL" dirty="0"/>
              <a:t>+ Màu da sắc mặt, tím môi, tím đầu chi, tím toàn thân,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pl-PL" dirty="0"/>
              <a:t>+ Tần số và biên độ thở,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dirty="0"/>
              <a:t>+ Tĩnh mạch cổ nổi , Gan to,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dirty="0"/>
              <a:t>+ Có phù không, phù hai chi dưới hay phù toàn thân , Có tràn dịch các màng không,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dirty="0"/>
              <a:t>+ Đếm mạch, đo HA, đo nhiệt độ, đo lượng nước tiểu 24h,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5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/>
              <a:t>6.1.3. Tham khảo hồ sơ bệnh án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- Nghe tim, nghe phổi</a:t>
            </a:r>
          </a:p>
          <a:p>
            <a:pPr>
              <a:lnSpc>
                <a:spcPct val="150000"/>
              </a:lnSpc>
            </a:pPr>
            <a:r>
              <a:rPr lang="en-US" dirty="0"/>
              <a:t>- Kết quả điện tim, chụp Xquang tim phổi, siêu âm tim, soi đáy mắt...</a:t>
            </a:r>
          </a:p>
          <a:p>
            <a:pPr>
              <a:lnSpc>
                <a:spcPct val="150000"/>
              </a:lnSpc>
            </a:pPr>
            <a:r>
              <a:rPr lang="en-US" dirty="0"/>
              <a:t>- Kết quả xét nghiệm máu: Cholesterol toàn phần, HDL-C, LDL-C, Triglycerid,</a:t>
            </a:r>
          </a:p>
          <a:p>
            <a:pPr>
              <a:lnSpc>
                <a:spcPct val="150000"/>
              </a:lnSpc>
            </a:pPr>
            <a:r>
              <a:rPr lang="en-US" dirty="0"/>
              <a:t>Natri, Kali, Glucose, Ure, Creatinin.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29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7.2. Chẩn đoán điều dưỡng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dirty="0"/>
              <a:t>-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vi-VN" dirty="0"/>
              <a:t>liên quan đến tình trạng ứ máu ở phổi.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dirty="0"/>
              <a:t>- Giảm khả năng hoạt động liên quan đến sự mất cân đối giữa cung - cầu oxy của cơ thể.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dirty="0"/>
              <a:t>- Mệt mỏi.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- RL </a:t>
            </a:r>
            <a:r>
              <a:rPr lang="en-US" dirty="0" err="1"/>
              <a:t>giấc</a:t>
            </a:r>
            <a:r>
              <a:rPr lang="en-US" dirty="0"/>
              <a:t> </a:t>
            </a:r>
            <a:r>
              <a:rPr lang="en-US" dirty="0" err="1"/>
              <a:t>ngủ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ban </a:t>
            </a:r>
            <a:r>
              <a:rPr lang="en-US" dirty="0" err="1"/>
              <a:t>đêm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/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/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hụt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8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7.3. Lập và thực hiện kế hoạch chăm sóc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i="1" dirty="0"/>
              <a:t>7.3.1. </a:t>
            </a:r>
            <a:r>
              <a:rPr lang="en-US" b="1" i="1" dirty="0" err="1"/>
              <a:t>Giảm</a:t>
            </a:r>
            <a:r>
              <a:rPr lang="en-US" b="1" i="1" dirty="0"/>
              <a:t> </a:t>
            </a:r>
            <a:r>
              <a:rPr lang="en-US" b="1" i="1" dirty="0" err="1"/>
              <a:t>khó</a:t>
            </a:r>
            <a:r>
              <a:rPr lang="en-US" b="1" i="1" dirty="0"/>
              <a:t> </a:t>
            </a:r>
            <a:r>
              <a:rPr lang="en-US" b="1" i="1" dirty="0" err="1"/>
              <a:t>thở</a:t>
            </a:r>
            <a:r>
              <a:rPr lang="en-US" b="1" i="1" dirty="0"/>
              <a:t> </a:t>
            </a:r>
            <a:r>
              <a:rPr lang="en-US" b="1" i="1" dirty="0" err="1"/>
              <a:t>cho</a:t>
            </a:r>
            <a:r>
              <a:rPr lang="en-US" b="1" i="1" dirty="0"/>
              <a:t> NB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nb-NO" dirty="0"/>
              <a:t>- Để người bệnh nằm nghỉ tại giường tư thế Fowler, không hoạt động gắng sức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- Thực hiện y lệnh dùng thuốc trợ tim và lợi tiểu.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- Cho người bệnh thở oxy khi cần thiết.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- Không dùng các chất kích thích như thuốc lá, cà phê, chè đặc, rượu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nb-NO" dirty="0"/>
              <a:t>- Theo dõi mạch, huyết áp, SpO</a:t>
            </a:r>
            <a:r>
              <a:rPr lang="nb-NO" baseline="-25000" dirty="0"/>
              <a:t>2, </a:t>
            </a:r>
            <a:r>
              <a:rPr lang="nb-NO" dirty="0"/>
              <a:t>nhiệt độ da và các dấu hiệu tưới máu ngoại biên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4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DB94-EFB7-4258-A0AC-9A91339D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425E-0FED-46FE-8898-FDECFA799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 </a:t>
            </a:r>
            <a:r>
              <a:rPr lang="vi-VN" b="1" dirty="0"/>
              <a:t>7.</a:t>
            </a:r>
            <a:r>
              <a:rPr lang="en-US" b="1" dirty="0"/>
              <a:t>4</a:t>
            </a:r>
            <a:r>
              <a:rPr lang="vi-VN" b="1" dirty="0"/>
              <a:t>. Đánh giá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it-IT" dirty="0"/>
              <a:t>- Các triệu chứng suy tim giảm đi và dần trở lại bình thường</a:t>
            </a:r>
          </a:p>
          <a:p>
            <a:pPr>
              <a:lnSpc>
                <a:spcPct val="150000"/>
              </a:lnSpc>
            </a:pPr>
            <a:r>
              <a:rPr lang="it-IT" dirty="0"/>
              <a:t>- NB được chăm sóc chu đáo cả về tinh thần và thể xác.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it-IT" dirty="0"/>
              <a:t>- Các triệu chứng, nhất là các dấu hiệu sống được theo dõi và ghi chép đầy đủ. </a:t>
            </a:r>
          </a:p>
          <a:p>
            <a:pPr>
              <a:lnSpc>
                <a:spcPct val="150000"/>
              </a:lnSpc>
            </a:pPr>
            <a:r>
              <a:rPr lang="it-IT" dirty="0"/>
              <a:t>- NB được hướng dẫn chế độ nghỉ ngơi, ăn uống, tự vận động và xoa bóp, đồng thời tuân thủ các chỉ định của thầy thuốc.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63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6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6010836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1" dirty="0"/>
              <a:t>1. Khái niệm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dirty="0"/>
              <a:t>	Suy tim là trạng thái bệnh lý</a:t>
            </a:r>
            <a:r>
              <a:rPr lang="es-ES" dirty="0"/>
              <a:t>, với sự bất thường về chức năng, </a:t>
            </a:r>
            <a:r>
              <a:rPr lang="es-ES" dirty="0">
                <a:solidFill>
                  <a:srgbClr val="FF0000"/>
                </a:solidFill>
              </a:rPr>
              <a:t>tim không đủ khả năng bơm để cung cấp máu đảm bảo cho các nhu cầu hoạt động của cơ thể về mặt oxy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8132" name="Picture 4" descr="Image result for suy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34" y="738186"/>
            <a:ext cx="5091074" cy="544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0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447800"/>
            <a:ext cx="6096000" cy="8305800"/>
          </a:xfrm>
          <a:prstGeom prst="rect">
            <a:avLst/>
          </a:prstGeom>
          <a:solidFill>
            <a:srgbClr val="CCEC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429000" y="838200"/>
            <a:ext cx="1524000" cy="1981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352800" y="2819400"/>
            <a:ext cx="1600200" cy="1981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7239000" y="2743200"/>
            <a:ext cx="1524000" cy="1981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934200" y="76200"/>
            <a:ext cx="1752600" cy="1981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5562600" y="3276600"/>
            <a:ext cx="9906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3733800" y="1066800"/>
            <a:ext cx="1524000" cy="1066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5562600" y="1066800"/>
            <a:ext cx="914400" cy="533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6553200" y="457200"/>
            <a:ext cx="9144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6553200" y="2971800"/>
            <a:ext cx="3810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5257800" y="2971800"/>
            <a:ext cx="457200" cy="381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2286000" y="57912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endParaRPr lang="en-US" b="1" dirty="0">
              <a:latin typeface="+mj-lt"/>
            </a:endParaRPr>
          </a:p>
          <a:p>
            <a:pPr algn="ctr"/>
            <a:r>
              <a:rPr lang="en-US" b="1" dirty="0" err="1">
                <a:latin typeface="+mj-lt"/>
              </a:rPr>
              <a:t>Giải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thích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hoạt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động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của</a:t>
            </a:r>
            <a:endParaRPr lang="en-US" b="1" dirty="0">
              <a:latin typeface="+mj-lt"/>
            </a:endParaRPr>
          </a:p>
          <a:p>
            <a:pPr algn="ctr"/>
            <a:r>
              <a:rPr lang="vi-VN" b="1" dirty="0">
                <a:latin typeface="+mj-lt"/>
              </a:rPr>
              <a:t> hệ tuần hoàn trên sơ đồ? </a:t>
            </a:r>
          </a:p>
          <a:p>
            <a:pPr algn="ctr"/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93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219200"/>
            <a:ext cx="6172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781800" y="3581400"/>
            <a:ext cx="304800" cy="381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en-US" sz="2200" b="1"/>
              <a:t>TT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410200" y="3581400"/>
            <a:ext cx="304800" cy="381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en-US" sz="2200" b="1"/>
              <a:t>TP</a:t>
            </a: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3295650" y="6286500"/>
            <a:ext cx="5562600" cy="53340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vi-VN" dirty="0">
                <a:latin typeface="+mj-lt"/>
              </a:rPr>
              <a:t>Sơ đồ vòng tuần hoàn </a:t>
            </a:r>
          </a:p>
        </p:txBody>
      </p:sp>
    </p:spTree>
    <p:extLst>
      <p:ext uri="{BB962C8B-B14F-4D97-AF65-F5344CB8AC3E}">
        <p14:creationId xmlns:p14="http://schemas.microsoft.com/office/powerpoint/2010/main" val="111984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105400" y="228601"/>
            <a:ext cx="2286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C3300"/>
                </a:solidFill>
                <a:latin typeface=".VnArialH" pitchFamily="34" charset="0"/>
              </a:rPr>
              <a:t>Suy</a:t>
            </a:r>
            <a:r>
              <a:rPr lang="en-US" sz="3200" b="1" dirty="0">
                <a:solidFill>
                  <a:srgbClr val="CC3300"/>
                </a:solidFill>
                <a:latin typeface=".VnArialH" pitchFamily="34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.VnArialH" pitchFamily="34" charset="0"/>
              </a:rPr>
              <a:t>tim</a:t>
            </a:r>
            <a:endParaRPr lang="en-US" sz="3200" b="1" dirty="0">
              <a:solidFill>
                <a:srgbClr val="CC3300"/>
              </a:solidFill>
              <a:latin typeface=".VnArialH" pitchFamily="34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172200" y="2362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600200" y="106364"/>
            <a:ext cx="289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235" y="1468436"/>
            <a:ext cx="9169930" cy="392781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9672034" y="4224270"/>
            <a:ext cx="334851" cy="528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9416608" y="503761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Giảm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148878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08" y="995764"/>
            <a:ext cx="84867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7387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268942"/>
            <a:ext cx="11582398" cy="6378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3. Nguyên nhân 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b="1" dirty="0"/>
              <a:t>3.1. Suy tim trái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- THA: hay gặp nhất</a:t>
            </a:r>
          </a:p>
          <a:p>
            <a:pPr>
              <a:lnSpc>
                <a:spcPct val="150000"/>
              </a:lnSpc>
            </a:pPr>
            <a:r>
              <a:rPr lang="en-US" dirty="0"/>
              <a:t>- Bệnh mạch vành: NMCT…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- Bệnh van tim: hở hẹp ĐMC, hở van hai lá.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- Các tổn thương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: viêm cơ tim ...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err="1"/>
              <a:t>Một</a:t>
            </a:r>
            <a:r>
              <a:rPr lang="en-US" dirty="0"/>
              <a:t> số RL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tim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- Một số bệnh tim bẩm sinh: hẹp eo ĐMC, còn ống ĐM…</a:t>
            </a:r>
            <a:endParaRPr lang="en-US" b="1" i="1" dirty="0"/>
          </a:p>
        </p:txBody>
      </p:sp>
      <p:pic>
        <p:nvPicPr>
          <p:cNvPr id="49156" name="Picture 4" descr="Image result for suy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16" y="908890"/>
            <a:ext cx="45243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3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2020</Words>
  <Application>Microsoft Office PowerPoint</Application>
  <PresentationFormat>Màn hình rộng</PresentationFormat>
  <Paragraphs>182</Paragraphs>
  <Slides>38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46" baseType="lpstr">
      <vt:lpstr>.VnArial</vt:lpstr>
      <vt:lpstr>.VnArialH</vt:lpstr>
      <vt:lpstr>Arial</vt:lpstr>
      <vt:lpstr>Calibri</vt:lpstr>
      <vt:lpstr>Calibri Light</vt:lpstr>
      <vt:lpstr>Times New Roman</vt:lpstr>
      <vt:lpstr>Office Theme</vt:lpstr>
      <vt:lpstr>1_Office Theme</vt:lpstr>
      <vt:lpstr>CHĂM SÓC NGƯỜI BỆNH  SUY TIM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CHĂM SÓC NGƯỜI BỆNH  SUY TIM</dc:title>
  <dc:creator>MR DO</dc:creator>
  <cp:lastModifiedBy>PHAM HOANG MINH</cp:lastModifiedBy>
  <cp:revision>24</cp:revision>
  <dcterms:created xsi:type="dcterms:W3CDTF">2016-10-24T14:53:50Z</dcterms:created>
  <dcterms:modified xsi:type="dcterms:W3CDTF">2023-02-28T22:53:56Z</dcterms:modified>
</cp:coreProperties>
</file>