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7" d="100"/>
          <a:sy n="117"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282589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A5F763-B4AB-45FC-80F3-58F605C8B17B}"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379393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126241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695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4123264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127395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11281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3948488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330971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218913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190430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5F763-B4AB-45FC-80F3-58F605C8B17B}"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15655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5F763-B4AB-45FC-80F3-58F605C8B17B}" type="datetimeFigureOut">
              <a:rPr lang="en-US" smtClean="0"/>
              <a:t>2/28/23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90969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277906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204825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8A5F763-B4AB-45FC-80F3-58F605C8B17B}" type="datetimeFigureOut">
              <a:rPr lang="en-US" smtClean="0"/>
              <a:t>2/28/23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24891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A5F763-B4AB-45FC-80F3-58F605C8B17B}"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ABA61-448A-4E6B-A661-3B18E92D3BB3}" type="slidenum">
              <a:rPr lang="en-US" smtClean="0"/>
              <a:t>‹#›</a:t>
            </a:fld>
            <a:endParaRPr lang="en-US"/>
          </a:p>
        </p:txBody>
      </p:sp>
    </p:spTree>
    <p:extLst>
      <p:ext uri="{BB962C8B-B14F-4D97-AF65-F5344CB8AC3E}">
        <p14:creationId xmlns:p14="http://schemas.microsoft.com/office/powerpoint/2010/main" val="408083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A5F763-B4AB-45FC-80F3-58F605C8B17B}" type="datetimeFigureOut">
              <a:rPr lang="en-US" smtClean="0"/>
              <a:t>2/28/23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5ABA61-448A-4E6B-A661-3B18E92D3BB3}" type="slidenum">
              <a:rPr lang="en-US" smtClean="0"/>
              <a:t>‹#›</a:t>
            </a:fld>
            <a:endParaRPr lang="en-US"/>
          </a:p>
        </p:txBody>
      </p:sp>
    </p:spTree>
    <p:extLst>
      <p:ext uri="{BB962C8B-B14F-4D97-AF65-F5344CB8AC3E}">
        <p14:creationId xmlns:p14="http://schemas.microsoft.com/office/powerpoint/2010/main" val="7660280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vi-VN" cap="all" dirty="0"/>
              <a:t>CHĂM SÓC NGƯỜI BỆNH MỔ XƯƠNG</a:t>
            </a:r>
            <a:br>
              <a:rPr lang="vi-VN" cap="all"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836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1103312" y="1524000"/>
            <a:ext cx="8947522" cy="5012267"/>
          </a:xfrm>
        </p:spPr>
        <p:txBody>
          <a:bodyPr>
            <a:noAutofit/>
          </a:bodyPr>
          <a:lstStyle/>
          <a:p>
            <a:r>
              <a:rPr lang="vi-VN" sz="2800" dirty="0"/>
              <a:t>Nguy cơ tắc mạch do bất động sau mổ</a:t>
            </a:r>
            <a:endParaRPr lang="en-US" sz="2800" dirty="0"/>
          </a:p>
          <a:p>
            <a:pPr>
              <a:buFontTx/>
              <a:buChar char="-"/>
            </a:pPr>
            <a:r>
              <a:rPr lang="vi-VN" sz="2800" dirty="0"/>
              <a:t>Sau mổ cần vận động chi lành để giúp cơ khỏe có thể đi nạng hay chống đỡ chi bệnh. </a:t>
            </a:r>
            <a:endParaRPr lang="en-US" sz="2800" dirty="0"/>
          </a:p>
          <a:p>
            <a:pPr>
              <a:buFontTx/>
              <a:buChar char="-"/>
            </a:pPr>
            <a:r>
              <a:rPr lang="vi-VN" sz="2800" dirty="0"/>
              <a:t>Với chi bệnh tập gồng cơ, kê cao chi, xoa bóp cơ, theo dõi dấu chèn ép, theo dõi mạch chi, cảm giác, vận động, so sánh nhiệt độ của chi lành và chi bệnh, vận động các ngón liên tục. </a:t>
            </a:r>
            <a:endParaRPr lang="en-US" sz="2800" dirty="0"/>
          </a:p>
          <a:p>
            <a:pPr>
              <a:buFontTx/>
              <a:buChar char="-"/>
            </a:pPr>
            <a:r>
              <a:rPr lang="vi-VN" sz="2800" dirty="0"/>
              <a:t>Cho người bệnh ngồi dậy hay tự chăm sóc theo mức độ cho phép.</a:t>
            </a:r>
            <a:endParaRPr lang="en-US" sz="2800" dirty="0"/>
          </a:p>
        </p:txBody>
      </p:sp>
    </p:spTree>
    <p:extLst>
      <p:ext uri="{BB962C8B-B14F-4D97-AF65-F5344CB8AC3E}">
        <p14:creationId xmlns:p14="http://schemas.microsoft.com/office/powerpoint/2010/main" val="400433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646111" y="1405466"/>
            <a:ext cx="9711186" cy="5452533"/>
          </a:xfrm>
        </p:spPr>
        <p:txBody>
          <a:bodyPr>
            <a:normAutofit/>
          </a:bodyPr>
          <a:lstStyle/>
          <a:p>
            <a:r>
              <a:rPr lang="vi-VN" sz="2400" dirty="0"/>
              <a:t>Nguy cơ chảy máu sau mổ</a:t>
            </a:r>
            <a:endParaRPr lang="en-US" sz="2400" dirty="0"/>
          </a:p>
          <a:p>
            <a:pPr>
              <a:buFontTx/>
              <a:buChar char="-"/>
            </a:pPr>
            <a:r>
              <a:rPr lang="vi-VN" sz="2400" dirty="0"/>
              <a:t>Trong những trường hợp phẫu thuật xương lớn nguy cơ chảy máu sau mổ rất cao. </a:t>
            </a:r>
            <a:endParaRPr lang="en-US" sz="2400" dirty="0"/>
          </a:p>
          <a:p>
            <a:pPr>
              <a:buFontTx/>
              <a:buChar char="-"/>
            </a:pPr>
            <a:r>
              <a:rPr lang="vi-VN" sz="2400" dirty="0"/>
              <a:t>Trong 24 giờ đầu sau mổ người bệnh tránh vận động. </a:t>
            </a:r>
            <a:endParaRPr lang="en-US" sz="2400" dirty="0"/>
          </a:p>
          <a:p>
            <a:pPr>
              <a:buFontTx/>
              <a:buChar char="-"/>
            </a:pPr>
            <a:r>
              <a:rPr lang="vi-VN" sz="2400" dirty="0"/>
              <a:t>Theo dõi dấu hiệu chảy máu như băng thấm đỏ máu, máu chảy thành dòng, phụt máu khi tháo băng, dẫn lưu, dấu chứng sinh tồn. </a:t>
            </a:r>
            <a:endParaRPr lang="en-US" sz="2400" dirty="0"/>
          </a:p>
          <a:p>
            <a:pPr>
              <a:buFontTx/>
              <a:buChar char="-"/>
            </a:pPr>
            <a:r>
              <a:rPr lang="vi-VN" sz="2400" dirty="0"/>
              <a:t>Theo dõi Hct, da niêm, bất động tốt sau mổ, tránh thay băng trước 24 giờ sau mổ, thực hiện băng ép sau mổ.</a:t>
            </a:r>
            <a:endParaRPr lang="en-US" sz="2400" dirty="0"/>
          </a:p>
          <a:p>
            <a:pPr>
              <a:buFontTx/>
              <a:buChar char="-"/>
            </a:pPr>
            <a:r>
              <a:rPr lang="vi-VN" sz="2400" dirty="0"/>
              <a:t> Khi có y lệnh thay băng nên tháo băng nhẹ nhàng an toàn. </a:t>
            </a:r>
            <a:endParaRPr lang="en-US" sz="2400" dirty="0"/>
          </a:p>
          <a:p>
            <a:pPr>
              <a:buFontTx/>
              <a:buChar char="-"/>
            </a:pPr>
            <a:r>
              <a:rPr lang="vi-VN" sz="2400" dirty="0"/>
              <a:t>Cần giải thích với người bệnh khi tháo băng. </a:t>
            </a:r>
            <a:endParaRPr lang="en-US" sz="2400" dirty="0"/>
          </a:p>
        </p:txBody>
      </p:sp>
    </p:spTree>
    <p:extLst>
      <p:ext uri="{BB962C8B-B14F-4D97-AF65-F5344CB8AC3E}">
        <p14:creationId xmlns:p14="http://schemas.microsoft.com/office/powerpoint/2010/main" val="1060851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372534" y="1253068"/>
            <a:ext cx="9677320" cy="4995332"/>
          </a:xfrm>
        </p:spPr>
        <p:txBody>
          <a:bodyPr/>
          <a:lstStyle/>
          <a:p>
            <a:r>
              <a:rPr lang="vi-VN" sz="2400" b="1" dirty="0"/>
              <a:t>Dinh dưỡng người bệnh sau mổ xương</a:t>
            </a:r>
            <a:endParaRPr lang="en-US" sz="2400" b="1" dirty="0"/>
          </a:p>
          <a:p>
            <a:pPr>
              <a:lnSpc>
                <a:spcPct val="150000"/>
              </a:lnSpc>
              <a:buFontTx/>
              <a:buChar char="-"/>
            </a:pPr>
            <a:r>
              <a:rPr lang="vi-VN" sz="2400" dirty="0"/>
              <a:t>Cho người bệnh uống nhiều nước, cung cấp nhiều chất có nhiều vitamin và nhất là giàu protid và calci. Ăn ngay khi người bệnh tỉnh.</a:t>
            </a:r>
            <a:endParaRPr lang="en-US" sz="2400" dirty="0"/>
          </a:p>
          <a:p>
            <a:pPr>
              <a:lnSpc>
                <a:spcPct val="150000"/>
              </a:lnSpc>
              <a:buFontTx/>
              <a:buChar char="-"/>
            </a:pPr>
            <a:r>
              <a:rPr lang="vi-VN" sz="2400" dirty="0"/>
              <a:t> Thức ăn nên có tính chất nhuận trường giúp người bệnh đi cầu dễ dàng. </a:t>
            </a:r>
            <a:endParaRPr lang="en-US" sz="2400" dirty="0"/>
          </a:p>
          <a:p>
            <a:pPr>
              <a:lnSpc>
                <a:spcPct val="150000"/>
              </a:lnSpc>
              <a:buFontTx/>
              <a:buChar char="-"/>
            </a:pPr>
            <a:r>
              <a:rPr lang="vi-VN" sz="2400" dirty="0"/>
              <a:t>Người bệnh không kiêng cử thức ăn nhưng nếu cung cấp nhiều thức ăn có calci như nghêu, sò, cua,... nên hướng dẫn người bệnh vận động, uống nhiều nước tránh nguy cơ tạo sỏi. </a:t>
            </a:r>
            <a:endParaRPr lang="en-US" sz="2400" dirty="0"/>
          </a:p>
          <a:p>
            <a:pPr>
              <a:lnSpc>
                <a:spcPct val="150000"/>
              </a:lnSpc>
              <a:buFontTx/>
              <a:buChar char="-"/>
            </a:pPr>
            <a:r>
              <a:rPr lang="vi-VN" sz="2400" dirty="0"/>
              <a:t>Đối với người già thì nên cho uống sữa vì khả năng hấp thu calci kém.</a:t>
            </a:r>
            <a:endParaRPr lang="en-US" sz="2400" dirty="0"/>
          </a:p>
        </p:txBody>
      </p:sp>
    </p:spTree>
    <p:extLst>
      <p:ext uri="{BB962C8B-B14F-4D97-AF65-F5344CB8AC3E}">
        <p14:creationId xmlns:p14="http://schemas.microsoft.com/office/powerpoint/2010/main" val="309834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875201" y="1646518"/>
            <a:ext cx="8946541" cy="4195481"/>
          </a:xfrm>
        </p:spPr>
        <p:txBody>
          <a:bodyPr>
            <a:normAutofit/>
          </a:bodyPr>
          <a:lstStyle/>
          <a:p>
            <a:r>
              <a:rPr lang="vi-VN" sz="2800" dirty="0"/>
              <a:t>Người bệnh lo sợ đi lại sau mổ</a:t>
            </a:r>
            <a:endParaRPr lang="en-US" sz="2800" dirty="0"/>
          </a:p>
          <a:p>
            <a:pPr>
              <a:buFontTx/>
              <a:buChar char="-"/>
            </a:pPr>
            <a:r>
              <a:rPr lang="vi-VN" sz="2800" dirty="0"/>
              <a:t>Tập cho người bệnh đi lại khi có ý kiến chuyên môn, hướng dẫn cách đi nạng. </a:t>
            </a:r>
            <a:endParaRPr lang="en-US" sz="2800" dirty="0"/>
          </a:p>
          <a:p>
            <a:pPr>
              <a:buFontTx/>
              <a:buChar char="-"/>
            </a:pPr>
            <a:r>
              <a:rPr lang="vi-VN" sz="2800" dirty="0"/>
              <a:t>Cho người bệnh đong đưa chân trên giường.</a:t>
            </a:r>
            <a:endParaRPr lang="en-US" sz="2800" dirty="0"/>
          </a:p>
          <a:p>
            <a:pPr>
              <a:buFontTx/>
              <a:buChar char="-"/>
            </a:pPr>
            <a:r>
              <a:rPr lang="vi-VN" sz="2800" dirty="0"/>
              <a:t> Di chuyển cho người bệnh từ giường qua xe.</a:t>
            </a:r>
            <a:endParaRPr lang="en-US" sz="2800" dirty="0"/>
          </a:p>
          <a:p>
            <a:pPr>
              <a:buFontTx/>
              <a:buChar char="-"/>
            </a:pPr>
            <a:r>
              <a:rPr lang="vi-VN" sz="2800" dirty="0"/>
              <a:t> Cho người bệnh đi lại trong nạng.</a:t>
            </a:r>
            <a:endParaRPr lang="en-US" sz="2800" dirty="0"/>
          </a:p>
          <a:p>
            <a:pPr>
              <a:buFontTx/>
              <a:buChar char="-"/>
            </a:pPr>
            <a:r>
              <a:rPr lang="vi-VN" sz="2800" dirty="0"/>
              <a:t> Chú ý nếu người bệnh đau thì ngưng tập.</a:t>
            </a:r>
            <a:br>
              <a:rPr lang="vi-VN" sz="2800" dirty="0"/>
            </a:br>
            <a:endParaRPr lang="en-US" sz="2800" dirty="0"/>
          </a:p>
        </p:txBody>
      </p:sp>
    </p:spTree>
    <p:extLst>
      <p:ext uri="{BB962C8B-B14F-4D97-AF65-F5344CB8AC3E}">
        <p14:creationId xmlns:p14="http://schemas.microsoft.com/office/powerpoint/2010/main" val="118630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812800" y="1219200"/>
            <a:ext cx="9237053" cy="5029199"/>
          </a:xfrm>
        </p:spPr>
        <p:txBody>
          <a:bodyPr>
            <a:noAutofit/>
          </a:bodyPr>
          <a:lstStyle/>
          <a:p>
            <a:r>
              <a:rPr lang="vi-VN" sz="2400" dirty="0"/>
              <a:t>Biến dạng cơ thể do đoạn chi</a:t>
            </a:r>
            <a:endParaRPr lang="en-US" sz="2400" dirty="0"/>
          </a:p>
          <a:p>
            <a:pPr>
              <a:buFontTx/>
              <a:buChar char="-"/>
            </a:pPr>
            <a:r>
              <a:rPr lang="vi-VN" sz="2400" dirty="0"/>
              <a:t>Đánh giá tâm lý về thay đổi hình dáng cơ thể. </a:t>
            </a:r>
            <a:endParaRPr lang="en-US" sz="2400" dirty="0"/>
          </a:p>
          <a:p>
            <a:pPr>
              <a:buFontTx/>
              <a:buChar char="-"/>
            </a:pPr>
            <a:r>
              <a:rPr lang="vi-VN" sz="2400" dirty="0"/>
              <a:t>Lắng nghe người bệnh nói lên cảm giác thất vọng, buồn phiền của mình. </a:t>
            </a:r>
            <a:endParaRPr lang="en-US" sz="2400" dirty="0"/>
          </a:p>
          <a:p>
            <a:pPr>
              <a:buFontTx/>
              <a:buChar char="-"/>
            </a:pPr>
            <a:r>
              <a:rPr lang="vi-VN" sz="2400" dirty="0"/>
              <a:t>Người bệnh và gia đình cùng hợp tác tham gia vào việc mặc quần áo, tập vận động tăng cường sức cơ</a:t>
            </a:r>
            <a:endParaRPr lang="en-US" sz="2400" dirty="0"/>
          </a:p>
          <a:p>
            <a:pPr>
              <a:buFontTx/>
              <a:buChar char="-"/>
            </a:pPr>
            <a:r>
              <a:rPr lang="en-US" sz="2400" dirty="0"/>
              <a:t>H</a:t>
            </a:r>
            <a:r>
              <a:rPr lang="vi-VN" sz="2400" dirty="0"/>
              <a:t>ướng dẫn người bệnh tự chăm sóc, giao tiếp trong xã hội, tự tham gia vào việc hồi phục.</a:t>
            </a:r>
            <a:endParaRPr lang="en-US" sz="2400" dirty="0"/>
          </a:p>
          <a:p>
            <a:pPr>
              <a:buFontTx/>
              <a:buChar char="-"/>
            </a:pPr>
            <a:r>
              <a:rPr lang="vi-VN" sz="2400" dirty="0"/>
              <a:t>Giải thích về lắp chi giả để người bệnh cảm thấy không bị biến dạng hay trở thành tàn phế.</a:t>
            </a:r>
            <a:endParaRPr lang="en-US" sz="2400" dirty="0"/>
          </a:p>
          <a:p>
            <a:pPr>
              <a:buFontTx/>
              <a:buChar char="-"/>
            </a:pPr>
            <a:r>
              <a:rPr lang="vi-VN" sz="2400" dirty="0"/>
              <a:t> Cho người bệnh gặp gỡ người bệnh lắp chi giả, làm quen với dụng cụ chi giả.</a:t>
            </a:r>
            <a:endParaRPr lang="en-US" sz="2400" dirty="0"/>
          </a:p>
        </p:txBody>
      </p:sp>
    </p:spTree>
    <p:extLst>
      <p:ext uri="{BB962C8B-B14F-4D97-AF65-F5344CB8AC3E}">
        <p14:creationId xmlns:p14="http://schemas.microsoft.com/office/powerpoint/2010/main" val="345111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0" y="1755062"/>
            <a:ext cx="9403742" cy="4622799"/>
          </a:xfrm>
        </p:spPr>
        <p:txBody>
          <a:bodyPr>
            <a:normAutofit/>
          </a:bodyPr>
          <a:lstStyle/>
          <a:p>
            <a:r>
              <a:rPr lang="vi-VN" sz="2800" dirty="0"/>
              <a:t>Suy giảm chức năng vận động do đoạn chi</a:t>
            </a:r>
            <a:endParaRPr lang="en-US" sz="2800" dirty="0"/>
          </a:p>
          <a:p>
            <a:pPr>
              <a:buFontTx/>
              <a:buChar char="-"/>
            </a:pPr>
            <a:r>
              <a:rPr lang="vi-VN" sz="2800" dirty="0"/>
              <a:t>Tập vận động là phần quan trọng trong chiều hướng đưa người bệnh trở về sinh hoạt đời sống bình thường. </a:t>
            </a:r>
            <a:endParaRPr lang="en-US" sz="2800" dirty="0"/>
          </a:p>
          <a:p>
            <a:pPr>
              <a:buFontTx/>
              <a:buChar char="-"/>
            </a:pPr>
            <a:r>
              <a:rPr lang="vi-VN" sz="2800" dirty="0"/>
              <a:t>Tập vận động ngay sau mổ và tiếp tục cho đến khi có khả năng sử dụng được chi giả. </a:t>
            </a:r>
            <a:endParaRPr lang="en-US" sz="2800" dirty="0"/>
          </a:p>
          <a:p>
            <a:pPr>
              <a:buFontTx/>
              <a:buChar char="-"/>
            </a:pPr>
            <a:r>
              <a:rPr lang="vi-VN" sz="2800" dirty="0"/>
              <a:t>Mục đích ngăn ngừa tư thế xấu của mỏm cụt, tập sức mạnh các cơ và tình trạng quân bình giữa các cơ giúp người bệnh sử dụng chi giả, tạo mỏm cụt có độ dài đúng, thon đều, sẹo không co rút</a:t>
            </a:r>
            <a:endParaRPr lang="en-US" sz="2800" dirty="0"/>
          </a:p>
        </p:txBody>
      </p:sp>
      <p:pic>
        <p:nvPicPr>
          <p:cNvPr id="4" name="Picture 3"/>
          <p:cNvPicPr>
            <a:picLocks noChangeAspect="1"/>
          </p:cNvPicPr>
          <p:nvPr/>
        </p:nvPicPr>
        <p:blipFill>
          <a:blip r:embed="rId2"/>
          <a:stretch>
            <a:fillRect/>
          </a:stretch>
        </p:blipFill>
        <p:spPr>
          <a:xfrm>
            <a:off x="8483600" y="-1090677"/>
            <a:ext cx="3708400" cy="3613744"/>
          </a:xfrm>
          <a:prstGeom prst="rect">
            <a:avLst/>
          </a:prstGeom>
        </p:spPr>
      </p:pic>
    </p:spTree>
    <p:extLst>
      <p:ext uri="{BB962C8B-B14F-4D97-AF65-F5344CB8AC3E}">
        <p14:creationId xmlns:p14="http://schemas.microsoft.com/office/powerpoint/2010/main" val="61861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1" y="181784"/>
            <a:ext cx="9404723" cy="1400530"/>
          </a:xfrm>
        </p:spPr>
        <p:txBody>
          <a:bodyPr/>
          <a:lstStyle/>
          <a:p>
            <a:r>
              <a:rPr lang="en-US" dirty="0"/>
              <a:t>CHĂM SÓC</a:t>
            </a:r>
          </a:p>
        </p:txBody>
      </p:sp>
      <p:sp>
        <p:nvSpPr>
          <p:cNvPr id="3" name="Content Placeholder 2"/>
          <p:cNvSpPr>
            <a:spLocks noGrp="1"/>
          </p:cNvSpPr>
          <p:nvPr>
            <p:ph idx="1"/>
          </p:nvPr>
        </p:nvSpPr>
        <p:spPr>
          <a:xfrm>
            <a:off x="220133" y="897467"/>
            <a:ext cx="11650133" cy="6214533"/>
          </a:xfrm>
        </p:spPr>
        <p:txBody>
          <a:bodyPr>
            <a:normAutofit/>
          </a:bodyPr>
          <a:lstStyle/>
          <a:p>
            <a:r>
              <a:rPr lang="vi-VN" dirty="0"/>
              <a:t> Đau do cảm giác bàn chân ma do đoạn chi</a:t>
            </a:r>
            <a:endParaRPr lang="en-US" dirty="0"/>
          </a:p>
          <a:p>
            <a:pPr>
              <a:buFontTx/>
              <a:buChar char="-"/>
            </a:pPr>
            <a:r>
              <a:rPr lang="vi-VN" dirty="0"/>
              <a:t>Mốc chi đau chia làm 2 giai đoạn. </a:t>
            </a:r>
            <a:endParaRPr lang="en-US" dirty="0"/>
          </a:p>
          <a:p>
            <a:pPr marL="0" indent="0">
              <a:buNone/>
            </a:pPr>
            <a:r>
              <a:rPr lang="en-US" dirty="0"/>
              <a:t>	+ </a:t>
            </a:r>
            <a:r>
              <a:rPr lang="vi-VN" dirty="0"/>
              <a:t>Ngày hậu phẫu: đau do tổn thương hậu phẫu, do phù nề, chứng đau này có thể biến mất sau 10 ngày. </a:t>
            </a:r>
            <a:endParaRPr lang="en-US" dirty="0"/>
          </a:p>
          <a:p>
            <a:pPr marL="0" indent="0">
              <a:buNone/>
            </a:pPr>
            <a:r>
              <a:rPr lang="en-US" dirty="0"/>
              <a:t>	+ </a:t>
            </a:r>
            <a:r>
              <a:rPr lang="vi-VN" dirty="0"/>
              <a:t>Đau trễ là do chi giả không phù hợp với mấu chi, da phù nề nhiễm trùng, phản ứng với chi giả, giảm tuần hoàn, viêm xương, chồi xương. </a:t>
            </a:r>
            <a:endParaRPr lang="en-US" dirty="0"/>
          </a:p>
          <a:p>
            <a:pPr>
              <a:buFontTx/>
              <a:buChar char="-"/>
            </a:pPr>
            <a:r>
              <a:rPr lang="vi-VN" dirty="0"/>
              <a:t>Có 2 trường hợp đau không rõ nguyên nhân là:</a:t>
            </a:r>
            <a:br>
              <a:rPr lang="vi-VN" dirty="0"/>
            </a:br>
            <a:endParaRPr lang="en-US" dirty="0"/>
          </a:p>
          <a:p>
            <a:pPr marL="0" indent="0">
              <a:buNone/>
            </a:pPr>
            <a:r>
              <a:rPr lang="en-US" dirty="0"/>
              <a:t>	+ </a:t>
            </a:r>
            <a:r>
              <a:rPr lang="vi-VN" dirty="0"/>
              <a:t>Đau cháy: cảm giác đau như châm chích ở mỏm cụt da, khúc cụt trở nên trơn láng, phù, cơn đau có thể làm khúc cụt co giật.</a:t>
            </a:r>
            <a:endParaRPr lang="en-US" dirty="0"/>
          </a:p>
          <a:p>
            <a:pPr marL="0" indent="0">
              <a:buNone/>
            </a:pPr>
            <a:r>
              <a:rPr lang="en-US" dirty="0"/>
              <a:t>	+ </a:t>
            </a:r>
            <a:r>
              <a:rPr lang="vi-VN" dirty="0"/>
              <a:t>Đau chi ma: là người bệnh vẫn cảm giác còn chi sau khi bị cắt. Người trẻ càng mau mất cảm giác trên hơn người lớn tuổi. Cảm giác chi ma mất đi trong vài tuần hay vài tháng. Cảm giác đau tăng khi có những kích thích bên ngoài như sờ vào mỏm cụt,… Thực hiện thuốc giảm đau giúp người bệnh thoải mái và trước khi tập. Khuyến khích vận động giúp giảm phù nề. Giải thích cho người bệnh tình trạng chi của mình. Hướng dẫn cho người bệnh trong vận động, nhắc người bệnh nhớ đến mình đã đoạn chi khi người bệnh đi lại, ngồi dậy. Giải thích với người bệnh tình trạng chi ma, an toàn tránh té ngã. Kê chi cao an toàn, tránh va chạm, chèn ép.</a:t>
            </a:r>
            <a:br>
              <a:rPr lang="vi-VN" dirty="0"/>
            </a:br>
            <a:endParaRPr lang="en-US" dirty="0"/>
          </a:p>
        </p:txBody>
      </p:sp>
    </p:spTree>
    <p:extLst>
      <p:ext uri="{BB962C8B-B14F-4D97-AF65-F5344CB8AC3E}">
        <p14:creationId xmlns:p14="http://schemas.microsoft.com/office/powerpoint/2010/main" val="95343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646112" y="1456267"/>
            <a:ext cx="10682288" cy="5689599"/>
          </a:xfrm>
        </p:spPr>
        <p:txBody>
          <a:bodyPr>
            <a:normAutofit/>
          </a:bodyPr>
          <a:lstStyle/>
          <a:p>
            <a:r>
              <a:rPr lang="vi-VN" dirty="0"/>
              <a:t>Nguy cơ nhiễm trùng mỏm cụt</a:t>
            </a:r>
            <a:endParaRPr lang="en-US" dirty="0"/>
          </a:p>
          <a:p>
            <a:pPr>
              <a:buFontTx/>
              <a:buChar char="-"/>
            </a:pPr>
            <a:r>
              <a:rPr lang="vi-VN" dirty="0"/>
              <a:t>Mỏm cụt được băng thun với những đường băng chéo và sức ép nhẹ lan từ ngoài đầu mỏm cụt vào trong góc chi. </a:t>
            </a:r>
            <a:endParaRPr lang="en-US" dirty="0"/>
          </a:p>
          <a:p>
            <a:pPr>
              <a:buFontTx/>
              <a:buChar char="-"/>
            </a:pPr>
            <a:r>
              <a:rPr lang="vi-VN" dirty="0"/>
              <a:t>Tránh băng theo đường tròn quanh chi. </a:t>
            </a:r>
            <a:endParaRPr lang="en-US" dirty="0"/>
          </a:p>
          <a:p>
            <a:pPr>
              <a:buFontTx/>
              <a:buChar char="-"/>
            </a:pPr>
            <a:r>
              <a:rPr lang="vi-VN" dirty="0"/>
              <a:t>Mục đích băng là ngừa phù nề và tạo dáng mỏm cụt thon. </a:t>
            </a:r>
            <a:endParaRPr lang="en-US" dirty="0"/>
          </a:p>
          <a:p>
            <a:pPr>
              <a:buFontTx/>
              <a:buChar char="-"/>
            </a:pPr>
            <a:r>
              <a:rPr lang="vi-VN" dirty="0"/>
              <a:t>Nên cắt chỉ vết thương mỏm cụt sau 2 tuần. </a:t>
            </a:r>
            <a:endParaRPr lang="en-US" dirty="0"/>
          </a:p>
          <a:p>
            <a:pPr>
              <a:buFontTx/>
              <a:buChar char="-"/>
            </a:pPr>
            <a:r>
              <a:rPr lang="vi-VN" dirty="0"/>
              <a:t>Vẫn băng mỏm chi cho đến khi mang chi giả. </a:t>
            </a:r>
            <a:endParaRPr lang="en-US" dirty="0"/>
          </a:p>
          <a:p>
            <a:pPr>
              <a:buFontTx/>
              <a:buChar char="-"/>
            </a:pPr>
            <a:r>
              <a:rPr lang="vi-VN" dirty="0"/>
              <a:t>Thay băng mỗi ngày, rửa vết thương nhẹ nhàng. </a:t>
            </a:r>
            <a:endParaRPr lang="en-US" dirty="0"/>
          </a:p>
          <a:p>
            <a:pPr>
              <a:buFontTx/>
              <a:buChar char="-"/>
            </a:pPr>
            <a:r>
              <a:rPr lang="vi-VN" dirty="0"/>
              <a:t>Chú ý tháo băng nhẹ nhàng, thấm ướt băng trước khi tháo băng tránh làm đau vì thường ngay đầu xương có mạch máu, thần kinh. </a:t>
            </a:r>
            <a:endParaRPr lang="en-US" dirty="0"/>
          </a:p>
          <a:p>
            <a:pPr>
              <a:buFontTx/>
              <a:buChar char="-"/>
            </a:pPr>
            <a:r>
              <a:rPr lang="vi-VN" dirty="0"/>
              <a:t>Nên che chở vết thương bằng gạc có tẩm dung dịch mù u hay gạc ẩm để lần sau tháo băng không bị tổn thương hay đau thêm. </a:t>
            </a:r>
            <a:endParaRPr lang="en-US" dirty="0"/>
          </a:p>
          <a:p>
            <a:pPr>
              <a:buFontTx/>
              <a:buChar char="-"/>
            </a:pPr>
            <a:r>
              <a:rPr lang="vi-VN" dirty="0"/>
              <a:t>Cần chêm lót nơi mỏm cụt. Theo dõi dấu hiệu nhiễm trùng, hoại tử. </a:t>
            </a:r>
            <a:br>
              <a:rPr lang="vi-VN" dirty="0"/>
            </a:br>
            <a:endParaRPr lang="en-US" dirty="0"/>
          </a:p>
        </p:txBody>
      </p:sp>
    </p:spTree>
    <p:extLst>
      <p:ext uri="{BB962C8B-B14F-4D97-AF65-F5344CB8AC3E}">
        <p14:creationId xmlns:p14="http://schemas.microsoft.com/office/powerpoint/2010/main" val="371072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MỤC ĐÍCH</a:t>
            </a:r>
          </a:p>
        </p:txBody>
      </p:sp>
      <p:sp>
        <p:nvSpPr>
          <p:cNvPr id="3" name="Content Placeholder 2"/>
          <p:cNvSpPr>
            <a:spLocks noGrp="1"/>
          </p:cNvSpPr>
          <p:nvPr>
            <p:ph idx="1"/>
          </p:nvPr>
        </p:nvSpPr>
        <p:spPr>
          <a:xfrm>
            <a:off x="778934" y="1388533"/>
            <a:ext cx="9270920" cy="5249333"/>
          </a:xfrm>
        </p:spPr>
        <p:txBody>
          <a:bodyPr>
            <a:normAutofit/>
          </a:bodyPr>
          <a:lstStyle/>
          <a:p>
            <a:r>
              <a:rPr lang="vi-VN" sz="2400" i="1" dirty="0"/>
              <a:t>Mục đích </a:t>
            </a:r>
            <a:r>
              <a:rPr lang="vi-VN" sz="2400" dirty="0"/>
              <a:t>của phẫu thuật xương là nắn, bất động xương gãy và giúp quá trình lành xương sớm.</a:t>
            </a:r>
          </a:p>
          <a:p>
            <a:r>
              <a:rPr lang="vi-VN" sz="2400" i="1" dirty="0"/>
              <a:t>Chỉ định phẫu thuật tuyệt đối</a:t>
            </a:r>
            <a:r>
              <a:rPr lang="vi-VN" sz="2400" dirty="0"/>
              <a:t>: gãy xương khó nắn kéo, gãy xương kèm theo đứt dây chằng, sai khớp, gãy nơi đầu xương, gãy nhiều vị trí, thay khớp.</a:t>
            </a:r>
          </a:p>
          <a:p>
            <a:r>
              <a:rPr lang="vi-VN" sz="2400" i="1" dirty="0"/>
              <a:t>Chỉ định phẫu thuật tương đối</a:t>
            </a:r>
            <a:r>
              <a:rPr lang="vi-VN" sz="2400" dirty="0"/>
              <a:t>: các bệnh lý viêm xương, ung thư xương.</a:t>
            </a:r>
          </a:p>
          <a:p>
            <a:r>
              <a:rPr lang="vi-VN" sz="2400" i="1" dirty="0"/>
              <a:t>Chống chỉ định phẫu thuật</a:t>
            </a:r>
            <a:r>
              <a:rPr lang="vi-VN" sz="2400" dirty="0"/>
              <a:t>: xương đang nhiễm trùng, nơi xương gãy có mô xấu, thiếu da, sẹo xấu, xương không vững được sau khi mổ, gãy lồng (trừ gãy cổ xương đùi).</a:t>
            </a:r>
          </a:p>
        </p:txBody>
      </p:sp>
    </p:spTree>
    <p:extLst>
      <p:ext uri="{BB962C8B-B14F-4D97-AF65-F5344CB8AC3E}">
        <p14:creationId xmlns:p14="http://schemas.microsoft.com/office/powerpoint/2010/main" val="101159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dirty="0"/>
              <a:t>THUẬN LỢI VÀ BẤT LỢI CỦA MỔ XƯƠNG</a:t>
            </a:r>
          </a:p>
        </p:txBody>
      </p:sp>
      <p:sp>
        <p:nvSpPr>
          <p:cNvPr id="3" name="Content Placeholder 2"/>
          <p:cNvSpPr>
            <a:spLocks noGrp="1"/>
          </p:cNvSpPr>
          <p:nvPr>
            <p:ph idx="1"/>
          </p:nvPr>
        </p:nvSpPr>
        <p:spPr>
          <a:xfrm>
            <a:off x="795868" y="1337734"/>
            <a:ext cx="9872132" cy="5520266"/>
          </a:xfrm>
        </p:spPr>
        <p:txBody>
          <a:bodyPr>
            <a:normAutofit/>
          </a:bodyPr>
          <a:lstStyle/>
          <a:p>
            <a:r>
              <a:rPr lang="vi-VN" sz="2400" i="1" dirty="0"/>
              <a:t>Thuận lợi </a:t>
            </a:r>
            <a:r>
              <a:rPr lang="vi-VN" sz="2400" dirty="0"/>
              <a:t>của phẫu thuật gãy xương là xương gãy sau giải phẫu được nắn sửa gần như toàn diện theo ý muốn. </a:t>
            </a:r>
            <a:endParaRPr lang="en-US" sz="2400" dirty="0"/>
          </a:p>
          <a:p>
            <a:pPr>
              <a:buFontTx/>
              <a:buChar char="-"/>
            </a:pPr>
            <a:r>
              <a:rPr lang="vi-VN" sz="2400" dirty="0"/>
              <a:t>Người bệnh không kéo dài thời gian nằm điều trị. </a:t>
            </a:r>
            <a:endParaRPr lang="en-US" sz="2400" dirty="0"/>
          </a:p>
          <a:p>
            <a:pPr>
              <a:buFontTx/>
              <a:buChar char="-"/>
            </a:pPr>
            <a:r>
              <a:rPr lang="vi-VN" sz="2400" dirty="0"/>
              <a:t>Người bệnh vận động được sớm, tránh được nhiều biến chứng do nằm lâu. </a:t>
            </a:r>
            <a:endParaRPr lang="en-US" sz="2400" dirty="0"/>
          </a:p>
          <a:p>
            <a:pPr>
              <a:buFontTx/>
              <a:buChar char="-"/>
            </a:pPr>
            <a:r>
              <a:rPr lang="vi-VN" sz="2400" dirty="0"/>
              <a:t>Tâm lý người bệnh thoải mái khi về nhà.</a:t>
            </a:r>
          </a:p>
          <a:p>
            <a:r>
              <a:rPr lang="vi-VN" sz="2400" i="1" dirty="0"/>
              <a:t>Bất lợi </a:t>
            </a:r>
            <a:r>
              <a:rPr lang="vi-VN" sz="2400" dirty="0"/>
              <a:t>là phẫu thuật biến gãy xương kín thành gãy xương hở và như thế nguy cơ nhiễm trùng là rất cao. </a:t>
            </a:r>
            <a:endParaRPr lang="en-US" sz="2400" dirty="0"/>
          </a:p>
          <a:p>
            <a:pPr>
              <a:buFontTx/>
              <a:buChar char="-"/>
            </a:pPr>
            <a:r>
              <a:rPr lang="en-US" sz="2400" dirty="0"/>
              <a:t>P</a:t>
            </a:r>
            <a:r>
              <a:rPr lang="vi-VN" sz="2400" dirty="0"/>
              <a:t>hẫu thuật có nguy cơ chảy máu và người bệnh bị mất máu nhiều khi mổ xương lớn. </a:t>
            </a:r>
            <a:endParaRPr lang="en-US" sz="2400" dirty="0"/>
          </a:p>
          <a:p>
            <a:pPr>
              <a:buFontTx/>
              <a:buChar char="-"/>
            </a:pPr>
            <a:r>
              <a:rPr lang="vi-VN" sz="2400" dirty="0"/>
              <a:t>Mất máu nhiều, nhiễm trùng, sưng nề sau mổ, cơ cắt đứt do phẫu thuật, mạch máu, thần kinh tổn thương trong phẫu thuật cũng gây rối loạn quá trình lành xương.</a:t>
            </a:r>
          </a:p>
          <a:p>
            <a:endParaRPr lang="en-US" sz="2400" dirty="0"/>
          </a:p>
        </p:txBody>
      </p:sp>
    </p:spTree>
    <p:extLst>
      <p:ext uri="{BB962C8B-B14F-4D97-AF65-F5344CB8AC3E}">
        <p14:creationId xmlns:p14="http://schemas.microsoft.com/office/powerpoint/2010/main" val="333389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TAI BIẾN</a:t>
            </a:r>
            <a:br>
              <a:rPr lang="en-US" dirty="0"/>
            </a:br>
            <a:endParaRPr lang="en-US" dirty="0"/>
          </a:p>
        </p:txBody>
      </p:sp>
      <p:sp>
        <p:nvSpPr>
          <p:cNvPr id="3" name="Content Placeholder 2"/>
          <p:cNvSpPr>
            <a:spLocks noGrp="1"/>
          </p:cNvSpPr>
          <p:nvPr>
            <p:ph idx="1"/>
          </p:nvPr>
        </p:nvSpPr>
        <p:spPr>
          <a:xfrm>
            <a:off x="875201" y="1358652"/>
            <a:ext cx="8946541" cy="4195481"/>
          </a:xfrm>
        </p:spPr>
        <p:txBody>
          <a:bodyPr>
            <a:noAutofit/>
          </a:bodyPr>
          <a:lstStyle/>
          <a:p>
            <a:r>
              <a:rPr lang="vi-VN" sz="2800" i="1" dirty="0"/>
              <a:t>Đối với mô</a:t>
            </a:r>
            <a:r>
              <a:rPr lang="vi-VN" sz="2800" dirty="0"/>
              <a:t>: co rút cơ do cắt nhiều mô cơ, nhiễm trùng phần mềm, vết mổ.</a:t>
            </a:r>
          </a:p>
          <a:p>
            <a:r>
              <a:rPr lang="vi-VN" sz="2800" i="1" dirty="0"/>
              <a:t>Đối với xương</a:t>
            </a:r>
            <a:r>
              <a:rPr lang="vi-VN" sz="2800" dirty="0"/>
              <a:t>: do tác dụng kim loại đặt vào trong trường hợp mổ kết hợp xương đưa đến viêm xương, xương khó lành.</a:t>
            </a:r>
          </a:p>
          <a:p>
            <a:r>
              <a:rPr lang="vi-VN" sz="2800" i="1" dirty="0"/>
              <a:t>Mạch máu</a:t>
            </a:r>
            <a:r>
              <a:rPr lang="vi-VN" sz="2800" dirty="0"/>
              <a:t>: chảy máu, mất máu, máu tụ dễ đưa đến chèn ép.</a:t>
            </a:r>
          </a:p>
          <a:p>
            <a:r>
              <a:rPr lang="vi-VN" sz="2800" i="1" dirty="0"/>
              <a:t>Thần kinh</a:t>
            </a:r>
            <a:r>
              <a:rPr lang="vi-VN" sz="2800" dirty="0"/>
              <a:t>: có thể tổn thương theo các mức độ khác nhau.</a:t>
            </a:r>
          </a:p>
          <a:p>
            <a:r>
              <a:rPr lang="vi-VN" sz="2800" i="1" dirty="0"/>
              <a:t>Toàn thân</a:t>
            </a:r>
            <a:r>
              <a:rPr lang="vi-VN" sz="2800" dirty="0"/>
              <a:t>: nhiễm trùng, viêm tĩnh mạch, thuyên tắc, choáng, thiếu máu, suy dinh dưỡng...</a:t>
            </a:r>
          </a:p>
        </p:txBody>
      </p:sp>
    </p:spTree>
    <p:extLst>
      <p:ext uri="{BB962C8B-B14F-4D97-AF65-F5344CB8AC3E}">
        <p14:creationId xmlns:p14="http://schemas.microsoft.com/office/powerpoint/2010/main" val="274308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82289" cy="1400530"/>
          </a:xfrm>
        </p:spPr>
        <p:txBody>
          <a:bodyPr/>
          <a:lstStyle/>
          <a:p>
            <a:r>
              <a:rPr lang="vi-VN" dirty="0"/>
              <a:t>CHĂM SÓC NGƯỜI BỆNH MỔ XƯƠNG</a:t>
            </a:r>
            <a:br>
              <a:rPr lang="vi-VN"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9342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dirty="0"/>
              <a:t>NHẬN ĐỊNH TÌNH TRẠNG NGƯỜI BỆNH</a:t>
            </a:r>
            <a:br>
              <a:rPr lang="vi-VN" sz="3200" dirty="0"/>
            </a:br>
            <a:endParaRPr lang="en-US" sz="3200" dirty="0"/>
          </a:p>
        </p:txBody>
      </p:sp>
      <p:sp>
        <p:nvSpPr>
          <p:cNvPr id="3" name="Content Placeholder 2"/>
          <p:cNvSpPr>
            <a:spLocks noGrp="1"/>
          </p:cNvSpPr>
          <p:nvPr>
            <p:ph idx="1"/>
          </p:nvPr>
        </p:nvSpPr>
        <p:spPr>
          <a:xfrm>
            <a:off x="304800" y="1439333"/>
            <a:ext cx="9745053" cy="5300133"/>
          </a:xfrm>
        </p:spPr>
        <p:txBody>
          <a:bodyPr>
            <a:normAutofit/>
          </a:bodyPr>
          <a:lstStyle/>
          <a:p>
            <a:r>
              <a:rPr lang="vi-VN" sz="3200" dirty="0"/>
              <a:t>Nhận định tại chỗ</a:t>
            </a:r>
            <a:br>
              <a:rPr lang="vi-VN" sz="3200" dirty="0"/>
            </a:br>
            <a:br>
              <a:rPr lang="vi-VN" sz="3200" dirty="0"/>
            </a:br>
            <a:r>
              <a:rPr lang="vi-VN" sz="3200" dirty="0"/>
              <a:t>Vết mổ: băng thấm dịch, mùi, chảy máu, phù nề chung quanh vết mổ</a:t>
            </a:r>
            <a:br>
              <a:rPr lang="vi-VN" sz="3200" dirty="0"/>
            </a:br>
            <a:br>
              <a:rPr lang="vi-VN" sz="3200" dirty="0"/>
            </a:br>
            <a:r>
              <a:rPr lang="vi-VN" sz="3200" dirty="0"/>
              <a:t>Dẫn lưu: số lượng, màu sắc, tính chất dịch.</a:t>
            </a:r>
            <a:br>
              <a:rPr lang="vi-VN" sz="3200" dirty="0"/>
            </a:br>
            <a:br>
              <a:rPr lang="vi-VN" sz="3200" dirty="0"/>
            </a:br>
            <a:r>
              <a:rPr lang="vi-VN" sz="3200" dirty="0"/>
              <a:t>Tình trạng vết thương: sự phù nề, đau, mức độ đau, màu sắc da niêm.</a:t>
            </a:r>
            <a:endParaRPr lang="en-US" sz="3200" dirty="0"/>
          </a:p>
        </p:txBody>
      </p:sp>
    </p:spTree>
    <p:extLst>
      <p:ext uri="{BB962C8B-B14F-4D97-AF65-F5344CB8AC3E}">
        <p14:creationId xmlns:p14="http://schemas.microsoft.com/office/powerpoint/2010/main" val="369643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dirty="0"/>
              <a:t>NHẬN ĐỊNH TÌNH TRẠNG NGƯỜI BỆNH</a:t>
            </a:r>
            <a:br>
              <a:rPr lang="vi-VN" sz="3200" dirty="0"/>
            </a:br>
            <a:endParaRPr lang="en-US" sz="3200" dirty="0"/>
          </a:p>
        </p:txBody>
      </p:sp>
      <p:sp>
        <p:nvSpPr>
          <p:cNvPr id="3" name="Content Placeholder 2"/>
          <p:cNvSpPr>
            <a:spLocks noGrp="1"/>
          </p:cNvSpPr>
          <p:nvPr>
            <p:ph idx="1"/>
          </p:nvPr>
        </p:nvSpPr>
        <p:spPr>
          <a:xfrm>
            <a:off x="304800" y="1439333"/>
            <a:ext cx="9745053" cy="5300133"/>
          </a:xfrm>
        </p:spPr>
        <p:txBody>
          <a:bodyPr>
            <a:normAutofit/>
          </a:bodyPr>
          <a:lstStyle/>
          <a:p>
            <a:r>
              <a:rPr lang="vi-VN" sz="2400" dirty="0"/>
              <a:t>Nhận định toàn thân</a:t>
            </a:r>
            <a:br>
              <a:rPr lang="vi-VN" sz="2400" dirty="0"/>
            </a:br>
            <a:br>
              <a:rPr lang="vi-VN" sz="2400" dirty="0"/>
            </a:br>
            <a:r>
              <a:rPr lang="vi-VN" sz="2400" dirty="0"/>
              <a:t>Tuần hoàn, dấu chứng sinh tồn, tri giác để phòng ngừa choáng. </a:t>
            </a:r>
            <a:br>
              <a:rPr lang="vi-VN" sz="2400" dirty="0"/>
            </a:br>
            <a:br>
              <a:rPr lang="vi-VN" sz="2400" dirty="0"/>
            </a:br>
            <a:r>
              <a:rPr lang="vi-VN" sz="2400" dirty="0"/>
              <a:t>Tình trạng nước xuất nhập, nước tiểu qua sonde.</a:t>
            </a:r>
            <a:br>
              <a:rPr lang="vi-VN" sz="2400" dirty="0"/>
            </a:br>
            <a:br>
              <a:rPr lang="vi-VN" sz="2400" dirty="0"/>
            </a:br>
            <a:r>
              <a:rPr lang="vi-VN" sz="2400" dirty="0"/>
              <a:t>Tình trạng sức cơ chi lành và chi bệnh.</a:t>
            </a:r>
            <a:br>
              <a:rPr lang="vi-VN" sz="2400" dirty="0"/>
            </a:br>
            <a:br>
              <a:rPr lang="vi-VN" sz="2400" dirty="0"/>
            </a:br>
            <a:r>
              <a:rPr lang="vi-VN" sz="2400" dirty="0"/>
              <a:t>Tâm lý người bệnh khi biết họ có vật lạ trong xương, phải chịu bất động, đau</a:t>
            </a:r>
            <a:br>
              <a:rPr lang="vi-VN" sz="2400" dirty="0"/>
            </a:br>
            <a:br>
              <a:rPr lang="vi-VN" sz="2400" dirty="0"/>
            </a:br>
            <a:r>
              <a:rPr lang="vi-VN" sz="2400" dirty="0"/>
              <a:t>Tình trạng dinh dưỡng, cân nặng sau mổ. Nhận định ngay biến chứng tắc mạch, huyết khối, mất mạch do hoại tử, viêm phổi, nhiễm trùng vết mổ.</a:t>
            </a:r>
            <a:endParaRPr lang="en-US" sz="2400" dirty="0"/>
          </a:p>
        </p:txBody>
      </p:sp>
    </p:spTree>
    <p:extLst>
      <p:ext uri="{BB962C8B-B14F-4D97-AF65-F5344CB8AC3E}">
        <p14:creationId xmlns:p14="http://schemas.microsoft.com/office/powerpoint/2010/main" val="250701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0" y="2069852"/>
            <a:ext cx="8375650" cy="4195481"/>
          </a:xfrm>
        </p:spPr>
        <p:txBody>
          <a:bodyPr/>
          <a:lstStyle/>
          <a:p>
            <a:r>
              <a:rPr lang="en-US" dirty="0" err="1"/>
              <a:t>Giảm</a:t>
            </a:r>
            <a:r>
              <a:rPr lang="en-US" dirty="0"/>
              <a:t> </a:t>
            </a:r>
            <a:r>
              <a:rPr lang="en-US" dirty="0" err="1"/>
              <a:t>đau</a:t>
            </a:r>
            <a:endParaRPr lang="en-US" dirty="0"/>
          </a:p>
          <a:p>
            <a:pPr>
              <a:buFontTx/>
              <a:buChar char="-"/>
            </a:pPr>
            <a:r>
              <a:rPr lang="vi-VN" dirty="0"/>
              <a:t>Cho người bệnh nằm nghỉ tại giường, nhận định tình trạng đau do vết thương, do chèn ép, do dị vật... </a:t>
            </a:r>
            <a:endParaRPr lang="en-US" dirty="0"/>
          </a:p>
          <a:p>
            <a:pPr>
              <a:buFontTx/>
              <a:buChar char="-"/>
            </a:pPr>
            <a:r>
              <a:rPr lang="vi-VN" dirty="0"/>
              <a:t>Xoay trở người bệnh thường xuyên và giúp người bệnh tư thế dễ chịu.</a:t>
            </a:r>
            <a:endParaRPr lang="en-US" dirty="0"/>
          </a:p>
          <a:p>
            <a:pPr>
              <a:buFontTx/>
              <a:buChar char="-"/>
            </a:pPr>
            <a:r>
              <a:rPr lang="vi-VN" dirty="0"/>
              <a:t> Giải thích tình trạng người bệnh thích nghi và cách tự chăm sóc vệ sinh cá nhân trong giới hạn cho phép.</a:t>
            </a:r>
            <a:endParaRPr lang="en-US" dirty="0"/>
          </a:p>
          <a:p>
            <a:pPr>
              <a:buFontTx/>
              <a:buChar char="-"/>
            </a:pPr>
            <a:r>
              <a:rPr lang="vi-VN" dirty="0"/>
              <a:t> Thực hiện thuốc giảm đau trước khi tập hay trước khi thay băng cho người bệnh. </a:t>
            </a:r>
            <a:endParaRPr lang="en-US" dirty="0"/>
          </a:p>
          <a:p>
            <a:pPr>
              <a:buFontTx/>
              <a:buChar char="-"/>
            </a:pPr>
            <a:r>
              <a:rPr lang="vi-VN" dirty="0"/>
              <a:t>Lượng giá mức độ đau và nguyên nhân đau để phát hiện dấu hiệu chèn ép sau mổ.</a:t>
            </a:r>
            <a:endParaRPr lang="en-US" dirty="0"/>
          </a:p>
        </p:txBody>
      </p:sp>
      <p:pic>
        <p:nvPicPr>
          <p:cNvPr id="4" name="Picture 3"/>
          <p:cNvPicPr>
            <a:picLocks noChangeAspect="1"/>
          </p:cNvPicPr>
          <p:nvPr/>
        </p:nvPicPr>
        <p:blipFill>
          <a:blip r:embed="rId2"/>
          <a:stretch>
            <a:fillRect/>
          </a:stretch>
        </p:blipFill>
        <p:spPr>
          <a:xfrm>
            <a:off x="8375650" y="2721907"/>
            <a:ext cx="3816350" cy="2375026"/>
          </a:xfrm>
          <a:prstGeom prst="rect">
            <a:avLst/>
          </a:prstGeom>
        </p:spPr>
      </p:pic>
    </p:spTree>
    <p:extLst>
      <p:ext uri="{BB962C8B-B14F-4D97-AF65-F5344CB8AC3E}">
        <p14:creationId xmlns:p14="http://schemas.microsoft.com/office/powerpoint/2010/main" val="266067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CHĂM SÓC</a:t>
            </a:r>
          </a:p>
        </p:txBody>
      </p:sp>
      <p:sp>
        <p:nvSpPr>
          <p:cNvPr id="3" name="Content Placeholder 2"/>
          <p:cNvSpPr>
            <a:spLocks noGrp="1"/>
          </p:cNvSpPr>
          <p:nvPr>
            <p:ph idx="1"/>
          </p:nvPr>
        </p:nvSpPr>
        <p:spPr>
          <a:xfrm>
            <a:off x="646111" y="1473200"/>
            <a:ext cx="9403743" cy="4775199"/>
          </a:xfrm>
        </p:spPr>
        <p:txBody>
          <a:bodyPr>
            <a:noAutofit/>
          </a:bodyPr>
          <a:lstStyle/>
          <a:p>
            <a:r>
              <a:rPr lang="vi-VN" sz="2800" dirty="0"/>
              <a:t>Người bệnh nguy cơ có dấu hiệu chèn ép do bó bột sau mổ</a:t>
            </a:r>
            <a:endParaRPr lang="en-US" sz="2800" dirty="0"/>
          </a:p>
          <a:p>
            <a:pPr>
              <a:buFontTx/>
              <a:buChar char="-"/>
            </a:pPr>
            <a:r>
              <a:rPr lang="vi-VN" sz="2800" dirty="0"/>
              <a:t>Nhận định tình trạng bột, vùng chi bó bột sau mổ, tình trạng vết thương qua cửa sổ bột. Hỏi người bệnh cảm giác đau, tê. </a:t>
            </a:r>
            <a:endParaRPr lang="en-US" sz="2800" dirty="0"/>
          </a:p>
          <a:p>
            <a:pPr>
              <a:buFontTx/>
              <a:buChar char="-"/>
            </a:pPr>
            <a:r>
              <a:rPr lang="vi-VN" sz="2800" dirty="0"/>
              <a:t>Sờ mạch chi và nhiệt độ da vùng chi. </a:t>
            </a:r>
            <a:endParaRPr lang="en-US" sz="2800" dirty="0"/>
          </a:p>
          <a:p>
            <a:pPr>
              <a:buFontTx/>
              <a:buChar char="-"/>
            </a:pPr>
            <a:r>
              <a:rPr lang="vi-VN" sz="2800" dirty="0"/>
              <a:t>Đánh giá mức độ phù nề chi và nâng cao chi cao không quá mực tim, nên kê chi dọc theo chiều dài chi tránh chèn ép điểm. </a:t>
            </a:r>
            <a:endParaRPr lang="en-US" sz="2800" dirty="0"/>
          </a:p>
          <a:p>
            <a:pPr>
              <a:buFontTx/>
              <a:buChar char="-"/>
            </a:pPr>
            <a:r>
              <a:rPr lang="vi-VN" sz="2800" dirty="0"/>
              <a:t>Tiếp tục theo dõi dấu hiệu đau, tê, phù nề chi. </a:t>
            </a:r>
            <a:endParaRPr lang="en-US" sz="2800" dirty="0"/>
          </a:p>
          <a:p>
            <a:pPr>
              <a:buFontTx/>
              <a:buChar char="-"/>
            </a:pPr>
            <a:r>
              <a:rPr lang="vi-VN" sz="2800" dirty="0"/>
              <a:t>Hướng dẫn người bệnh tập gồng chi trong bột, tập các ngón.</a:t>
            </a:r>
            <a:br>
              <a:rPr lang="vi-VN" sz="2800" dirty="0"/>
            </a:br>
            <a:endParaRPr lang="en-US" sz="2800" dirty="0"/>
          </a:p>
        </p:txBody>
      </p:sp>
    </p:spTree>
    <p:extLst>
      <p:ext uri="{BB962C8B-B14F-4D97-AF65-F5344CB8AC3E}">
        <p14:creationId xmlns:p14="http://schemas.microsoft.com/office/powerpoint/2010/main" val="1388891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554</TotalTime>
  <Words>1865</Words>
  <Application>Microsoft Macintosh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Times New Roman</vt:lpstr>
      <vt:lpstr>Wingdings 3</vt:lpstr>
      <vt:lpstr>Ion</vt:lpstr>
      <vt:lpstr>CHĂM SÓC NGƯỜI BỆNH MỔ XƯƠNG </vt:lpstr>
      <vt:lpstr>MỤC ĐÍCH</vt:lpstr>
      <vt:lpstr>THUẬN LỢI VÀ BẤT LỢI CỦA MỔ XƯƠNG</vt:lpstr>
      <vt:lpstr>TAI BIẾN </vt:lpstr>
      <vt:lpstr>CHĂM SÓC NGƯỜI BỆNH MỔ XƯƠNG </vt:lpstr>
      <vt:lpstr>NHẬN ĐỊNH TÌNH TRẠNG NGƯỜI BỆNH </vt:lpstr>
      <vt:lpstr>NHẬN ĐỊNH TÌNH TRẠNG NGƯỜI BỆNH </vt:lpstr>
      <vt:lpstr>CHĂM SÓC</vt:lpstr>
      <vt:lpstr>CHĂM SÓC</vt:lpstr>
      <vt:lpstr>CHĂM SÓC</vt:lpstr>
      <vt:lpstr>CHĂM SÓC</vt:lpstr>
      <vt:lpstr>CHĂM SÓC</vt:lpstr>
      <vt:lpstr>CHĂM SÓC</vt:lpstr>
      <vt:lpstr>CHĂM SÓC</vt:lpstr>
      <vt:lpstr>CHĂM SÓC</vt:lpstr>
      <vt:lpstr>CHĂM SÓC</vt:lpstr>
      <vt:lpstr>CHĂM SÓC</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CHĂM SÓC NGƯỜI BỆNH MỔ XƯƠNG</dc:title>
  <dc:creator>HP</dc:creator>
  <cp:lastModifiedBy>Microsoft Office User</cp:lastModifiedBy>
  <cp:revision>14</cp:revision>
  <dcterms:created xsi:type="dcterms:W3CDTF">2021-11-09T00:57:53Z</dcterms:created>
  <dcterms:modified xsi:type="dcterms:W3CDTF">2023-02-28T16:41:16Z</dcterms:modified>
</cp:coreProperties>
</file>