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39"/>
  </p:notesMasterIdLst>
  <p:sldIdLst>
    <p:sldId id="257" r:id="rId3"/>
    <p:sldId id="256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DC"/>
    <a:srgbClr val="D6E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2915" autoAdjust="0"/>
  </p:normalViewPr>
  <p:slideViewPr>
    <p:cSldViewPr snapToGrid="0">
      <p:cViewPr varScale="1">
        <p:scale>
          <a:sx n="64" d="100"/>
          <a:sy n="64" d="100"/>
        </p:scale>
        <p:origin x="8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8EA5B-2B62-48F6-B64F-3EE66D781B80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F6D1C-26CF-494C-BF32-8A22BCBA2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153B-1593-4C56-A131-F9B5D0D6C95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5157-ADCE-4426-A1EF-9F376476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7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153B-1593-4C56-A131-F9B5D0D6C95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5157-ADCE-4426-A1EF-9F376476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8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153B-1593-4C56-A131-F9B5D0D6C95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5157-ADCE-4426-A1EF-9F376476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46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6867"/>
            <a:endParaRPr lang="en-US" sz="15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6867"/>
            <a:fld id="{1D8BD707-D9CF-40AE-B4C6-C98DA3205C09}" type="datetimeFigureOut">
              <a:rPr lang="en-US" sz="1588" smtClean="0">
                <a:solidFill>
                  <a:prstClr val="black">
                    <a:tint val="75000"/>
                  </a:prstClr>
                </a:solidFill>
              </a:rPr>
              <a:pPr defTabSz="806867"/>
              <a:t>7/23/2022</a:t>
            </a:fld>
            <a:endParaRPr lang="en-US" sz="15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6867"/>
            <a:fld id="{B6F15528-21DE-4FAA-801E-634DDDAF4B2B}" type="slidenum">
              <a:rPr lang="en-US" sz="1588" smtClean="0">
                <a:solidFill>
                  <a:prstClr val="black">
                    <a:tint val="75000"/>
                  </a:prstClr>
                </a:solidFill>
              </a:rPr>
              <a:pPr defTabSz="806867"/>
              <a:t>‹#›</a:t>
            </a:fld>
            <a:endParaRPr lang="en-US" sz="158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98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6867"/>
            <a:endParaRPr lang="en-US" sz="15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6867"/>
            <a:fld id="{1D8BD707-D9CF-40AE-B4C6-C98DA3205C09}" type="datetimeFigureOut">
              <a:rPr lang="en-US" sz="1588" smtClean="0">
                <a:solidFill>
                  <a:prstClr val="black">
                    <a:tint val="75000"/>
                  </a:prstClr>
                </a:solidFill>
              </a:rPr>
              <a:pPr defTabSz="806867"/>
              <a:t>7/23/2022</a:t>
            </a:fld>
            <a:endParaRPr lang="en-US" sz="15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6867"/>
            <a:fld id="{B6F15528-21DE-4FAA-801E-634DDDAF4B2B}" type="slidenum">
              <a:rPr lang="en-US" sz="1588" smtClean="0">
                <a:solidFill>
                  <a:prstClr val="black">
                    <a:tint val="75000"/>
                  </a:prstClr>
                </a:solidFill>
              </a:rPr>
              <a:pPr defTabSz="806867"/>
              <a:t>‹#›</a:t>
            </a:fld>
            <a:endParaRPr lang="en-US" sz="158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08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6867"/>
            <a:endParaRPr lang="en-US" sz="15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6867"/>
            <a:fld id="{1D8BD707-D9CF-40AE-B4C6-C98DA3205C09}" type="datetimeFigureOut">
              <a:rPr lang="en-US" sz="1588" smtClean="0">
                <a:solidFill>
                  <a:prstClr val="black">
                    <a:tint val="75000"/>
                  </a:prstClr>
                </a:solidFill>
              </a:rPr>
              <a:pPr defTabSz="806867"/>
              <a:t>7/23/2022</a:t>
            </a:fld>
            <a:endParaRPr lang="en-US" sz="15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6867"/>
            <a:fld id="{B6F15528-21DE-4FAA-801E-634DDDAF4B2B}" type="slidenum">
              <a:rPr lang="en-US" sz="1588" smtClean="0">
                <a:solidFill>
                  <a:prstClr val="black">
                    <a:tint val="75000"/>
                  </a:prstClr>
                </a:solidFill>
              </a:rPr>
              <a:pPr defTabSz="806867"/>
              <a:t>‹#›</a:t>
            </a:fld>
            <a:endParaRPr lang="en-US" sz="158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67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6867"/>
            <a:endParaRPr lang="en-US" sz="15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6867"/>
            <a:fld id="{1D8BD707-D9CF-40AE-B4C6-C98DA3205C09}" type="datetimeFigureOut">
              <a:rPr lang="en-US" sz="1588" smtClean="0">
                <a:solidFill>
                  <a:prstClr val="black">
                    <a:tint val="75000"/>
                  </a:prstClr>
                </a:solidFill>
              </a:rPr>
              <a:pPr defTabSz="806867"/>
              <a:t>7/23/2022</a:t>
            </a:fld>
            <a:endParaRPr lang="en-US" sz="15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6867"/>
            <a:fld id="{B6F15528-21DE-4FAA-801E-634DDDAF4B2B}" type="slidenum">
              <a:rPr lang="en-US" sz="1588" smtClean="0">
                <a:solidFill>
                  <a:prstClr val="black">
                    <a:tint val="75000"/>
                  </a:prstClr>
                </a:solidFill>
              </a:rPr>
              <a:pPr defTabSz="806867"/>
              <a:t>‹#›</a:t>
            </a:fld>
            <a:endParaRPr lang="en-US" sz="158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894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6867"/>
            <a:endParaRPr lang="en-US" sz="15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6867"/>
            <a:fld id="{1D8BD707-D9CF-40AE-B4C6-C98DA3205C09}" type="datetimeFigureOut">
              <a:rPr lang="en-US" sz="1588" smtClean="0">
                <a:solidFill>
                  <a:prstClr val="black">
                    <a:tint val="75000"/>
                  </a:prstClr>
                </a:solidFill>
              </a:rPr>
              <a:pPr defTabSz="806867"/>
              <a:t>7/23/2022</a:t>
            </a:fld>
            <a:endParaRPr lang="en-US" sz="15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6867"/>
            <a:fld id="{B6F15528-21DE-4FAA-801E-634DDDAF4B2B}" type="slidenum">
              <a:rPr lang="en-US" sz="1588" smtClean="0">
                <a:solidFill>
                  <a:prstClr val="black">
                    <a:tint val="75000"/>
                  </a:prstClr>
                </a:solidFill>
              </a:rPr>
              <a:pPr defTabSz="806867"/>
              <a:t>‹#›</a:t>
            </a:fld>
            <a:endParaRPr lang="en-US" sz="158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2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153B-1593-4C56-A131-F9B5D0D6C95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5157-ADCE-4426-A1EF-9F376476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2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153B-1593-4C56-A131-F9B5D0D6C95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5157-ADCE-4426-A1EF-9F376476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6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153B-1593-4C56-A131-F9B5D0D6C95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5157-ADCE-4426-A1EF-9F376476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5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153B-1593-4C56-A131-F9B5D0D6C95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5157-ADCE-4426-A1EF-9F376476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3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153B-1593-4C56-A131-F9B5D0D6C95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5157-ADCE-4426-A1EF-9F376476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153B-1593-4C56-A131-F9B5D0D6C95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5157-ADCE-4426-A1EF-9F376476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7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153B-1593-4C56-A131-F9B5D0D6C95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5157-ADCE-4426-A1EF-9F376476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5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153B-1593-4C56-A131-F9B5D0D6C95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5157-ADCE-4426-A1EF-9F376476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1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B153B-1593-4C56-A131-F9B5D0D6C95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C5157-ADCE-4426-A1EF-9F376476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5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44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6867"/>
            <a:endParaRPr lang="en-US" sz="15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44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6867"/>
            <a:fld id="{1D8BD707-D9CF-40AE-B4C6-C98DA3205C09}" type="datetimeFigureOut">
              <a:rPr lang="en-US" sz="1588" smtClean="0">
                <a:solidFill>
                  <a:prstClr val="black">
                    <a:tint val="75000"/>
                  </a:prstClr>
                </a:solidFill>
              </a:rPr>
              <a:pPr defTabSz="806867"/>
              <a:t>7/23/2022</a:t>
            </a:fld>
            <a:endParaRPr lang="en-US" sz="15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44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6867"/>
            <a:fld id="{B6F15528-21DE-4FAA-801E-634DDDAF4B2B}" type="slidenum">
              <a:rPr lang="en-US" sz="1588" smtClean="0">
                <a:solidFill>
                  <a:prstClr val="black">
                    <a:tint val="75000"/>
                  </a:prstClr>
                </a:solidFill>
              </a:rPr>
              <a:pPr defTabSz="806867"/>
              <a:t>‹#›</a:t>
            </a:fld>
            <a:endParaRPr lang="en-US" sz="158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7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ChangeArrowheads="1"/>
          </p:cNvSpPr>
          <p:nvPr/>
        </p:nvSpPr>
        <p:spPr>
          <a:xfrm>
            <a:off x="2552891" y="1963757"/>
            <a:ext cx="7650163" cy="304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vi-VN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 TÁC DỤNG TRÊN HỆ THẦN KINH GIAO CẢM VÀ PHÓ GIAO CẢM</a:t>
            </a:r>
            <a:br>
              <a:rPr lang="en-US" altLang="vi-VN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vi-VN" dirty="0"/>
          </a:p>
        </p:txBody>
      </p:sp>
    </p:spTree>
    <p:extLst>
      <p:ext uri="{BB962C8B-B14F-4D97-AF65-F5344CB8AC3E}">
        <p14:creationId xmlns:p14="http://schemas.microsoft.com/office/powerpoint/2010/main" val="356754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180" y="1048095"/>
            <a:ext cx="3295650" cy="1390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93830" y="1743420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.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9750" y="177213"/>
            <a:ext cx="4587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DOPAMIN HYDROCLORID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8642" y="2632171"/>
            <a:ext cx="1153466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indent="457200" algn="just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Phổ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IR, so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phổ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thuốc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thử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Ninhydrin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amin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1)</a:t>
            </a:r>
          </a:p>
          <a:p>
            <a:pPr indent="457200" algn="just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thuốc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thử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Fehling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tủa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gạch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khử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phenol)</a:t>
            </a:r>
          </a:p>
          <a:p>
            <a:pPr marL="457200" algn="just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dịch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nitrat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tủa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ion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clorid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khan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dịch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acid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percloric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0,1N,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đương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mạch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nhiễm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khuẩn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0583" y="177213"/>
            <a:ext cx="16192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89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6648" y="414624"/>
            <a:ext cx="8858250" cy="6267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02924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1733" y="227337"/>
            <a:ext cx="9010650" cy="6419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79320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5636" y="77118"/>
            <a:ext cx="8858250" cy="6780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39164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3478" y="395007"/>
            <a:ext cx="7816103" cy="5664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884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1738" y="161236"/>
            <a:ext cx="8858250" cy="6419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37150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9847" y="385370"/>
            <a:ext cx="3507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AMPHETAMIN SULFAT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847" y="1132672"/>
            <a:ext cx="3086100" cy="1485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84694" y="1794260"/>
                <a:ext cx="175168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 b="0" i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GB" sz="2400" b="0" i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sz="2400" b="0" i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GB" sz="2400" b="0" i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2 </m:t>
                      </m:r>
                      <m:r>
                        <m:rPr>
                          <m:nor/>
                        </m:rPr>
                        <a:rPr lang="pt-BR" sz="24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BR" sz="2400" baseline="-250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pt-BR" sz="24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SO</m:t>
                      </m:r>
                      <m:r>
                        <m:rPr>
                          <m:nor/>
                        </m:rPr>
                        <a:rPr lang="pt-BR" sz="2400" baseline="-250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694" y="1794260"/>
                <a:ext cx="1751682" cy="369332"/>
              </a:xfrm>
              <a:prstGeom prst="rect">
                <a:avLst/>
              </a:prstGeom>
              <a:blipFill>
                <a:blip r:embed="rId3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804232" y="2533739"/>
            <a:ext cx="1071941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Định tính: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+ Đun nóng dung dịch chế phẩm với NaOH và cloroform sẽ cho mùi phenylcarbinamin (C</a:t>
            </a:r>
            <a:r>
              <a:rPr lang="pt-BR" sz="20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z="20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5­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-CN).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+ Thêm acid picric vào dung dịch chế phẩm sẽ tạo tủa picrat amphetamine có màu vàng. Tủa sau khi rửa sạch và sấy khô có độ chảy từ 86</a:t>
            </a:r>
            <a:r>
              <a:rPr lang="pt-BR" sz="20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 đến 90</a:t>
            </a:r>
            <a:r>
              <a:rPr lang="pt-BR" sz="20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+ Phản ứng của ion sulfat.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Định lượng: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Phương pháp quang phổ UV-VIS.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 dụng: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Tác dụng: gây tăng huyết áp (nhưng kém hơn adrenalin khoảng 100 lần nhưng kéo dài hơn); kích thích thần kinh trung ương mạnh.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Chỉ định: điều trị các trương hợp ngộ độc thuốc ức chế thần kinh trung ương như thuốc mê, thuốc ngủ, morphin,…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11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9361" y="337506"/>
            <a:ext cx="8924925" cy="6115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52164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ChangeArrowheads="1"/>
          </p:cNvSpPr>
          <p:nvPr/>
        </p:nvSpPr>
        <p:spPr>
          <a:xfrm>
            <a:off x="2514600" y="2181341"/>
            <a:ext cx="7680325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THUỐC TÁC DỤNG HỦY</a:t>
            </a:r>
            <a:r>
              <a:rPr kumimoji="0" lang="en-US" altLang="vi-VN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GIAO CẢM</a:t>
            </a:r>
            <a:endParaRPr kumimoji="0" lang="en-US" alt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48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1960" y="398099"/>
            <a:ext cx="8705850" cy="5810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17757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297456" y="407625"/>
            <a:ext cx="11316158" cy="6209839"/>
            <a:chOff x="0" y="484743"/>
            <a:chExt cx="11316158" cy="6209839"/>
          </a:xfrm>
        </p:grpSpPr>
        <p:sp>
          <p:nvSpPr>
            <p:cNvPr id="2" name="Rounded Rectangle 1"/>
            <p:cNvSpPr/>
            <p:nvPr/>
          </p:nvSpPr>
          <p:spPr>
            <a:xfrm>
              <a:off x="4287399" y="484743"/>
              <a:ext cx="2853368" cy="83728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HỆ THẦN KINH</a:t>
              </a: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243070" y="1858180"/>
              <a:ext cx="2853368" cy="83728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TRUNG ƯƠNG</a:t>
              </a: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293166" y="1817324"/>
              <a:ext cx="2853368" cy="83728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NGOẠI BIÊN</a:t>
              </a: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3249980"/>
              <a:ext cx="1821455" cy="83728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NÃO</a:t>
              </a: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791637" y="3209211"/>
              <a:ext cx="1729648" cy="83728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TỦY SỐNG</a:t>
              </a: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866482" y="3277520"/>
              <a:ext cx="1953657" cy="83728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TKTV</a:t>
              </a: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030160" y="3277520"/>
              <a:ext cx="1953657" cy="83728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TK THÂN THỂ</a:t>
              </a: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345458" y="4567410"/>
              <a:ext cx="2842351" cy="83728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TK GIAO CẢM</a:t>
              </a: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311530" y="4567410"/>
              <a:ext cx="3224268" cy="83728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TK PHÓ/ĐỐI GIAO CẢM</a:t>
              </a: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1"/>
                <p:cNvSpPr/>
                <p:nvPr/>
              </p:nvSpPr>
              <p:spPr>
                <a:xfrm>
                  <a:off x="2214391" y="5857300"/>
                  <a:ext cx="1953657" cy="837282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𝜶</m:t>
                        </m:r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𝜶</m:t>
                        </m:r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oMath>
                    </m:oMathPara>
                  </a14:m>
                  <a:endParaRPr lang="en-US" sz="20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Rounded 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4391" y="5857300"/>
                  <a:ext cx="1953657" cy="837282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13"/>
                <p:cNvSpPr/>
                <p:nvPr/>
              </p:nvSpPr>
              <p:spPr>
                <a:xfrm>
                  <a:off x="4919033" y="5857300"/>
                  <a:ext cx="1953657" cy="837282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𝜷</m:t>
                        </m:r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𝜷</m:t>
                        </m:r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𝜷</m:t>
                        </m:r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Rounded 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9033" y="5857300"/>
                  <a:ext cx="1953657" cy="837282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/>
                <p:cNvSpPr/>
                <p:nvPr/>
              </p:nvSpPr>
              <p:spPr>
                <a:xfrm>
                  <a:off x="7140767" y="5857300"/>
                  <a:ext cx="1953657" cy="837282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𝑴𝒖𝒔𝒄𝒂𝒓𝒊𝒏𝒊𝒄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ounded 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0767" y="5857300"/>
                  <a:ext cx="1953657" cy="837282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5"/>
                <p:cNvSpPr/>
                <p:nvPr/>
              </p:nvSpPr>
              <p:spPr>
                <a:xfrm>
                  <a:off x="9362501" y="5817823"/>
                  <a:ext cx="1953657" cy="837282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𝑵𝒊𝒄𝒐𝒕𝒊𝒏𝒊𝒄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Rounded 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2501" y="5817823"/>
                  <a:ext cx="1953657" cy="837282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>
              <a:stCxn id="2" idx="2"/>
            </p:cNvCxnSpPr>
            <p:nvPr/>
          </p:nvCxnSpPr>
          <p:spPr>
            <a:xfrm>
              <a:off x="5714083" y="1322025"/>
              <a:ext cx="0" cy="2423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371161" y="1564395"/>
              <a:ext cx="4746434" cy="2203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3359329" y="1564395"/>
              <a:ext cx="11832" cy="293728"/>
            </a:xfrm>
            <a:custGeom>
              <a:avLst/>
              <a:gdLst>
                <a:gd name="connsiteX0" fmla="*/ 816 w 11832"/>
                <a:gd name="connsiteY0" fmla="*/ 0 h 293728"/>
                <a:gd name="connsiteX1" fmla="*/ 816 w 11832"/>
                <a:gd name="connsiteY1" fmla="*/ 264405 h 293728"/>
                <a:gd name="connsiteX2" fmla="*/ 11832 w 11832"/>
                <a:gd name="connsiteY2" fmla="*/ 275422 h 29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32" h="293728">
                  <a:moveTo>
                    <a:pt x="816" y="0"/>
                  </a:moveTo>
                  <a:cubicBezTo>
                    <a:pt x="816" y="109250"/>
                    <a:pt x="-1020" y="218501"/>
                    <a:pt x="816" y="264405"/>
                  </a:cubicBezTo>
                  <a:cubicBezTo>
                    <a:pt x="2652" y="310309"/>
                    <a:pt x="7242" y="292865"/>
                    <a:pt x="11832" y="275422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8117595" y="1564395"/>
              <a:ext cx="0" cy="25292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588968" y="2713882"/>
              <a:ext cx="0" cy="2423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46046" y="2956252"/>
              <a:ext cx="4746434" cy="2203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Freeform 30"/>
            <p:cNvSpPr/>
            <p:nvPr/>
          </p:nvSpPr>
          <p:spPr>
            <a:xfrm>
              <a:off x="234214" y="2956252"/>
              <a:ext cx="11832" cy="293728"/>
            </a:xfrm>
            <a:custGeom>
              <a:avLst/>
              <a:gdLst>
                <a:gd name="connsiteX0" fmla="*/ 816 w 11832"/>
                <a:gd name="connsiteY0" fmla="*/ 0 h 293728"/>
                <a:gd name="connsiteX1" fmla="*/ 816 w 11832"/>
                <a:gd name="connsiteY1" fmla="*/ 264405 h 293728"/>
                <a:gd name="connsiteX2" fmla="*/ 11832 w 11832"/>
                <a:gd name="connsiteY2" fmla="*/ 275422 h 29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32" h="293728">
                  <a:moveTo>
                    <a:pt x="816" y="0"/>
                  </a:moveTo>
                  <a:cubicBezTo>
                    <a:pt x="816" y="109250"/>
                    <a:pt x="-1020" y="218501"/>
                    <a:pt x="816" y="264405"/>
                  </a:cubicBezTo>
                  <a:cubicBezTo>
                    <a:pt x="2652" y="310309"/>
                    <a:pt x="7242" y="292865"/>
                    <a:pt x="11832" y="275422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4992480" y="2956252"/>
              <a:ext cx="0" cy="25292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4" idx="2"/>
            </p:cNvCxnSpPr>
            <p:nvPr/>
          </p:nvCxnSpPr>
          <p:spPr>
            <a:xfrm>
              <a:off x="8719850" y="2654606"/>
              <a:ext cx="0" cy="31993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872690" y="2971460"/>
              <a:ext cx="3350963" cy="616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Freeform 34"/>
            <p:cNvSpPr/>
            <p:nvPr/>
          </p:nvSpPr>
          <p:spPr>
            <a:xfrm>
              <a:off x="6872689" y="2967269"/>
              <a:ext cx="11832" cy="293728"/>
            </a:xfrm>
            <a:custGeom>
              <a:avLst/>
              <a:gdLst>
                <a:gd name="connsiteX0" fmla="*/ 816 w 11832"/>
                <a:gd name="connsiteY0" fmla="*/ 0 h 293728"/>
                <a:gd name="connsiteX1" fmla="*/ 816 w 11832"/>
                <a:gd name="connsiteY1" fmla="*/ 264405 h 293728"/>
                <a:gd name="connsiteX2" fmla="*/ 11832 w 11832"/>
                <a:gd name="connsiteY2" fmla="*/ 275422 h 29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32" h="293728">
                  <a:moveTo>
                    <a:pt x="816" y="0"/>
                  </a:moveTo>
                  <a:cubicBezTo>
                    <a:pt x="816" y="109250"/>
                    <a:pt x="-1020" y="218501"/>
                    <a:pt x="816" y="264405"/>
                  </a:cubicBezTo>
                  <a:cubicBezTo>
                    <a:pt x="2652" y="310309"/>
                    <a:pt x="7242" y="292865"/>
                    <a:pt x="11832" y="275422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223653" y="3019085"/>
              <a:ext cx="0" cy="25226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793228" y="4073161"/>
              <a:ext cx="0" cy="2423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4450306" y="4315531"/>
              <a:ext cx="4746434" cy="2203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Freeform 50"/>
            <p:cNvSpPr/>
            <p:nvPr/>
          </p:nvSpPr>
          <p:spPr>
            <a:xfrm>
              <a:off x="4438474" y="4315531"/>
              <a:ext cx="11832" cy="293728"/>
            </a:xfrm>
            <a:custGeom>
              <a:avLst/>
              <a:gdLst>
                <a:gd name="connsiteX0" fmla="*/ 816 w 11832"/>
                <a:gd name="connsiteY0" fmla="*/ 0 h 293728"/>
                <a:gd name="connsiteX1" fmla="*/ 816 w 11832"/>
                <a:gd name="connsiteY1" fmla="*/ 264405 h 293728"/>
                <a:gd name="connsiteX2" fmla="*/ 11832 w 11832"/>
                <a:gd name="connsiteY2" fmla="*/ 275422 h 29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32" h="293728">
                  <a:moveTo>
                    <a:pt x="816" y="0"/>
                  </a:moveTo>
                  <a:cubicBezTo>
                    <a:pt x="816" y="109250"/>
                    <a:pt x="-1020" y="218501"/>
                    <a:pt x="816" y="264405"/>
                  </a:cubicBezTo>
                  <a:cubicBezTo>
                    <a:pt x="2652" y="310309"/>
                    <a:pt x="7242" y="292865"/>
                    <a:pt x="11832" y="275422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9196740" y="4315531"/>
              <a:ext cx="0" cy="25292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611376" y="5334531"/>
              <a:ext cx="0" cy="2423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974554" y="5563572"/>
              <a:ext cx="3294044" cy="109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Freeform 54"/>
            <p:cNvSpPr/>
            <p:nvPr/>
          </p:nvSpPr>
          <p:spPr>
            <a:xfrm>
              <a:off x="2996588" y="5563572"/>
              <a:ext cx="11832" cy="293728"/>
            </a:xfrm>
            <a:custGeom>
              <a:avLst/>
              <a:gdLst>
                <a:gd name="connsiteX0" fmla="*/ 816 w 11832"/>
                <a:gd name="connsiteY0" fmla="*/ 0 h 293728"/>
                <a:gd name="connsiteX1" fmla="*/ 816 w 11832"/>
                <a:gd name="connsiteY1" fmla="*/ 264405 h 293728"/>
                <a:gd name="connsiteX2" fmla="*/ 11832 w 11832"/>
                <a:gd name="connsiteY2" fmla="*/ 275422 h 29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32" h="293728">
                  <a:moveTo>
                    <a:pt x="816" y="0"/>
                  </a:moveTo>
                  <a:cubicBezTo>
                    <a:pt x="816" y="109250"/>
                    <a:pt x="-1020" y="218501"/>
                    <a:pt x="816" y="264405"/>
                  </a:cubicBezTo>
                  <a:cubicBezTo>
                    <a:pt x="2652" y="310309"/>
                    <a:pt x="7242" y="292865"/>
                    <a:pt x="11832" y="275422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6243708" y="5574476"/>
              <a:ext cx="0" cy="25292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8999865" y="5370133"/>
              <a:ext cx="0" cy="2423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7557571" y="5600240"/>
              <a:ext cx="3095740" cy="342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Freeform 61"/>
            <p:cNvSpPr/>
            <p:nvPr/>
          </p:nvSpPr>
          <p:spPr>
            <a:xfrm>
              <a:off x="7582460" y="5580096"/>
              <a:ext cx="11832" cy="293728"/>
            </a:xfrm>
            <a:custGeom>
              <a:avLst/>
              <a:gdLst>
                <a:gd name="connsiteX0" fmla="*/ 816 w 11832"/>
                <a:gd name="connsiteY0" fmla="*/ 0 h 293728"/>
                <a:gd name="connsiteX1" fmla="*/ 816 w 11832"/>
                <a:gd name="connsiteY1" fmla="*/ 264405 h 293728"/>
                <a:gd name="connsiteX2" fmla="*/ 11832 w 11832"/>
                <a:gd name="connsiteY2" fmla="*/ 275422 h 29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32" h="293728">
                  <a:moveTo>
                    <a:pt x="816" y="0"/>
                  </a:moveTo>
                  <a:cubicBezTo>
                    <a:pt x="816" y="109250"/>
                    <a:pt x="-1020" y="218501"/>
                    <a:pt x="816" y="264405"/>
                  </a:cubicBezTo>
                  <a:cubicBezTo>
                    <a:pt x="2652" y="310309"/>
                    <a:pt x="7242" y="292865"/>
                    <a:pt x="11832" y="275422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0653311" y="5604371"/>
              <a:ext cx="0" cy="25292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7149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5076" y="736329"/>
            <a:ext cx="10146535" cy="414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endParaRPr lang="en-US" sz="4400" dirty="0">
              <a:solidFill>
                <a:srgbClr val="FF000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300"/>
              </a:spcBef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Dựa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trúc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hóa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acid lysergic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alcaloid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cựa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lõa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mạch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phenylethanolamin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Sotalol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labelol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III: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aryloxypropanolamin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Propanolol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atenolol…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IV: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guanidin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Guanethidin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aminoacid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Methyldopa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en-US" sz="24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92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4410" y="462488"/>
            <a:ext cx="3614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ERGOMETRIN MALEAT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264" y="932187"/>
            <a:ext cx="2019300" cy="226695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346596" y="1837062"/>
            <a:ext cx="2334696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altLang="en-US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US" altLang="en-US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(COOH)</a:t>
            </a:r>
            <a:r>
              <a:rPr kumimoji="0" lang="en-US" altLang="en-US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8641" y="3199137"/>
            <a:ext cx="11773359" cy="359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Bột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hoặc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̉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trắng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vàng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mùi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indent="457200" algn="just">
              <a:spcBef>
                <a:spcPts val="300"/>
              </a:spcBef>
              <a:spcAft>
                <a:spcPts val="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̣ tan: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Ergometrin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maleat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nước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ethanol;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ether hay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cloroform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nóng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chảy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ở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khoảng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195</a:t>
            </a:r>
            <a:r>
              <a:rPr lang="en-US" sz="20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-197</a:t>
            </a:r>
            <a:r>
              <a:rPr lang="en-US" sz="20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 (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kèm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̣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hủy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Hóa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tính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  <a:p>
            <a:pPr indent="457200" algn="just"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Dung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dịch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́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phẩm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nước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có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huỳnh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+ Dung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dịch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nước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tủa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màu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nâu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với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dịch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iod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/KI.</a:t>
            </a:r>
          </a:p>
          <a:p>
            <a:pPr algn="just"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+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Đun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nóng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́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phẩm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nước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với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acid acetic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̀ dung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dịch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FeCl</a:t>
            </a:r>
            <a:r>
              <a:rPr lang="en-US" sz="20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rồi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acid phosphoric,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vài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phút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sẽ có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màu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tím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+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dịch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p-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dimethylaminobenzaldehyd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vào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dịch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́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phẩm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nước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̀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phút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sẽ có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màu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+ Cho 1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giọt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nước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brom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vào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dịch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́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phẩm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nước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̀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nước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brom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sẽ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mất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màu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793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4410" y="462488"/>
            <a:ext cx="3614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ERGOMETRIN MALEAT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876" y="1544575"/>
            <a:ext cx="1107195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Định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tính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Ngoài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các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phản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ứng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hóa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học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còn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xác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định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bằng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pháp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phô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̉ IR,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sắc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́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lớp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mỏng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̀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phô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̉ UV.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Định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lượng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pháp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định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lượng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trường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khan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với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acid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percloric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0,1M.</a:t>
            </a: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+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pháp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phổ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UV-VIS.</a:t>
            </a: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+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pháp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acid-base.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dụng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Làm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bóp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của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̉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indent="457200" algn="just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Phòng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trị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huyết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chảy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máu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̉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huyết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168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1227" y="-19050"/>
            <a:ext cx="9010650" cy="6877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14744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9061" y="0"/>
            <a:ext cx="9001125" cy="6724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99371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ChangeArrowheads="1"/>
          </p:cNvSpPr>
          <p:nvPr/>
        </p:nvSpPr>
        <p:spPr>
          <a:xfrm>
            <a:off x="2514600" y="2181341"/>
            <a:ext cx="7680325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THUỐC TÁC DỤNG KIỂU</a:t>
            </a:r>
            <a:r>
              <a:rPr kumimoji="0" lang="en-US" altLang="vi-VN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PHÓ</a:t>
            </a:r>
            <a:r>
              <a:rPr kumimoji="0" lang="en-US" alt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GIAO CẢM</a:t>
            </a:r>
          </a:p>
        </p:txBody>
      </p:sp>
    </p:spTree>
    <p:extLst>
      <p:ext uri="{BB962C8B-B14F-4D97-AF65-F5344CB8AC3E}">
        <p14:creationId xmlns:p14="http://schemas.microsoft.com/office/powerpoint/2010/main" val="3307776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7357" y="357704"/>
            <a:ext cx="8705850" cy="6115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22956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7044" y="510104"/>
            <a:ext cx="8543925" cy="5505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06133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4138" y="567024"/>
            <a:ext cx="8848725" cy="5505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95898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8572" y="389262"/>
            <a:ext cx="8620125" cy="6257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6071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897656" y="388919"/>
            <a:ext cx="8534400" cy="5962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4143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ChangeArrowheads="1"/>
          </p:cNvSpPr>
          <p:nvPr/>
        </p:nvSpPr>
        <p:spPr>
          <a:xfrm>
            <a:off x="2514600" y="2181341"/>
            <a:ext cx="7680325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THUỐC TÁC DỤNG KIỂU HỦY</a:t>
            </a:r>
            <a:r>
              <a:rPr kumimoji="0" lang="en-US" altLang="vi-VN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alt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PHÓ GIAO CẢM</a:t>
            </a:r>
          </a:p>
        </p:txBody>
      </p:sp>
    </p:spTree>
    <p:extLst>
      <p:ext uri="{BB962C8B-B14F-4D97-AF65-F5344CB8AC3E}">
        <p14:creationId xmlns:p14="http://schemas.microsoft.com/office/powerpoint/2010/main" val="2527564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044" y="543578"/>
            <a:ext cx="8755976" cy="601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2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9078" y="754311"/>
            <a:ext cx="8553450" cy="428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26863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9618" y="133350"/>
            <a:ext cx="8553450" cy="6724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978288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8740" y="368720"/>
            <a:ext cx="8705850" cy="6115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704174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4335" y="578042"/>
            <a:ext cx="8705850" cy="5810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07637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5323" y="285750"/>
            <a:ext cx="8858250" cy="6572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9953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6240" y="313636"/>
            <a:ext cx="8982075" cy="6115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5745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3884" y="396608"/>
            <a:ext cx="8698161" cy="5870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70865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ChangeArrowheads="1"/>
          </p:cNvSpPr>
          <p:nvPr/>
        </p:nvSpPr>
        <p:spPr>
          <a:xfrm>
            <a:off x="2514600" y="2181341"/>
            <a:ext cx="7680325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vi-V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 TÁC DỤNG KIỂU GIAO CẢM</a:t>
            </a:r>
          </a:p>
        </p:txBody>
      </p:sp>
    </p:spTree>
    <p:extLst>
      <p:ext uri="{BB962C8B-B14F-4D97-AF65-F5344CB8AC3E}">
        <p14:creationId xmlns:p14="http://schemas.microsoft.com/office/powerpoint/2010/main" val="339772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0913" y="133350"/>
            <a:ext cx="8924925" cy="6724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8837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0171" y="139203"/>
            <a:ext cx="9067800" cy="6486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34766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974" y="66675"/>
            <a:ext cx="9010650" cy="6791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99156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1789</TotalTime>
  <Words>667</Words>
  <Application>Microsoft Office PowerPoint</Application>
  <PresentationFormat>Widescreen</PresentationFormat>
  <Paragraphs>66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.VnTime</vt:lpstr>
      <vt:lpstr>Arial</vt:lpstr>
      <vt:lpstr>Calibri</vt:lpstr>
      <vt:lpstr>Calibri Light</vt:lpstr>
      <vt:lpstr>Cambria Math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Kim Chi</dc:creator>
  <cp:lastModifiedBy>Admin</cp:lastModifiedBy>
  <cp:revision>67</cp:revision>
  <dcterms:created xsi:type="dcterms:W3CDTF">2019-03-01T03:26:52Z</dcterms:created>
  <dcterms:modified xsi:type="dcterms:W3CDTF">2022-07-23T09:13:06Z</dcterms:modified>
</cp:coreProperties>
</file>