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35"/>
  </p:notesMasterIdLst>
  <p:sldIdLst>
    <p:sldId id="256" r:id="rId2"/>
    <p:sldId id="303" r:id="rId3"/>
    <p:sldId id="261" r:id="rId4"/>
    <p:sldId id="258" r:id="rId5"/>
    <p:sldId id="295" r:id="rId6"/>
    <p:sldId id="288" r:id="rId7"/>
    <p:sldId id="262" r:id="rId8"/>
    <p:sldId id="289" r:id="rId9"/>
    <p:sldId id="290" r:id="rId10"/>
    <p:sldId id="291" r:id="rId11"/>
    <p:sldId id="294" r:id="rId12"/>
    <p:sldId id="298" r:id="rId13"/>
    <p:sldId id="300" r:id="rId14"/>
    <p:sldId id="301" r:id="rId15"/>
    <p:sldId id="302" r:id="rId16"/>
    <p:sldId id="304" r:id="rId17"/>
    <p:sldId id="265" r:id="rId18"/>
    <p:sldId id="263" r:id="rId19"/>
    <p:sldId id="267" r:id="rId20"/>
    <p:sldId id="264" r:id="rId21"/>
    <p:sldId id="285" r:id="rId22"/>
    <p:sldId id="286" r:id="rId23"/>
    <p:sldId id="287" r:id="rId24"/>
    <p:sldId id="296" r:id="rId25"/>
    <p:sldId id="310" r:id="rId26"/>
    <p:sldId id="305" r:id="rId27"/>
    <p:sldId id="271" r:id="rId28"/>
    <p:sldId id="307" r:id="rId29"/>
    <p:sldId id="274" r:id="rId30"/>
    <p:sldId id="308" r:id="rId31"/>
    <p:sldId id="309" r:id="rId32"/>
    <p:sldId id="311"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10" autoAdjust="0"/>
    <p:restoredTop sz="94697" autoAdjust="0"/>
  </p:normalViewPr>
  <p:slideViewPr>
    <p:cSldViewPr>
      <p:cViewPr>
        <p:scale>
          <a:sx n="70" d="100"/>
          <a:sy n="70" d="100"/>
        </p:scale>
        <p:origin x="-16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41C5E-E2A4-41F3-94A9-51C903CB391C}" type="datetimeFigureOut">
              <a:rPr lang="en-US" smtClean="0"/>
              <a:t>4/25/2022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FAD50-A800-4EA3-B9E0-4C6059F31300}" type="slidenum">
              <a:rPr lang="en-US" smtClean="0"/>
              <a:t>‹#›</a:t>
            </a:fld>
            <a:endParaRPr lang="en-US"/>
          </a:p>
        </p:txBody>
      </p:sp>
    </p:spTree>
    <p:extLst>
      <p:ext uri="{BB962C8B-B14F-4D97-AF65-F5344CB8AC3E}">
        <p14:creationId xmlns:p14="http://schemas.microsoft.com/office/powerpoint/2010/main" val="154588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mtClean="0">
                <a:solidFill>
                  <a:srgbClr val="C00000"/>
                </a:solidFill>
              </a:rPr>
              <a:t>Trong</a:t>
            </a:r>
            <a:r>
              <a:rPr lang="en-US" baseline="0" smtClean="0">
                <a:solidFill>
                  <a:srgbClr val="C00000"/>
                </a:solidFill>
              </a:rPr>
              <a:t> giới hạn đề tài chúng tôi chỉ thực hiện được 2 xét nghiệm miễn dịch là ANA và anti-dsDNA. Các xét nghiệm miễn dịch còn lại và sinh thiết thận chúng tôi chưa thực hiện được trong  nghiên cứu này.</a:t>
            </a:r>
          </a:p>
          <a:p>
            <a:endParaRPr lang="en-US" baseline="0" smtClean="0"/>
          </a:p>
          <a:p>
            <a:r>
              <a:rPr lang="vi-VN" sz="1200" kern="1200" smtClean="0">
                <a:solidFill>
                  <a:schemeClr val="tx1"/>
                </a:solidFill>
                <a:latin typeface="+mn-lt"/>
                <a:ea typeface="+mn-ea"/>
                <a:cs typeface="+mn-cs"/>
              </a:rPr>
              <a:t>* Tiêu chuẩn lâm sàng:</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1. Lupus da cấp gồm có: ban cánh bướm, lupus bọng nước, những hình thức hoại tử da nhiễm độc khác nhau của SLE, ban lupus dạng dát sẩn, ban lupus nhạy cảm ánh sáng (loại trừ tình trạng viêm da cơ).</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Hoặc lupus da bán cấp (hình thức vảy nến không cứng và/hoặc những tổn thương dạng vòng phân giải mà không sẹo hóa, mặc dù thỉnh thoảng có sự giảm sắc tố sau viêm hay tổn thương do giãn mao mạch).</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2. Lupus da mạn gồm có: Ban dạng đĩa cố điển khu trú (trên cổ) hay lan tỏa (trên và dưới cổ), lupus dạng hạt mụn, viêm mô mỡ dưới da, lupus niêm mạc, lupus ban đỏ phù nề, ban lupus nhạy cảm lạnh, ban dạng đĩa/dạng lichen phẳng chồng lên nhau.</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3. Loét miệng: vòm khẩu cái, má, lưỡi</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Hoặc loét mũi</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Loại trừ các nguyên nhân khác như viêm mạch, bệnh Behcet's, nhiễm trùng (herpesvirus), bệnh viêm ruột, viêm khớp phản ứng và những thức ăn có tính acid.</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4. Rụng tóc không sẹo hóa (thưa thớt lan tỏa hoặc tóc dễ gãy với tóc gãy có thể nhìn thấy được).</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Loại trừ sự có mặt của các nguyên nhân khác như rụng tóc vùng, thuốc, thiếu sắt và rụng tóc do androgen.</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5. Viêm bao hoạt dịch 2 khớp trở lên với đặc điểm là sưng hay tràn dịch</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Hoặc đau 2 khớp trở lên và ít nhất 30 phút cứng khớp buổi sáng.</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6. Viêm màng thanh dịch</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Viêm màng phổi điển hình trên 1 ngày hoặc tràn dịch màng phổi hoặc tiếng cọ màng phổi. </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Đau màng ngoài tim điển hình (đau khi nằm, cải thiện bởi ngồi cúi ra trước) hơn 1 ngày hoặc tràn dịch màng tim hoặc tiếng cọ màng tim hoặc viêm màng tim trên điện tâm đồ.</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Loại trừ nguyên nhân khác: nhiễm trùng, ure máu, viêm màng ngoài tim Dressler.</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7.</a:t>
            </a:r>
            <a:r>
              <a:rPr lang="vi-VN" sz="1200" i="1" kern="1200" smtClean="0">
                <a:solidFill>
                  <a:schemeClr val="tx1"/>
                </a:solidFill>
                <a:latin typeface="+mn-lt"/>
                <a:ea typeface="+mn-ea"/>
                <a:cs typeface="+mn-cs"/>
              </a:rPr>
              <a:t> </a:t>
            </a:r>
            <a:r>
              <a:rPr lang="vi-VN" sz="1200" kern="1200" smtClean="0">
                <a:solidFill>
                  <a:schemeClr val="tx1"/>
                </a:solidFill>
                <a:latin typeface="+mn-lt"/>
                <a:ea typeface="+mn-ea"/>
                <a:cs typeface="+mn-cs"/>
              </a:rPr>
              <a:t>Thận: Tỷ protein/creatinine niệu (hoặc protein niệu 24 giờ) kết quả 500mg/24 giờ hoặc trụ hồng cầu.</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8. Thần kinh: Co giật, rối loạn tâm thần, phức hợp viêm đa thần kinh rải rác (loại trừ những nguyên nhân được biết như viêm mạch tiên phát), viêm tủy, bệnh thần kinh ngoại biên hay thần kinh sọ (loại trừ những nguyên nhân được biết như viêm mạch tiên phát, nhiễm trùng và đái đường tụy), giai đoạn hỗn loạn cấp (loại trừ những nguyên nhân khác như nhiễm độc, chuyển hóa, ure máu, thuốc).</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9. Thiếu máu tán huyết.</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10. Giảm bạch cầu (&lt;4.000/mm</a:t>
            </a:r>
            <a:r>
              <a:rPr lang="vi-VN" sz="1200" kern="1200" baseline="30000" smtClean="0">
                <a:solidFill>
                  <a:schemeClr val="tx1"/>
                </a:solidFill>
                <a:latin typeface="+mn-lt"/>
                <a:ea typeface="+mn-ea"/>
                <a:cs typeface="+mn-cs"/>
              </a:rPr>
              <a:t>3 </a:t>
            </a:r>
            <a:r>
              <a:rPr lang="vi-VN" sz="1200" kern="1200" smtClean="0">
                <a:solidFill>
                  <a:schemeClr val="tx1"/>
                </a:solidFill>
                <a:latin typeface="+mn-lt"/>
                <a:ea typeface="+mn-ea"/>
                <a:cs typeface="+mn-cs"/>
              </a:rPr>
              <a:t>) ít nhất một lần sau khi loại trừ những nguyên nhân khác như hội chứng Felty, thuốc và tăng áp tĩnh mạch cửa.</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Hoặc giảm bạch cầu lympho (&lt;1.000/mm</a:t>
            </a:r>
            <a:r>
              <a:rPr lang="vi-VN" sz="1200" kern="1200" baseline="30000" smtClean="0">
                <a:solidFill>
                  <a:schemeClr val="tx1"/>
                </a:solidFill>
                <a:latin typeface="+mn-lt"/>
                <a:ea typeface="+mn-ea"/>
                <a:cs typeface="+mn-cs"/>
              </a:rPr>
              <a:t>3</a:t>
            </a:r>
            <a:r>
              <a:rPr lang="vi-VN" sz="1200" kern="1200" smtClean="0">
                <a:solidFill>
                  <a:schemeClr val="tx1"/>
                </a:solidFill>
                <a:latin typeface="+mn-lt"/>
                <a:ea typeface="+mn-ea"/>
                <a:cs typeface="+mn-cs"/>
              </a:rPr>
              <a:t>) ít nhất một lần sau khi loại trừ những nguyên nhân khác như corticosteroids, thuốc, và nhiễm trùng.</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11. Giảm tiểu cầu (&lt;100.000/mm</a:t>
            </a:r>
            <a:r>
              <a:rPr lang="vi-VN" sz="1200" kern="1200" baseline="30000" smtClean="0">
                <a:solidFill>
                  <a:schemeClr val="tx1"/>
                </a:solidFill>
                <a:latin typeface="+mn-lt"/>
                <a:ea typeface="+mn-ea"/>
                <a:cs typeface="+mn-cs"/>
              </a:rPr>
              <a:t>3</a:t>
            </a:r>
            <a:r>
              <a:rPr lang="vi-VN" sz="1200" kern="1200" smtClean="0">
                <a:solidFill>
                  <a:schemeClr val="tx1"/>
                </a:solidFill>
                <a:latin typeface="+mn-lt"/>
                <a:ea typeface="+mn-ea"/>
                <a:cs typeface="+mn-cs"/>
              </a:rPr>
              <a:t>) ít nhất một lần sau khi loại trừ những nguyên nhân khác như thuốc, tăng áp cửa và ban xuất huyết giảm tiểu cầu.</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 Tiêu chuẩn miễn dịch</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1. Nồng độ ANA trên giới hạn tham khảo của xét nghiệm.</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2. Nồng độ kháng thể Anti-dsDNA trên mức giới hạn tham khảo của xét nghiệm (hoặc trên 2 lần giới hạn nếu test bằng ELISA).</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3. Anti-Sm: sự tồn tại kháng thể kháng Sm nhân.</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4. Kháng thể kháng phospholipid dương tính được xác nhận bởi 1 trong các yếu tố:</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 Test dương tính với kháng đông lupus</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 Test dương tính giả bởi RPR</a:t>
            </a:r>
            <a:r>
              <a:rPr lang="en-US" sz="1200" kern="1200" smtClean="0">
                <a:solidFill>
                  <a:schemeClr val="tx1"/>
                </a:solidFill>
                <a:latin typeface="+mn-lt"/>
                <a:ea typeface="+mn-ea"/>
                <a:cs typeface="+mn-cs"/>
              </a:rPr>
              <a:t> (Rapid Plasma Reagin)</a:t>
            </a:r>
          </a:p>
          <a:p>
            <a:r>
              <a:rPr lang="vi-VN" sz="1200" kern="1200" smtClean="0">
                <a:solidFill>
                  <a:schemeClr val="tx1"/>
                </a:solidFill>
                <a:latin typeface="+mn-lt"/>
                <a:ea typeface="+mn-ea"/>
                <a:cs typeface="+mn-cs"/>
              </a:rPr>
              <a:t>- Nồng độ kháng thể kháng cardiolipin với tỷ giá trung bình hoặc cao (IgA, IgG hoặc IgM)</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 Test dương tính anti-β2-glycoprotein I (IgA, IgG, hoặc IgM)</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5. Giảm bổ thể (C3, C4, CH50).</a:t>
            </a:r>
            <a:endParaRPr lang="en-US" sz="1200" kern="1200" smtClean="0">
              <a:solidFill>
                <a:schemeClr val="tx1"/>
              </a:solidFill>
              <a:latin typeface="+mn-lt"/>
              <a:ea typeface="+mn-ea"/>
              <a:cs typeface="+mn-cs"/>
            </a:endParaRPr>
          </a:p>
          <a:p>
            <a:r>
              <a:rPr lang="vi-VN" sz="1200" kern="1200" smtClean="0">
                <a:solidFill>
                  <a:schemeClr val="tx1"/>
                </a:solidFill>
                <a:latin typeface="+mn-lt"/>
                <a:ea typeface="+mn-ea"/>
                <a:cs typeface="+mn-cs"/>
              </a:rPr>
              <a:t>6. Test Coombs trực tiếp dương tính (loại trừ thiếu máu tan máu).</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CACEB88B-8DCF-4BC2-989D-7A301CF89551}"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E771393-E465-433F-8B52-D0BDE6D31B9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058FAB0-3411-4D85-AA08-6C2BACAA28CA}" type="slidenum">
              <a:rPr lang="ar-SA"/>
              <a:pPr>
                <a:defRPr/>
              </a:pPr>
              <a:t>‹#›</a:t>
            </a:fld>
            <a:endParaRPr lang="en-US"/>
          </a:p>
        </p:txBody>
      </p:sp>
    </p:spTree>
    <p:extLst>
      <p:ext uri="{BB962C8B-B14F-4D97-AF65-F5344CB8AC3E}">
        <p14:creationId xmlns:p14="http://schemas.microsoft.com/office/powerpoint/2010/main" val="164016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771393-E465-433F-8B52-D0BDE6D31B9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E771393-E465-433F-8B52-D0BDE6D31B9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771393-E465-433F-8B52-D0BDE6D31B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30C6F1A-AD00-4224-B032-920D9387F464}" type="datetimeFigureOut">
              <a:rPr lang="en-US" smtClean="0"/>
              <a:t>4/25/2022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771393-E465-433F-8B52-D0BDE6D31B9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30C6F1A-AD00-4224-B032-920D9387F464}" type="datetimeFigureOut">
              <a:rPr lang="en-US" smtClean="0"/>
              <a:t>4/25/2022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E771393-E465-433F-8B52-D0BDE6D31B9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05000"/>
            <a:ext cx="8534400" cy="1295400"/>
          </a:xfrm>
        </p:spPr>
        <p:txBody>
          <a:bodyPr/>
          <a:lstStyle/>
          <a:p>
            <a:r>
              <a:rPr lang="en-US" dirty="0" smtClean="0">
                <a:solidFill>
                  <a:srgbClr val="FF0000"/>
                </a:solidFill>
                <a:latin typeface="Times New Roman" charset="0"/>
                <a:ea typeface="Times New Roman" charset="0"/>
                <a:cs typeface="Times New Roman" charset="0"/>
              </a:rPr>
              <a:t>BỆNH LUPUS </a:t>
            </a:r>
            <a:r>
              <a:rPr lang="en-US" dirty="0">
                <a:solidFill>
                  <a:srgbClr val="FF0000"/>
                </a:solidFill>
                <a:latin typeface="Times New Roman" charset="0"/>
                <a:ea typeface="Times New Roman" charset="0"/>
                <a:cs typeface="Times New Roman" charset="0"/>
              </a:rPr>
              <a:t>BAN </a:t>
            </a:r>
            <a:r>
              <a:rPr lang="en-US" dirty="0" smtClean="0">
                <a:solidFill>
                  <a:srgbClr val="FF0000"/>
                </a:solidFill>
                <a:latin typeface="Times New Roman" charset="0"/>
                <a:ea typeface="Times New Roman" charset="0"/>
                <a:cs typeface="Times New Roman" charset="0"/>
              </a:rPr>
              <a:t>ĐỎ</a:t>
            </a:r>
            <a:endParaRPr lang="en-US"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01802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304800"/>
            <a:ext cx="4686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03" y="3581400"/>
            <a:ext cx="446689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4953000"/>
            <a:ext cx="2971800" cy="584775"/>
          </a:xfrm>
          <a:prstGeom prst="rect">
            <a:avLst/>
          </a:prstGeom>
          <a:noFill/>
        </p:spPr>
        <p:txBody>
          <a:bodyPr wrap="square" rtlCol="0">
            <a:spAutoFit/>
          </a:bodyPr>
          <a:lstStyle/>
          <a:p>
            <a:r>
              <a:rPr lang="en-US" sz="3200" b="1" dirty="0" smtClean="0">
                <a:latin typeface="Times" pitchFamily="34" charset="0"/>
                <a:ea typeface="Times" pitchFamily="34" charset="0"/>
                <a:cs typeface="Times" pitchFamily="34" charset="0"/>
              </a:rPr>
              <a:t>Ban dạng đĩa</a:t>
            </a:r>
            <a:endParaRPr lang="en-US" sz="3200" b="1" dirty="0">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485099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20089"/>
            <a:ext cx="6428728" cy="47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14650" y="5410200"/>
            <a:ext cx="3867150" cy="646331"/>
          </a:xfrm>
          <a:prstGeom prst="rect">
            <a:avLst/>
          </a:prstGeom>
          <a:noFill/>
        </p:spPr>
        <p:txBody>
          <a:bodyPr wrap="square" rtlCol="0">
            <a:spAutoFit/>
          </a:bodyPr>
          <a:lstStyle/>
          <a:p>
            <a:r>
              <a:rPr lang="en-US" sz="2400" b="1" dirty="0" smtClean="0"/>
              <a:t>Rụng tóc không để sẹo</a:t>
            </a:r>
            <a:r>
              <a:rPr lang="en-US" sz="3600" b="1" dirty="0" smtClean="0">
                <a:latin typeface="Times" pitchFamily="34" charset="0"/>
                <a:ea typeface="Times" pitchFamily="34" charset="0"/>
                <a:cs typeface="Times" pitchFamily="34" charset="0"/>
              </a:rPr>
              <a:t> </a:t>
            </a:r>
            <a:endParaRPr lang="en-US" sz="3600" b="1" dirty="0">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65191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TRIỆU CHỨNG LÂM SÀNG</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tạng</a:t>
            </a:r>
            <a:endParaRPr lang="vi-V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chịu</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Viêm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khớp</a:t>
            </a:r>
            <a:r>
              <a:rPr lang="en-US" sz="2800" dirty="0" smtClean="0">
                <a:latin typeface="Times New Roman" pitchFamily="18" charset="0"/>
                <a:cs typeface="Times New Roman" pitchFamily="18" charset="0"/>
              </a:rPr>
              <a:t> (90%): </a:t>
            </a:r>
            <a:r>
              <a:rPr lang="en-US" sz="2800" dirty="0" err="1" smtClean="0">
                <a:latin typeface="Times New Roman" pitchFamily="18" charset="0"/>
                <a:cs typeface="Times New Roman" pitchFamily="18" charset="0"/>
              </a:rPr>
              <a:t>gối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biên</a:t>
            </a:r>
            <a:r>
              <a:rPr lang="en-US" sz="2800" dirty="0" smtClean="0">
                <a:latin typeface="Times New Roman" pitchFamily="18" charset="0"/>
                <a:cs typeface="Times New Roman" pitchFamily="18" charset="0"/>
              </a:rPr>
              <a:t> (14%), </a:t>
            </a:r>
            <a:r>
              <a:rPr lang="en-US" sz="2800" dirty="0" err="1" smtClean="0">
                <a:latin typeface="Times New Roman" pitchFamily="18" charset="0"/>
                <a:cs typeface="Times New Roman" pitchFamily="18" charset="0"/>
              </a:rPr>
              <a:t>cơn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(15%)</a:t>
            </a:r>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02706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a:bodyPr>
          <a:lstStyle/>
          <a:p>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(30-55%)</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Tim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tim</a:t>
            </a:r>
            <a:r>
              <a:rPr lang="en-US" sz="2800" dirty="0" smtClean="0">
                <a:latin typeface="Times New Roman" pitchFamily="18" charset="0"/>
                <a:cs typeface="Times New Roman" pitchFamily="18" charset="0"/>
              </a:rPr>
              <a:t> (20-30%)</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lupus </a:t>
            </a:r>
          </a:p>
          <a:p>
            <a:r>
              <a:rPr lang="en-US" sz="2800" dirty="0" err="1">
                <a:latin typeface="Times New Roman" pitchFamily="18" charset="0"/>
                <a:cs typeface="Times New Roman" pitchFamily="18" charset="0"/>
              </a:rPr>
              <a:t>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gan</a:t>
            </a:r>
            <a:r>
              <a:rPr lang="en-US" sz="2800" dirty="0">
                <a:latin typeface="Times New Roman" pitchFamily="18" charset="0"/>
                <a:cs typeface="Times New Roman" pitchFamily="18" charset="0"/>
              </a:rPr>
              <a:t> to (30%), </a:t>
            </a:r>
            <a:r>
              <a:rPr lang="en-US" sz="2800" dirty="0" err="1">
                <a:latin typeface="Times New Roman" pitchFamily="18" charset="0"/>
                <a:cs typeface="Times New Roman" pitchFamily="18" charset="0"/>
              </a:rPr>
              <a:t>lách</a:t>
            </a:r>
            <a:r>
              <a:rPr lang="en-US" sz="2800" dirty="0">
                <a:latin typeface="Times New Roman" pitchFamily="18" charset="0"/>
                <a:cs typeface="Times New Roman" pitchFamily="18" charset="0"/>
              </a:rPr>
              <a:t> to (20%)</a:t>
            </a:r>
          </a:p>
          <a:p>
            <a:r>
              <a:rPr lang="en-US" sz="2800" dirty="0" err="1">
                <a:latin typeface="Times New Roman" pitchFamily="18" charset="0"/>
                <a:cs typeface="Times New Roman" pitchFamily="18" charset="0"/>
              </a:rPr>
              <a:t>Hạch</a:t>
            </a:r>
            <a:r>
              <a:rPr lang="en-US" sz="2800" dirty="0">
                <a:latin typeface="Times New Roman" pitchFamily="18" charset="0"/>
                <a:cs typeface="Times New Roman" pitchFamily="18" charset="0"/>
              </a:rPr>
              <a:t> to (50%)</a:t>
            </a:r>
          </a:p>
          <a:p>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3628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CẬN LÂM SÀNG</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Bất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endParaRPr lang="en-US" dirty="0" smtClean="0">
              <a:latin typeface="Times New Roman" pitchFamily="18" charset="0"/>
              <a:cs typeface="Times New Roman" pitchFamily="18" charset="0"/>
            </a:endParaRPr>
          </a:p>
          <a:p>
            <a:pPr>
              <a:buFont typeface="Wingdings" pitchFamily="2" charset="2"/>
              <a:buChar char="v"/>
            </a:pPr>
            <a:r>
              <a:rPr lang="en-US" dirty="0" err="1" smtClean="0">
                <a:latin typeface="Times New Roman" pitchFamily="18" charset="0"/>
                <a:cs typeface="Times New Roman" pitchFamily="18" charset="0"/>
              </a:rPr>
              <a:t>Thiếu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tan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 Coombs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lưới</a:t>
            </a:r>
            <a:endParaRPr lang="en-US" dirty="0" smtClean="0">
              <a:latin typeface="Times New Roman" pitchFamily="18" charset="0"/>
              <a:cs typeface="Times New Roman" pitchFamily="18" charset="0"/>
            </a:endParaRPr>
          </a:p>
          <a:p>
            <a:pPr>
              <a:buFont typeface="Wingdings" pitchFamily="2" charset="2"/>
              <a:buChar char="v"/>
            </a:pP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&lt;4000 mm3</a:t>
            </a:r>
          </a:p>
          <a:p>
            <a:pPr>
              <a:buFont typeface="Wingdings" pitchFamily="2" charset="2"/>
              <a:buChar char="v"/>
            </a:pPr>
            <a:r>
              <a:rPr lang="en-US" dirty="0" err="1" smtClean="0">
                <a:latin typeface="Times New Roman" pitchFamily="18" charset="0"/>
                <a:cs typeface="Times New Roman" pitchFamily="18" charset="0"/>
              </a:rPr>
              <a:t>Tiểu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&lt;100.000 mm3</a:t>
            </a:r>
          </a:p>
          <a:p>
            <a:pPr>
              <a:buFont typeface="Wingdings" pitchFamily="2" charset="2"/>
              <a:buChar char="v"/>
            </a:pPr>
            <a:r>
              <a:rPr lang="en-US" dirty="0" err="1" smtClean="0">
                <a:latin typeface="Times New Roman" pitchFamily="18" charset="0"/>
                <a:cs typeface="Times New Roman" pitchFamily="18" charset="0"/>
              </a:rPr>
              <a:t>Tốc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4477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CẬN LÂM SÀNG</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a:xfrm>
            <a:off x="1435608" y="1447800"/>
            <a:ext cx="7498080" cy="2209800"/>
          </a:xfrm>
        </p:spPr>
        <p:txBody>
          <a:bodyPr>
            <a:normAutofit/>
          </a:bodyPr>
          <a:lstStyle/>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Rối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endParaRPr lang="en-US" sz="2800" dirty="0" smtClean="0">
              <a:latin typeface="Times New Roman" pitchFamily="18" charset="0"/>
              <a:cs typeface="Times New Roman" pitchFamily="18" charset="0"/>
            </a:endParaRPr>
          </a:p>
          <a:p>
            <a:pPr>
              <a:buFont typeface="Wingdings" pitchFamily="2" charset="2"/>
              <a:buChar char="v"/>
            </a:pP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ANA (&gt;95%), Ds ANA (60-80%)</a:t>
            </a:r>
          </a:p>
          <a:p>
            <a:pPr>
              <a:buFont typeface="Wingdings" pitchFamily="2" charset="2"/>
              <a:buChar char="v"/>
            </a:pP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LE( TB </a:t>
            </a:r>
            <a:r>
              <a:rPr lang="en-US" sz="2800" dirty="0" err="1" smtClean="0">
                <a:latin typeface="Times New Roman" pitchFamily="18" charset="0"/>
                <a:cs typeface="Times New Roman" pitchFamily="18" charset="0"/>
              </a:rPr>
              <a:t>Hargraves</a:t>
            </a:r>
            <a:r>
              <a:rPr lang="en-US" sz="2800" dirty="0" smtClean="0">
                <a:latin typeface="Times New Roman" pitchFamily="18" charset="0"/>
                <a:cs typeface="Times New Roman" pitchFamily="18" charset="0"/>
              </a:rPr>
              <a:t>): + 85%</a:t>
            </a:r>
          </a:p>
          <a:p>
            <a:pPr>
              <a:buFont typeface="Wingdings" pitchFamily="2" charset="2"/>
              <a:buChar char="v"/>
            </a:pPr>
            <a:endParaRPr lang="vi-VN"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33" y="3429000"/>
            <a:ext cx="736196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51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1435608" y="1447800"/>
            <a:ext cx="7498080" cy="2286000"/>
          </a:xfrm>
        </p:spPr>
        <p:txBody>
          <a:bodyPr>
            <a:noAutofit/>
          </a:bodyPr>
          <a:lstStyle/>
          <a:p>
            <a:r>
              <a:rPr lang="vi-VN" sz="2800" dirty="0">
                <a:latin typeface="Times New Roman" pitchFamily="18" charset="0"/>
                <a:cs typeface="Times New Roman" pitchFamily="18" charset="0"/>
              </a:rPr>
              <a:t>Miễn dịch huỳnh quang: đây là phương tiện hỗ trợ quan trọng trong chẩn đoán: IgA, IgG, IgM, bổ thể C3, C4, Clq... lắng đọng dạng hạt liên tục hoặc thành dải vùng nối thượng bì - trung bì ở cả vùng tổn thương và không tổn thương (lupus band test)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14800"/>
            <a:ext cx="6781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87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b="1" dirty="0">
                <a:solidFill>
                  <a:srgbClr val="FF0000"/>
                </a:solidFill>
                <a:latin typeface="Times New Roman" charset="0"/>
                <a:ea typeface="Times New Roman" charset="0"/>
                <a:cs typeface="Times New Roman" charset="0"/>
              </a:rPr>
              <a:t>CHẨN ĐOÁN XÁC ĐỊNH</a:t>
            </a:r>
            <a:endParaRPr lang="en-US" dirty="0">
              <a:latin typeface="Times New Roman" charset="0"/>
              <a:ea typeface="Times New Roman" charset="0"/>
              <a:cs typeface="Times New Roman"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2940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442913"/>
            <a:ext cx="7793037" cy="1004887"/>
          </a:xfrm>
        </p:spPr>
        <p:txBody>
          <a:bodyPr>
            <a:normAutofit fontScale="90000"/>
          </a:bodyPr>
          <a:lstStyle/>
          <a:p>
            <a:r>
              <a:rPr lang="en-US" sz="3600" dirty="0" err="1">
                <a:solidFill>
                  <a:srgbClr val="FF0000"/>
                </a:solidFill>
              </a:rPr>
              <a:t>Dựa</a:t>
            </a:r>
            <a:r>
              <a:rPr lang="en-US" sz="3600" dirty="0">
                <a:solidFill>
                  <a:srgbClr val="FF0000"/>
                </a:solidFill>
              </a:rPr>
              <a:t> </a:t>
            </a:r>
            <a:r>
              <a:rPr lang="en-US" sz="3600" dirty="0" err="1">
                <a:solidFill>
                  <a:srgbClr val="FF0000"/>
                </a:solidFill>
              </a:rPr>
              <a:t>v</a:t>
            </a:r>
            <a:r>
              <a:rPr lang="en-US" sz="3600" dirty="0" err="1">
                <a:solidFill>
                  <a:srgbClr val="FF0000"/>
                </a:solidFill>
                <a:latin typeface="Arial" charset="0"/>
              </a:rPr>
              <a:t>à</a:t>
            </a:r>
            <a:r>
              <a:rPr lang="en-US" sz="3600" dirty="0" err="1">
                <a:solidFill>
                  <a:srgbClr val="FF0000"/>
                </a:solidFill>
              </a:rPr>
              <a:t>o</a:t>
            </a:r>
            <a:r>
              <a:rPr lang="en-US" sz="3600" dirty="0">
                <a:solidFill>
                  <a:srgbClr val="FF0000"/>
                </a:solidFill>
              </a:rPr>
              <a:t> 11 </a:t>
            </a:r>
            <a:r>
              <a:rPr lang="en-US" sz="3600" dirty="0" err="1">
                <a:solidFill>
                  <a:srgbClr val="FF0000"/>
                </a:solidFill>
              </a:rPr>
              <a:t>tiêu</a:t>
            </a:r>
            <a:r>
              <a:rPr lang="en-US" sz="3600" dirty="0">
                <a:solidFill>
                  <a:srgbClr val="FF0000"/>
                </a:solidFill>
              </a:rPr>
              <a:t> </a:t>
            </a:r>
            <a:r>
              <a:rPr lang="en-US" sz="3600" dirty="0" err="1">
                <a:solidFill>
                  <a:srgbClr val="FF0000"/>
                </a:solidFill>
              </a:rPr>
              <a:t>chuẩn</a:t>
            </a:r>
            <a:r>
              <a:rPr lang="en-US" sz="3600" dirty="0">
                <a:solidFill>
                  <a:srgbClr val="FF0000"/>
                </a:solidFill>
              </a:rPr>
              <a:t> </a:t>
            </a:r>
            <a:r>
              <a:rPr lang="en-US" sz="3600" dirty="0" err="1">
                <a:solidFill>
                  <a:srgbClr val="FF0000"/>
                </a:solidFill>
              </a:rPr>
              <a:t>của</a:t>
            </a:r>
            <a:r>
              <a:rPr lang="en-US" sz="3600" dirty="0">
                <a:solidFill>
                  <a:srgbClr val="FF0000"/>
                </a:solidFill>
              </a:rPr>
              <a:t> </a:t>
            </a:r>
            <a:r>
              <a:rPr lang="en-US" sz="3600" dirty="0" err="1">
                <a:solidFill>
                  <a:srgbClr val="FF0000"/>
                </a:solidFill>
              </a:rPr>
              <a:t>Hội</a:t>
            </a:r>
            <a:r>
              <a:rPr lang="en-US" sz="3600" dirty="0">
                <a:solidFill>
                  <a:srgbClr val="FF0000"/>
                </a:solidFill>
              </a:rPr>
              <a:t> </a:t>
            </a:r>
            <a:r>
              <a:rPr lang="en-US" sz="3600" dirty="0" err="1">
                <a:solidFill>
                  <a:srgbClr val="FF0000"/>
                </a:solidFill>
              </a:rPr>
              <a:t>thấp</a:t>
            </a:r>
            <a:r>
              <a:rPr lang="en-US" sz="3600" dirty="0">
                <a:solidFill>
                  <a:srgbClr val="FF0000"/>
                </a:solidFill>
              </a:rPr>
              <a:t> </a:t>
            </a:r>
            <a:r>
              <a:rPr lang="en-US" sz="3600" dirty="0" err="1">
                <a:solidFill>
                  <a:srgbClr val="FF0000"/>
                </a:solidFill>
              </a:rPr>
              <a:t>Mỹ</a:t>
            </a:r>
            <a:r>
              <a:rPr lang="en-US" sz="3600" dirty="0" smtClean="0">
                <a:solidFill>
                  <a:srgbClr val="FF0000"/>
                </a:solidFill>
              </a:rPr>
              <a:t>,</a:t>
            </a:r>
            <a:br>
              <a:rPr lang="en-US" sz="3600" dirty="0" smtClean="0">
                <a:solidFill>
                  <a:srgbClr val="FF0000"/>
                </a:solidFill>
              </a:rPr>
            </a:br>
            <a:r>
              <a:rPr lang="el-GR" sz="3600" dirty="0" smtClean="0">
                <a:solidFill>
                  <a:srgbClr val="FF0000"/>
                </a:solidFill>
                <a:latin typeface="Arial" charset="0"/>
              </a:rPr>
              <a:t>Δ</a:t>
            </a:r>
            <a:r>
              <a:rPr lang="en-US" sz="3600" baseline="-25000" dirty="0">
                <a:solidFill>
                  <a:srgbClr val="FF0000"/>
                </a:solidFill>
                <a:latin typeface="Arial" charset="0"/>
              </a:rPr>
              <a:t>+</a:t>
            </a:r>
            <a:r>
              <a:rPr lang="en-US" sz="3600" dirty="0">
                <a:solidFill>
                  <a:srgbClr val="FF0000"/>
                </a:solidFill>
                <a:latin typeface="Arial" charset="0"/>
              </a:rPr>
              <a:t> </a:t>
            </a:r>
            <a:r>
              <a:rPr lang="en-US" sz="3600" dirty="0" err="1">
                <a:solidFill>
                  <a:srgbClr val="FF0000"/>
                </a:solidFill>
                <a:latin typeface="Arial" charset="0"/>
              </a:rPr>
              <a:t>khi</a:t>
            </a:r>
            <a:r>
              <a:rPr lang="en-US" sz="3600" dirty="0">
                <a:solidFill>
                  <a:srgbClr val="FF0000"/>
                </a:solidFill>
                <a:latin typeface="Arial" charset="0"/>
              </a:rPr>
              <a:t> c</a:t>
            </a:r>
            <a:r>
              <a:rPr lang="el-GR" sz="3600" dirty="0">
                <a:solidFill>
                  <a:srgbClr val="FF0000"/>
                </a:solidFill>
              </a:rPr>
              <a:t>ó</a:t>
            </a:r>
            <a:r>
              <a:rPr lang="en-US" sz="3600" dirty="0">
                <a:solidFill>
                  <a:srgbClr val="FF0000"/>
                </a:solidFill>
              </a:rPr>
              <a:t> </a:t>
            </a:r>
            <a:r>
              <a:rPr lang="el-GR" sz="3600" dirty="0">
                <a:solidFill>
                  <a:srgbClr val="FF0000"/>
                </a:solidFill>
              </a:rPr>
              <a:t>ít</a:t>
            </a:r>
            <a:r>
              <a:rPr lang="en-US" sz="3600" dirty="0">
                <a:solidFill>
                  <a:srgbClr val="FF0000"/>
                </a:solidFill>
              </a:rPr>
              <a:t> </a:t>
            </a:r>
            <a:r>
              <a:rPr lang="en-US" sz="3600" dirty="0" err="1">
                <a:solidFill>
                  <a:srgbClr val="FF0000"/>
                </a:solidFill>
              </a:rPr>
              <a:t>nh</a:t>
            </a:r>
            <a:r>
              <a:rPr lang="el-GR" sz="3600" dirty="0">
                <a:solidFill>
                  <a:srgbClr val="FF0000"/>
                </a:solidFill>
              </a:rPr>
              <a:t>ất</a:t>
            </a:r>
            <a:r>
              <a:rPr lang="en-US" sz="3600" dirty="0">
                <a:solidFill>
                  <a:srgbClr val="FF0000"/>
                </a:solidFill>
              </a:rPr>
              <a:t> 4 </a:t>
            </a:r>
            <a:r>
              <a:rPr lang="en-US" sz="3600" dirty="0" err="1">
                <a:solidFill>
                  <a:srgbClr val="FF0000"/>
                </a:solidFill>
              </a:rPr>
              <a:t>ti</a:t>
            </a:r>
            <a:r>
              <a:rPr lang="el-GR" sz="3600" dirty="0">
                <a:solidFill>
                  <a:srgbClr val="FF0000"/>
                </a:solidFill>
              </a:rPr>
              <a:t>ê</a:t>
            </a:r>
            <a:r>
              <a:rPr lang="en-US" sz="3600" dirty="0">
                <a:solidFill>
                  <a:srgbClr val="FF0000"/>
                </a:solidFill>
              </a:rPr>
              <a:t>u </a:t>
            </a:r>
            <a:r>
              <a:rPr lang="en-US" sz="3600" dirty="0" err="1">
                <a:solidFill>
                  <a:srgbClr val="FF0000"/>
                </a:solidFill>
              </a:rPr>
              <a:t>chu</a:t>
            </a:r>
            <a:r>
              <a:rPr lang="el-GR" sz="3600" dirty="0" smtClean="0">
                <a:solidFill>
                  <a:srgbClr val="FF0000"/>
                </a:solidFill>
              </a:rPr>
              <a:t>ẩn</a:t>
            </a:r>
            <a:r>
              <a:rPr lang="en-US" sz="3600" dirty="0" smtClean="0">
                <a:solidFill>
                  <a:srgbClr val="FF0000"/>
                </a:solidFill>
              </a:rPr>
              <a:t> (1997)</a:t>
            </a:r>
            <a:endParaRPr lang="en-US" b="1" dirty="0" smtClean="0">
              <a:solidFill>
                <a:srgbClr val="FF0000"/>
              </a:solidFill>
            </a:endParaRPr>
          </a:p>
        </p:txBody>
      </p:sp>
      <p:sp>
        <p:nvSpPr>
          <p:cNvPr id="17411" name="Rectangle 3"/>
          <p:cNvSpPr>
            <a:spLocks noGrp="1" noChangeArrowheads="1"/>
          </p:cNvSpPr>
          <p:nvPr>
            <p:ph type="body" sz="half" idx="1"/>
          </p:nvPr>
        </p:nvSpPr>
        <p:spPr>
          <a:xfrm>
            <a:off x="381000" y="1371600"/>
            <a:ext cx="8229600" cy="4303712"/>
          </a:xfrm>
        </p:spPr>
        <p:txBody>
          <a:bodyPr/>
          <a:lstStyle/>
          <a:p>
            <a:pPr marL="609600" indent="-609600" algn="just" rtl="0" eaLnBrk="1" hangingPunct="1">
              <a:buFont typeface="Wingdings" pitchFamily="2" charset="2"/>
              <a:buNone/>
            </a:pPr>
            <a:r>
              <a:rPr lang="en-US" sz="2800" dirty="0" smtClean="0"/>
              <a:t>	</a:t>
            </a:r>
            <a:endParaRPr lang="el-GR" sz="2800" dirty="0" smtClean="0"/>
          </a:p>
        </p:txBody>
      </p:sp>
      <p:graphicFrame>
        <p:nvGraphicFramePr>
          <p:cNvPr id="19486" name="Group 30"/>
          <p:cNvGraphicFramePr>
            <a:graphicFrameLocks noGrp="1"/>
          </p:cNvGraphicFramePr>
          <p:nvPr>
            <p:ph sz="half" idx="2"/>
            <p:extLst>
              <p:ext uri="{D42A27DB-BD31-4B8C-83A1-F6EECF244321}">
                <p14:modId xmlns:p14="http://schemas.microsoft.com/office/powerpoint/2010/main" val="37778380"/>
              </p:ext>
            </p:extLst>
          </p:nvPr>
        </p:nvGraphicFramePr>
        <p:xfrm>
          <a:off x="306388" y="1828800"/>
          <a:ext cx="8648700" cy="3676650"/>
        </p:xfrm>
        <a:graphic>
          <a:graphicData uri="http://schemas.openxmlformats.org/drawingml/2006/table">
            <a:tbl>
              <a:tblPr rtl="1"/>
              <a:tblGrid>
                <a:gridCol w="4324350"/>
                <a:gridCol w="4324350"/>
              </a:tblGrid>
              <a:tr h="3676650">
                <a:tc>
                  <a:txBody>
                    <a:bodyPr/>
                    <a:lstStyle/>
                    <a:p>
                      <a:pPr marL="117475"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startAt="7"/>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Thận</a:t>
                      </a:r>
                      <a:r>
                        <a:rPr kumimoji="0" lang="en-US" sz="2400" b="0" i="0" u="none" strike="noStrike" cap="none" normalizeH="0" baseline="0" dirty="0" smtClean="0">
                          <a:ln>
                            <a:noFill/>
                          </a:ln>
                          <a:solidFill>
                            <a:schemeClr val="tx1"/>
                          </a:solidFill>
                          <a:effectLst/>
                          <a:latin typeface="Tahoma" pitchFamily="34" charset="0"/>
                          <a:cs typeface="Arial" charset="0"/>
                        </a:rPr>
                        <a:t>: protein </a:t>
                      </a:r>
                      <a:r>
                        <a:rPr kumimoji="0" lang="en-US" sz="2400" b="0" i="0" u="none" strike="noStrike" cap="none" normalizeH="0" baseline="0" dirty="0" err="1" smtClean="0">
                          <a:ln>
                            <a:noFill/>
                          </a:ln>
                          <a:solidFill>
                            <a:schemeClr val="tx1"/>
                          </a:solidFill>
                          <a:effectLst/>
                          <a:latin typeface="Tahoma" pitchFamily="34" charset="0"/>
                          <a:cs typeface="Arial" charset="0"/>
                        </a:rPr>
                        <a:t>niệu</a:t>
                      </a:r>
                      <a:r>
                        <a:rPr kumimoji="0" lang="en-US" sz="2400" b="0" i="0" u="none" strike="noStrike" cap="none" normalizeH="0" baseline="0" dirty="0" smtClean="0">
                          <a:ln>
                            <a:noFill/>
                          </a:ln>
                          <a:solidFill>
                            <a:schemeClr val="tx1"/>
                          </a:solidFill>
                          <a:effectLst/>
                          <a:latin typeface="Tahoma" pitchFamily="34" charset="0"/>
                          <a:cs typeface="Arial" charset="0"/>
                        </a:rPr>
                        <a:t>&gt;0.5 g/24h </a:t>
                      </a:r>
                      <a:r>
                        <a:rPr kumimoji="0" lang="en-US" sz="2400" b="0" i="0" u="none" strike="noStrike" cap="none" normalizeH="0" baseline="0" dirty="0" err="1" smtClean="0">
                          <a:ln>
                            <a:noFill/>
                          </a:ln>
                          <a:solidFill>
                            <a:schemeClr val="tx1"/>
                          </a:solidFill>
                          <a:effectLst/>
                          <a:latin typeface="Tahoma" pitchFamily="34" charset="0"/>
                          <a:cs typeface="Arial" charset="0"/>
                        </a:rPr>
                        <a:t>hoặc</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c</a:t>
                      </a:r>
                      <a:r>
                        <a:rPr kumimoji="0" lang="en-US" sz="2400" b="0" i="0" u="none" strike="noStrike" cap="none" normalizeH="0" baseline="0" dirty="0" err="1" smtClean="0">
                          <a:ln>
                            <a:noFill/>
                          </a:ln>
                          <a:solidFill>
                            <a:schemeClr val="tx1"/>
                          </a:solidFill>
                          <a:effectLst/>
                          <a:latin typeface="Arial"/>
                          <a:cs typeface="Arial" charset="0"/>
                        </a:rPr>
                        <a:t>ó</a:t>
                      </a:r>
                      <a:r>
                        <a:rPr kumimoji="0" lang="en-US" sz="2400" b="0" i="0" u="none" strike="noStrike" cap="none" normalizeH="0" baseline="0" dirty="0" smtClean="0">
                          <a:ln>
                            <a:noFill/>
                          </a:ln>
                          <a:solidFill>
                            <a:schemeClr val="tx1"/>
                          </a:solidFill>
                          <a:effectLst/>
                          <a:latin typeface="Tahoma" pitchFamily="34" charset="0"/>
                          <a:cs typeface="Arial" charset="0"/>
                        </a:rPr>
                        <a:t> HC, </a:t>
                      </a:r>
                      <a:r>
                        <a:rPr kumimoji="0" lang="en-US" sz="2400" b="0" i="0" u="none" strike="noStrike" cap="none" normalizeH="0" baseline="0" dirty="0" err="1" smtClean="0">
                          <a:ln>
                            <a:noFill/>
                          </a:ln>
                          <a:solidFill>
                            <a:schemeClr val="tx1"/>
                          </a:solidFill>
                          <a:effectLst/>
                          <a:latin typeface="Tahoma" pitchFamily="34" charset="0"/>
                          <a:cs typeface="Arial" charset="0"/>
                        </a:rPr>
                        <a:t>trụ</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hạt</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hoặc</a:t>
                      </a:r>
                      <a:r>
                        <a:rPr kumimoji="0" lang="en-US" sz="2400" b="0" i="0" u="none" strike="noStrike" cap="none" normalizeH="0" baseline="0" dirty="0" smtClean="0">
                          <a:ln>
                            <a:noFill/>
                          </a:ln>
                          <a:solidFill>
                            <a:schemeClr val="tx1"/>
                          </a:solidFill>
                          <a:effectLst/>
                          <a:latin typeface="Tahoma" pitchFamily="34" charset="0"/>
                          <a:cs typeface="Arial" charset="0"/>
                        </a:rPr>
                        <a:t> HCTH</a:t>
                      </a:r>
                    </a:p>
                    <a:p>
                      <a:pPr marL="117475"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startAt="7"/>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Thần</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kinh</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tâm</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thần</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117475"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startAt="7"/>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Rối</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loạn</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về</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a:t>
                      </a:r>
                      <a:r>
                        <a:rPr kumimoji="0" lang="en-US" sz="2400" b="0" i="0" u="none" strike="noStrike" cap="none" normalizeH="0" baseline="0" dirty="0" err="1" smtClean="0">
                          <a:ln>
                            <a:noFill/>
                          </a:ln>
                          <a:solidFill>
                            <a:schemeClr val="tx1"/>
                          </a:solidFill>
                          <a:effectLst/>
                          <a:latin typeface="Arial"/>
                          <a:cs typeface="Arial" charset="0"/>
                        </a:rPr>
                        <a:t>á</a:t>
                      </a:r>
                      <a:r>
                        <a:rPr kumimoji="0" lang="en-US" sz="2400" b="0" i="0" u="none" strike="noStrike" cap="none" normalizeH="0" baseline="0" dirty="0" err="1" smtClean="0">
                          <a:ln>
                            <a:noFill/>
                          </a:ln>
                          <a:solidFill>
                            <a:schemeClr val="tx1"/>
                          </a:solidFill>
                          <a:effectLst/>
                          <a:latin typeface="Tahoma" pitchFamily="34" charset="0"/>
                          <a:cs typeface="Arial" charset="0"/>
                        </a:rPr>
                        <a:t>u</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thiếu</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a:t>
                      </a:r>
                      <a:r>
                        <a:rPr kumimoji="0" lang="en-US" sz="2400" b="0" i="0" u="none" strike="noStrike" cap="none" normalizeH="0" baseline="0" dirty="0" err="1" smtClean="0">
                          <a:ln>
                            <a:noFill/>
                          </a:ln>
                          <a:solidFill>
                            <a:schemeClr val="tx1"/>
                          </a:solidFill>
                          <a:effectLst/>
                          <a:latin typeface="Arial"/>
                          <a:cs typeface="Arial" charset="0"/>
                        </a:rPr>
                        <a:t>á</a:t>
                      </a:r>
                      <a:r>
                        <a:rPr kumimoji="0" lang="en-US" sz="2400" b="0" i="0" u="none" strike="noStrike" cap="none" normalizeH="0" baseline="0" dirty="0" err="1" smtClean="0">
                          <a:ln>
                            <a:noFill/>
                          </a:ln>
                          <a:solidFill>
                            <a:schemeClr val="tx1"/>
                          </a:solidFill>
                          <a:effectLst/>
                          <a:latin typeface="Tahoma" pitchFamily="34" charset="0"/>
                          <a:cs typeface="Arial" charset="0"/>
                        </a:rPr>
                        <a:t>u</a:t>
                      </a:r>
                      <a:r>
                        <a:rPr kumimoji="0" lang="en-US" sz="2400" b="0" i="0" u="none" strike="noStrike" cap="none" normalizeH="0" baseline="0" dirty="0" smtClean="0">
                          <a:ln>
                            <a:noFill/>
                          </a:ln>
                          <a:solidFill>
                            <a:schemeClr val="tx1"/>
                          </a:solidFill>
                          <a:effectLst/>
                          <a:latin typeface="Tahoma" pitchFamily="34" charset="0"/>
                          <a:cs typeface="Arial" charset="0"/>
                        </a:rPr>
                        <a:t>, BC&lt; 4000, TC&lt; 100.000</a:t>
                      </a:r>
                    </a:p>
                    <a:p>
                      <a:pPr marL="117475"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startAt="7"/>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Rối</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loạn</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miễn</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dịch</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c</a:t>
                      </a:r>
                      <a:r>
                        <a:rPr kumimoji="0" lang="en-US" sz="2400" b="0" i="0" u="none" strike="noStrike" cap="none" normalizeH="0" baseline="0" dirty="0" err="1" smtClean="0">
                          <a:ln>
                            <a:noFill/>
                          </a:ln>
                          <a:solidFill>
                            <a:schemeClr val="tx1"/>
                          </a:solidFill>
                          <a:effectLst/>
                          <a:latin typeface="Arial"/>
                          <a:cs typeface="Arial" charset="0"/>
                        </a:rPr>
                        <a:t>ó</a:t>
                      </a:r>
                      <a:r>
                        <a:rPr kumimoji="0" lang="en-US" sz="2400" b="0" i="0" u="none" strike="noStrike" cap="none" normalizeH="0" baseline="0" dirty="0" smtClean="0">
                          <a:ln>
                            <a:noFill/>
                          </a:ln>
                          <a:solidFill>
                            <a:schemeClr val="tx1"/>
                          </a:solidFill>
                          <a:effectLst/>
                          <a:latin typeface="Tahoma" pitchFamily="34" charset="0"/>
                          <a:cs typeface="Arial" charset="0"/>
                        </a:rPr>
                        <a:t> TB LE, KT </a:t>
                      </a:r>
                      <a:r>
                        <a:rPr kumimoji="0" lang="en-US" sz="2400" b="0" i="0" u="none" strike="noStrike" cap="none" normalizeH="0" baseline="0" dirty="0" err="1" smtClean="0">
                          <a:ln>
                            <a:noFill/>
                          </a:ln>
                          <a:solidFill>
                            <a:schemeClr val="tx1"/>
                          </a:solidFill>
                          <a:effectLst/>
                          <a:latin typeface="Tahoma" pitchFamily="34" charset="0"/>
                          <a:cs typeface="Arial" charset="0"/>
                        </a:rPr>
                        <a:t>kh</a:t>
                      </a:r>
                      <a:r>
                        <a:rPr kumimoji="0" lang="en-US" sz="2400" b="0" i="0" u="none" strike="noStrike" cap="none" normalizeH="0" baseline="0" dirty="0" err="1" smtClean="0">
                          <a:ln>
                            <a:noFill/>
                          </a:ln>
                          <a:solidFill>
                            <a:schemeClr val="tx1"/>
                          </a:solidFill>
                          <a:effectLst/>
                          <a:latin typeface="Arial"/>
                          <a:cs typeface="Arial" charset="0"/>
                        </a:rPr>
                        <a:t>á</a:t>
                      </a:r>
                      <a:r>
                        <a:rPr kumimoji="0" lang="en-US" sz="2400" b="0" i="0" u="none" strike="noStrike" cap="none" normalizeH="0" baseline="0" dirty="0" err="1" smtClean="0">
                          <a:ln>
                            <a:noFill/>
                          </a:ln>
                          <a:solidFill>
                            <a:schemeClr val="tx1"/>
                          </a:solidFill>
                          <a:effectLst/>
                          <a:latin typeface="Tahoma" pitchFamily="34" charset="0"/>
                          <a:cs typeface="Arial" charset="0"/>
                        </a:rPr>
                        <a:t>ng</a:t>
                      </a:r>
                      <a:r>
                        <a:rPr kumimoji="0" lang="en-US" sz="2400" b="0" i="0" u="none" strike="noStrike" cap="none" normalizeH="0" baseline="0" dirty="0" smtClean="0">
                          <a:ln>
                            <a:noFill/>
                          </a:ln>
                          <a:solidFill>
                            <a:schemeClr val="tx1"/>
                          </a:solidFill>
                          <a:effectLst/>
                          <a:latin typeface="Tahoma" pitchFamily="34" charset="0"/>
                          <a:cs typeface="Arial" charset="0"/>
                        </a:rPr>
                        <a:t> DNA, </a:t>
                      </a:r>
                      <a:r>
                        <a:rPr kumimoji="0" lang="en-US" sz="2400" b="0" i="0" u="none" strike="noStrike" cap="none" normalizeH="0" baseline="0" dirty="0" err="1" smtClean="0">
                          <a:ln>
                            <a:noFill/>
                          </a:ln>
                          <a:solidFill>
                            <a:schemeClr val="tx1"/>
                          </a:solidFill>
                          <a:effectLst/>
                          <a:latin typeface="Tahoma" pitchFamily="34" charset="0"/>
                          <a:cs typeface="Arial" charset="0"/>
                        </a:rPr>
                        <a:t>kh</a:t>
                      </a:r>
                      <a:r>
                        <a:rPr kumimoji="0" lang="en-US" sz="2400" b="0" i="0" u="none" strike="noStrike" cap="none" normalizeH="0" baseline="0" dirty="0" err="1" smtClean="0">
                          <a:ln>
                            <a:noFill/>
                          </a:ln>
                          <a:solidFill>
                            <a:schemeClr val="tx1"/>
                          </a:solidFill>
                          <a:effectLst/>
                          <a:latin typeface="Arial"/>
                          <a:cs typeface="Arial" charset="0"/>
                        </a:rPr>
                        <a:t>á</a:t>
                      </a:r>
                      <a:r>
                        <a:rPr kumimoji="0" lang="en-US" sz="2400" b="0" i="0" u="none" strike="noStrike" cap="none" normalizeH="0" baseline="0" dirty="0" err="1" smtClean="0">
                          <a:ln>
                            <a:noFill/>
                          </a:ln>
                          <a:solidFill>
                            <a:schemeClr val="tx1"/>
                          </a:solidFill>
                          <a:effectLst/>
                          <a:latin typeface="Tahoma" pitchFamily="34" charset="0"/>
                          <a:cs typeface="Arial" charset="0"/>
                        </a:rPr>
                        <a:t>ng</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Sm</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117475"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startAt="7"/>
                        <a:tabLst/>
                      </a:pPr>
                      <a:r>
                        <a:rPr kumimoji="0" lang="en-US" sz="2400" b="0" i="0" u="none" strike="noStrike" cap="none" normalizeH="0" baseline="0" dirty="0" smtClean="0">
                          <a:ln>
                            <a:noFill/>
                          </a:ln>
                          <a:solidFill>
                            <a:schemeClr val="tx1"/>
                          </a:solidFill>
                          <a:effectLst/>
                          <a:latin typeface="Tahoma" pitchFamily="34" charset="0"/>
                          <a:cs typeface="Arial" charset="0"/>
                        </a:rPr>
                        <a:t> KT </a:t>
                      </a:r>
                      <a:r>
                        <a:rPr kumimoji="0" lang="en-US" sz="2400" b="0" i="0" u="none" strike="noStrike" cap="none" normalizeH="0" baseline="0" dirty="0" err="1" smtClean="0">
                          <a:ln>
                            <a:noFill/>
                          </a:ln>
                          <a:solidFill>
                            <a:schemeClr val="tx1"/>
                          </a:solidFill>
                          <a:effectLst/>
                          <a:latin typeface="Tahoma" pitchFamily="34" charset="0"/>
                          <a:cs typeface="Arial" charset="0"/>
                        </a:rPr>
                        <a:t>kh</a:t>
                      </a:r>
                      <a:r>
                        <a:rPr kumimoji="0" lang="en-US" sz="2400" b="0" i="0" u="none" strike="noStrike" cap="none" normalizeH="0" baseline="0" dirty="0" err="1" smtClean="0">
                          <a:ln>
                            <a:noFill/>
                          </a:ln>
                          <a:solidFill>
                            <a:schemeClr val="tx1"/>
                          </a:solidFill>
                          <a:effectLst/>
                          <a:latin typeface="Arial"/>
                          <a:cs typeface="Arial" charset="0"/>
                        </a:rPr>
                        <a:t>á</a:t>
                      </a:r>
                      <a:r>
                        <a:rPr kumimoji="0" lang="en-US" sz="2400" b="0" i="0" u="none" strike="noStrike" cap="none" normalizeH="0" baseline="0" dirty="0" err="1" smtClean="0">
                          <a:ln>
                            <a:noFill/>
                          </a:ln>
                          <a:solidFill>
                            <a:schemeClr val="tx1"/>
                          </a:solidFill>
                          <a:effectLst/>
                          <a:latin typeface="Tahoma" pitchFamily="34" charset="0"/>
                          <a:cs typeface="Arial" charset="0"/>
                        </a:rPr>
                        <a:t>ng</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nhân</a:t>
                      </a:r>
                      <a:r>
                        <a:rPr kumimoji="0" lang="en-US" sz="2400" b="0" i="0" u="none" strike="noStrike" cap="none" normalizeH="0" baseline="0" dirty="0" smtClean="0">
                          <a:ln>
                            <a:noFill/>
                          </a:ln>
                          <a:solidFill>
                            <a:schemeClr val="tx1"/>
                          </a:solidFill>
                          <a:effectLst/>
                          <a:latin typeface="Tahoma" pitchFamily="34" charset="0"/>
                          <a:cs typeface="Arial" charset="0"/>
                        </a:rPr>
                        <a:t>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8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smtClean="0">
                          <a:ln>
                            <a:noFill/>
                          </a:ln>
                          <a:solidFill>
                            <a:schemeClr val="tx1"/>
                          </a:solidFill>
                          <a:effectLst/>
                          <a:latin typeface="Tahoma" pitchFamily="34" charset="0"/>
                          <a:cs typeface="Arial" charset="0"/>
                        </a:rPr>
                        <a:t>Ban </a:t>
                      </a:r>
                      <a:r>
                        <a:rPr kumimoji="0" lang="en-US" sz="2400" b="0" i="0" u="none" strike="noStrike" cap="none" normalizeH="0" baseline="0" dirty="0" err="1" smtClean="0">
                          <a:ln>
                            <a:noFill/>
                          </a:ln>
                          <a:solidFill>
                            <a:schemeClr val="tx1"/>
                          </a:solidFill>
                          <a:effectLst/>
                          <a:latin typeface="Tahoma" pitchFamily="34" charset="0"/>
                          <a:cs typeface="Arial" charset="0"/>
                        </a:rPr>
                        <a:t>đỏ</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c</a:t>
                      </a:r>
                      <a:r>
                        <a:rPr kumimoji="0" lang="en-US" sz="2400" b="0" i="0" u="none" strike="noStrike" cap="none" normalizeH="0" baseline="0" dirty="0" err="1" smtClean="0">
                          <a:ln>
                            <a:noFill/>
                          </a:ln>
                          <a:solidFill>
                            <a:schemeClr val="tx1"/>
                          </a:solidFill>
                          <a:effectLst/>
                          <a:latin typeface="Arial"/>
                          <a:cs typeface="Arial" charset="0"/>
                        </a:rPr>
                        <a:t>á</a:t>
                      </a:r>
                      <a:r>
                        <a:rPr kumimoji="0" lang="en-US" sz="2400" b="0" i="0" u="none" strike="noStrike" cap="none" normalizeH="0" baseline="0" dirty="0" err="1" smtClean="0">
                          <a:ln>
                            <a:noFill/>
                          </a:ln>
                          <a:solidFill>
                            <a:schemeClr val="tx1"/>
                          </a:solidFill>
                          <a:effectLst/>
                          <a:latin typeface="Tahoma" pitchFamily="34" charset="0"/>
                          <a:cs typeface="Arial" charset="0"/>
                        </a:rPr>
                        <a:t>nh</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bướm</a:t>
                      </a:r>
                      <a:r>
                        <a:rPr kumimoji="0" lang="en-US" sz="2400" b="0" i="0" u="none" strike="noStrike" cap="none" normalizeH="0" baseline="0" dirty="0" smtClean="0">
                          <a:ln>
                            <a:noFill/>
                          </a:ln>
                          <a:solidFill>
                            <a:schemeClr val="tx1"/>
                          </a:solidFill>
                          <a:effectLst/>
                          <a:latin typeface="Tahoma" pitchFamily="34" charset="0"/>
                          <a:cs typeface="Arial" charset="0"/>
                        </a:rPr>
                        <a:t> ở </a:t>
                      </a:r>
                      <a:r>
                        <a:rPr kumimoji="0" lang="en-US" sz="2400" b="0" i="0" u="none" strike="noStrike" cap="none" normalizeH="0" baseline="0" dirty="0" err="1" smtClean="0">
                          <a:ln>
                            <a:noFill/>
                          </a:ln>
                          <a:solidFill>
                            <a:schemeClr val="tx1"/>
                          </a:solidFill>
                          <a:effectLst/>
                          <a:latin typeface="Tahoma" pitchFamily="34" charset="0"/>
                          <a:cs typeface="Arial" charset="0"/>
                        </a:rPr>
                        <a:t>mặt</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400" b="0" i="0" u="none" strike="noStrike" cap="none" normalizeH="0" baseline="0" dirty="0" smtClean="0">
                          <a:ln>
                            <a:noFill/>
                          </a:ln>
                          <a:solidFill>
                            <a:schemeClr val="tx1"/>
                          </a:solidFill>
                          <a:effectLst/>
                          <a:latin typeface="Tahoma" pitchFamily="34" charset="0"/>
                          <a:cs typeface="Arial" charset="0"/>
                        </a:rPr>
                        <a:t> Ban </a:t>
                      </a:r>
                      <a:r>
                        <a:rPr kumimoji="0" lang="en-US" sz="2400" b="0" i="0" u="none" strike="noStrike" cap="none" normalizeH="0" baseline="0" dirty="0" err="1" smtClean="0">
                          <a:ln>
                            <a:noFill/>
                          </a:ln>
                          <a:solidFill>
                            <a:schemeClr val="tx1"/>
                          </a:solidFill>
                          <a:effectLst/>
                          <a:latin typeface="Tahoma" pitchFamily="34" charset="0"/>
                          <a:cs typeface="Arial" charset="0"/>
                        </a:rPr>
                        <a:t>đỏ</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dạng</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đĩa</a:t>
                      </a:r>
                      <a:r>
                        <a:rPr kumimoji="0" lang="en-US" sz="2400" b="0" i="0" u="none" strike="noStrike" cap="none" normalizeH="0" baseline="0" dirty="0" smtClean="0">
                          <a:ln>
                            <a:noFill/>
                          </a:ln>
                          <a:solidFill>
                            <a:schemeClr val="tx1"/>
                          </a:solidFill>
                          <a:effectLst/>
                          <a:latin typeface="Tahoma" pitchFamily="34" charset="0"/>
                          <a:cs typeface="Arial" charset="0"/>
                        </a:rPr>
                        <a:t> ở </a:t>
                      </a:r>
                      <a:r>
                        <a:rPr kumimoji="0" lang="en-US" sz="2400" b="0" i="0" u="none" strike="noStrike" cap="none" normalizeH="0" baseline="0" dirty="0" err="1" smtClean="0">
                          <a:ln>
                            <a:noFill/>
                          </a:ln>
                          <a:solidFill>
                            <a:schemeClr val="tx1"/>
                          </a:solidFill>
                          <a:effectLst/>
                          <a:latin typeface="Tahoma" pitchFamily="34" charset="0"/>
                          <a:cs typeface="Arial" charset="0"/>
                        </a:rPr>
                        <a:t>mặt</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thân</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Xạm</a:t>
                      </a:r>
                      <a:r>
                        <a:rPr kumimoji="0" lang="en-US" sz="2400" b="0" i="0" u="none" strike="noStrike" cap="none" normalizeH="0" baseline="0" dirty="0" smtClean="0">
                          <a:ln>
                            <a:noFill/>
                          </a:ln>
                          <a:solidFill>
                            <a:schemeClr val="tx1"/>
                          </a:solidFill>
                          <a:effectLst/>
                          <a:latin typeface="Tahoma" pitchFamily="34" charset="0"/>
                          <a:cs typeface="Arial" charset="0"/>
                        </a:rPr>
                        <a:t> da do </a:t>
                      </a:r>
                      <a:r>
                        <a:rPr kumimoji="0" lang="en-US" sz="2400" b="0" i="0" u="none" strike="noStrike" cap="none" normalizeH="0" baseline="0" dirty="0" err="1" smtClean="0">
                          <a:ln>
                            <a:noFill/>
                          </a:ln>
                          <a:solidFill>
                            <a:schemeClr val="tx1"/>
                          </a:solidFill>
                          <a:effectLst/>
                          <a:latin typeface="Tahoma" pitchFamily="34" charset="0"/>
                          <a:cs typeface="Arial" charset="0"/>
                        </a:rPr>
                        <a:t>nắng</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Lo</a:t>
                      </a:r>
                      <a:r>
                        <a:rPr kumimoji="0" lang="en-US" sz="2400" b="0" i="0" u="none" strike="noStrike" cap="none" normalizeH="0" baseline="0" dirty="0" err="1" smtClean="0">
                          <a:ln>
                            <a:noFill/>
                          </a:ln>
                          <a:solidFill>
                            <a:schemeClr val="tx1"/>
                          </a:solidFill>
                          <a:effectLst/>
                          <a:latin typeface="Arial"/>
                          <a:cs typeface="Arial" charset="0"/>
                        </a:rPr>
                        <a:t>é</a:t>
                      </a:r>
                      <a:r>
                        <a:rPr kumimoji="0" lang="en-US" sz="2400" b="0" i="0" u="none" strike="noStrike" cap="none" normalizeH="0" baseline="0" dirty="0" err="1" smtClean="0">
                          <a:ln>
                            <a:noFill/>
                          </a:ln>
                          <a:solidFill>
                            <a:schemeClr val="tx1"/>
                          </a:solidFill>
                          <a:effectLst/>
                          <a:latin typeface="Tahoma" pitchFamily="34" charset="0"/>
                          <a:cs typeface="Arial" charset="0"/>
                        </a:rPr>
                        <a:t>t</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niêm</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mạc</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miệng</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hầu</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Viêm</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đa</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khớp</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Viêm</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a:t>
                      </a:r>
                      <a:r>
                        <a:rPr kumimoji="0" lang="en-US" sz="2400" b="0" i="0" u="none" strike="noStrike" cap="none" normalizeH="0" baseline="0" dirty="0" err="1" smtClean="0">
                          <a:ln>
                            <a:noFill/>
                          </a:ln>
                          <a:solidFill>
                            <a:schemeClr val="tx1"/>
                          </a:solidFill>
                          <a:effectLst/>
                          <a:latin typeface="Arial"/>
                          <a:cs typeface="Arial" charset="0"/>
                        </a:rPr>
                        <a:t>à</a:t>
                      </a:r>
                      <a:r>
                        <a:rPr kumimoji="0" lang="en-US" sz="2400" b="0" i="0" u="none" strike="noStrike" cap="none" normalizeH="0" baseline="0" dirty="0" err="1" smtClean="0">
                          <a:ln>
                            <a:noFill/>
                          </a:ln>
                          <a:solidFill>
                            <a:schemeClr val="tx1"/>
                          </a:solidFill>
                          <a:effectLst/>
                          <a:latin typeface="Tahoma" pitchFamily="34" charset="0"/>
                          <a:cs typeface="Arial" charset="0"/>
                        </a:rPr>
                        <a:t>ng</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tim</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hoặc</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m</a:t>
                      </a:r>
                      <a:r>
                        <a:rPr kumimoji="0" lang="en-US" sz="2400" b="0" i="0" u="none" strike="noStrike" cap="none" normalizeH="0" baseline="0" dirty="0" err="1" smtClean="0">
                          <a:ln>
                            <a:noFill/>
                          </a:ln>
                          <a:solidFill>
                            <a:schemeClr val="tx1"/>
                          </a:solidFill>
                          <a:effectLst/>
                          <a:latin typeface="Arial"/>
                          <a:cs typeface="Arial" charset="0"/>
                        </a:rPr>
                        <a:t>à</a:t>
                      </a:r>
                      <a:r>
                        <a:rPr kumimoji="0" lang="en-US" sz="2400" b="0" i="0" u="none" strike="noStrike" cap="none" normalizeH="0" baseline="0" dirty="0" err="1" smtClean="0">
                          <a:ln>
                            <a:noFill/>
                          </a:ln>
                          <a:solidFill>
                            <a:schemeClr val="tx1"/>
                          </a:solidFill>
                          <a:effectLst/>
                          <a:latin typeface="Tahoma" pitchFamily="34" charset="0"/>
                          <a:cs typeface="Arial" charset="0"/>
                        </a:rPr>
                        <a:t>ng</a:t>
                      </a:r>
                      <a:r>
                        <a:rPr kumimoji="0" lang="en-US" sz="2400" b="0" i="0" u="none" strike="noStrike" cap="none" normalizeH="0" baseline="0" dirty="0" smtClean="0">
                          <a:ln>
                            <a:noFill/>
                          </a:ln>
                          <a:solidFill>
                            <a:schemeClr val="tx1"/>
                          </a:solidFill>
                          <a:effectLst/>
                          <a:latin typeface="Tahoma" pitchFamily="34" charset="0"/>
                          <a:cs typeface="Arial" charset="0"/>
                        </a:rPr>
                        <a:t> </a:t>
                      </a:r>
                      <a:r>
                        <a:rPr kumimoji="0" lang="en-US" sz="2400" b="0" i="0" u="none" strike="noStrike" cap="none" normalizeH="0" baseline="0" dirty="0" err="1" smtClean="0">
                          <a:ln>
                            <a:noFill/>
                          </a:ln>
                          <a:solidFill>
                            <a:schemeClr val="tx1"/>
                          </a:solidFill>
                          <a:effectLst/>
                          <a:latin typeface="Tahoma" pitchFamily="34" charset="0"/>
                          <a:cs typeface="Arial" charset="0"/>
                        </a:rPr>
                        <a:t>phổi</a:t>
                      </a:r>
                      <a:endParaRPr kumimoji="0" lang="en-US" sz="2400" b="0" i="0" u="none" strike="noStrike" cap="none" normalizeH="0" baseline="0" dirty="0" smtClean="0">
                        <a:ln>
                          <a:noFill/>
                        </a:ln>
                        <a:solidFill>
                          <a:schemeClr val="tx1"/>
                        </a:solidFill>
                        <a:effectLst/>
                        <a:latin typeface="Tahoma" pitchFamily="34" charset="0"/>
                        <a:cs typeface="Arial" charset="0"/>
                      </a:endParaRPr>
                    </a:p>
                    <a:p>
                      <a:pPr marL="0" marR="0" lvl="0" indent="117475"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endParaRPr kumimoji="0" lang="en-US" sz="2400" b="0" i="0" u="none" strike="noStrike" cap="none" normalizeH="0" baseline="0" dirty="0" smtClean="0">
                        <a:ln>
                          <a:noFill/>
                        </a:ln>
                        <a:solidFill>
                          <a:schemeClr val="tx1"/>
                        </a:solidFill>
                        <a:effectLst/>
                        <a:latin typeface="Tahoma" pitchFamily="34"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93556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7" name="Text Box 9"/>
          <p:cNvSpPr txBox="1">
            <a:spLocks noChangeArrowheads="1"/>
          </p:cNvSpPr>
          <p:nvPr/>
        </p:nvSpPr>
        <p:spPr bwMode="gray">
          <a:xfrm>
            <a:off x="1001713" y="2311400"/>
            <a:ext cx="1746250" cy="366713"/>
          </a:xfrm>
          <a:prstGeom prst="rect">
            <a:avLst/>
          </a:prstGeom>
          <a:noFill/>
          <a:ln w="9525" algn="ctr">
            <a:noFill/>
            <a:miter lim="800000"/>
            <a:headEnd/>
            <a:tailEnd/>
          </a:ln>
          <a:effectLst/>
        </p:spPr>
        <p:txBody>
          <a:bodyPr wrap="none">
            <a:spAutoFit/>
          </a:bodyPr>
          <a:lstStyle/>
          <a:p>
            <a:r>
              <a:rPr lang="en-US" b="1">
                <a:solidFill>
                  <a:srgbClr val="FFFFFF"/>
                </a:solidFill>
              </a:rPr>
              <a:t>Add Your Title</a:t>
            </a:r>
          </a:p>
        </p:txBody>
      </p:sp>
      <p:sp>
        <p:nvSpPr>
          <p:cNvPr id="437258" name="Text Box 10"/>
          <p:cNvSpPr txBox="1">
            <a:spLocks noChangeArrowheads="1"/>
          </p:cNvSpPr>
          <p:nvPr/>
        </p:nvSpPr>
        <p:spPr bwMode="gray">
          <a:xfrm>
            <a:off x="290513" y="2374641"/>
            <a:ext cx="3867150" cy="369332"/>
          </a:xfrm>
          <a:prstGeom prst="rect">
            <a:avLst/>
          </a:prstGeom>
          <a:noFill/>
          <a:ln w="9525" algn="ctr">
            <a:noFill/>
            <a:miter lim="800000"/>
            <a:headEnd/>
            <a:tailEnd/>
          </a:ln>
          <a:effectLst/>
        </p:spPr>
        <p:txBody>
          <a:bodyPr>
            <a:spAutoFit/>
          </a:bodyPr>
          <a:lstStyle/>
          <a:p>
            <a:pPr algn="l"/>
            <a:endParaRPr lang="en-US">
              <a:ln>
                <a:solidFill>
                  <a:srgbClr val="FF6600"/>
                </a:solidFill>
              </a:ln>
              <a:solidFill>
                <a:srgbClr val="FFFFFF"/>
              </a:solidFill>
            </a:endParaRPr>
          </a:p>
        </p:txBody>
      </p:sp>
      <p:grpSp>
        <p:nvGrpSpPr>
          <p:cNvPr id="18" name="Group 17"/>
          <p:cNvGrpSpPr/>
          <p:nvPr/>
        </p:nvGrpSpPr>
        <p:grpSpPr>
          <a:xfrm>
            <a:off x="76200" y="1143000"/>
            <a:ext cx="4419600" cy="646146"/>
            <a:chOff x="152400" y="1143000"/>
            <a:chExt cx="4419600" cy="646146"/>
          </a:xfrm>
          <a:solidFill>
            <a:schemeClr val="accent1">
              <a:lumMod val="90000"/>
            </a:schemeClr>
          </a:solidFill>
        </p:grpSpPr>
        <p:sp>
          <p:nvSpPr>
            <p:cNvPr id="437252" name="AutoShape 4"/>
            <p:cNvSpPr>
              <a:spLocks noChangeArrowheads="1"/>
            </p:cNvSpPr>
            <p:nvPr/>
          </p:nvSpPr>
          <p:spPr bwMode="gray">
            <a:xfrm>
              <a:off x="152400" y="1143000"/>
              <a:ext cx="4419600" cy="646146"/>
            </a:xfrm>
            <a:prstGeom prst="roundRect">
              <a:avLst>
                <a:gd name="adj" fmla="val 50000"/>
              </a:avLst>
            </a:prstGeom>
            <a:grpFill/>
            <a:ln w="9525">
              <a:noFill/>
              <a:round/>
              <a:headEnd/>
              <a:tailEnd/>
            </a:ln>
            <a:effectLst/>
          </p:spPr>
          <p:txBody>
            <a:bodyPr wrap="none" anchor="ctr"/>
            <a:lstStyle/>
            <a:p>
              <a:endParaRPr lang="en-US">
                <a:ln>
                  <a:solidFill>
                    <a:srgbClr val="FF6600"/>
                  </a:solidFill>
                </a:ln>
              </a:endParaRPr>
            </a:p>
          </p:txBody>
        </p:sp>
        <p:sp>
          <p:nvSpPr>
            <p:cNvPr id="437262" name="Text Box 14"/>
            <p:cNvSpPr txBox="1">
              <a:spLocks noChangeArrowheads="1"/>
            </p:cNvSpPr>
            <p:nvPr/>
          </p:nvSpPr>
          <p:spPr bwMode="gray">
            <a:xfrm>
              <a:off x="609600" y="1143000"/>
              <a:ext cx="3361754" cy="523220"/>
            </a:xfrm>
            <a:prstGeom prst="rect">
              <a:avLst/>
            </a:prstGeom>
            <a:grpFill/>
            <a:ln w="9525" algn="ctr">
              <a:noFill/>
              <a:miter lim="800000"/>
              <a:headEnd/>
              <a:tailEnd/>
            </a:ln>
            <a:effectLst/>
          </p:spPr>
          <p:txBody>
            <a:bodyPr wrap="none">
              <a:spAutoFit/>
            </a:bodyPr>
            <a:lstStyle/>
            <a:p>
              <a:pPr algn="ctr"/>
              <a:r>
                <a:rPr lang="en-US" sz="2800" b="1" dirty="0" smtClean="0">
                  <a:solidFill>
                    <a:srgbClr val="FF0000"/>
                  </a:solidFill>
                  <a:latin typeface="Times New Roman" pitchFamily="18" charset="0"/>
                  <a:cs typeface="Times New Roman" pitchFamily="18" charset="0"/>
                </a:rPr>
                <a:t>Tiêu chuẩn lâm sàng</a:t>
              </a:r>
              <a:endParaRPr lang="en-US" sz="2800" b="1" dirty="0">
                <a:solidFill>
                  <a:srgbClr val="FF0000"/>
                </a:solidFill>
                <a:latin typeface="Times New Roman" pitchFamily="18" charset="0"/>
                <a:cs typeface="Times New Roman" pitchFamily="18" charset="0"/>
              </a:endParaRPr>
            </a:p>
          </p:txBody>
        </p:sp>
      </p:grpSp>
      <p:sp>
        <p:nvSpPr>
          <p:cNvPr id="437260" name="Text Box 12"/>
          <p:cNvSpPr txBox="1">
            <a:spLocks noChangeArrowheads="1"/>
          </p:cNvSpPr>
          <p:nvPr/>
        </p:nvSpPr>
        <p:spPr bwMode="gray">
          <a:xfrm>
            <a:off x="4871167" y="2288333"/>
            <a:ext cx="3652855" cy="369332"/>
          </a:xfrm>
          <a:prstGeom prst="rect">
            <a:avLst/>
          </a:prstGeom>
          <a:noFill/>
          <a:ln w="9525" algn="ctr">
            <a:noFill/>
            <a:miter lim="800000"/>
            <a:headEnd/>
            <a:tailEnd/>
          </a:ln>
          <a:effectLst/>
        </p:spPr>
        <p:txBody>
          <a:bodyPr>
            <a:spAutoFit/>
          </a:bodyPr>
          <a:lstStyle/>
          <a:p>
            <a:pPr algn="l"/>
            <a:endParaRPr lang="en-US">
              <a:solidFill>
                <a:srgbClr val="FFFFFF"/>
              </a:solidFill>
            </a:endParaRPr>
          </a:p>
        </p:txBody>
      </p:sp>
      <p:grpSp>
        <p:nvGrpSpPr>
          <p:cNvPr id="16" name="Group 15"/>
          <p:cNvGrpSpPr/>
          <p:nvPr/>
        </p:nvGrpSpPr>
        <p:grpSpPr>
          <a:xfrm>
            <a:off x="4740707" y="1143000"/>
            <a:ext cx="4174692" cy="646146"/>
            <a:chOff x="4740707" y="1143000"/>
            <a:chExt cx="4174692" cy="646146"/>
          </a:xfrm>
          <a:solidFill>
            <a:schemeClr val="accent2">
              <a:lumMod val="50000"/>
            </a:schemeClr>
          </a:solidFill>
        </p:grpSpPr>
        <p:sp>
          <p:nvSpPr>
            <p:cNvPr id="437263" name="AutoShape 15"/>
            <p:cNvSpPr>
              <a:spLocks noChangeArrowheads="1"/>
            </p:cNvSpPr>
            <p:nvPr/>
          </p:nvSpPr>
          <p:spPr bwMode="gray">
            <a:xfrm>
              <a:off x="4740707" y="1143000"/>
              <a:ext cx="4174692" cy="646146"/>
            </a:xfrm>
            <a:prstGeom prst="roundRect">
              <a:avLst>
                <a:gd name="adj" fmla="val 50000"/>
              </a:avLst>
            </a:prstGeom>
            <a:solidFill>
              <a:schemeClr val="accent1">
                <a:lumMod val="90000"/>
              </a:schemeClr>
            </a:solidFill>
            <a:ln w="9525">
              <a:noFill/>
              <a:round/>
              <a:headEnd/>
              <a:tailEnd/>
            </a:ln>
            <a:effectLst/>
          </p:spPr>
          <p:txBody>
            <a:bodyPr wrap="none" anchor="ctr"/>
            <a:lstStyle/>
            <a:p>
              <a:endParaRPr lang="en-US"/>
            </a:p>
          </p:txBody>
        </p:sp>
        <p:sp>
          <p:nvSpPr>
            <p:cNvPr id="437264" name="Text Box 16"/>
            <p:cNvSpPr txBox="1">
              <a:spLocks noChangeArrowheads="1"/>
            </p:cNvSpPr>
            <p:nvPr/>
          </p:nvSpPr>
          <p:spPr bwMode="gray">
            <a:xfrm>
              <a:off x="5040700" y="1143000"/>
              <a:ext cx="3633336" cy="523220"/>
            </a:xfrm>
            <a:prstGeom prst="rect">
              <a:avLst/>
            </a:prstGeom>
            <a:noFill/>
            <a:ln w="9525" algn="ctr">
              <a:noFill/>
              <a:miter lim="800000"/>
              <a:headEnd/>
              <a:tailEnd/>
            </a:ln>
            <a:effectLst/>
          </p:spPr>
          <p:txBody>
            <a:bodyPr wrap="none">
              <a:spAutoFit/>
            </a:bodyPr>
            <a:lstStyle/>
            <a:p>
              <a:pPr algn="ctr"/>
              <a:r>
                <a:rPr lang="en-US" sz="2800" b="1" dirty="0" smtClean="0">
                  <a:solidFill>
                    <a:srgbClr val="FF0000"/>
                  </a:solidFill>
                  <a:latin typeface="Times New Roman" pitchFamily="18" charset="0"/>
                  <a:cs typeface="Times New Roman" pitchFamily="18" charset="0"/>
                </a:rPr>
                <a:t>Tiêu chuẩn miễn dịch</a:t>
              </a:r>
              <a:endParaRPr lang="en-US" sz="2800" b="1" dirty="0">
                <a:solidFill>
                  <a:srgbClr val="FF0000"/>
                </a:solidFill>
                <a:latin typeface="Times New Roman" pitchFamily="18" charset="0"/>
                <a:cs typeface="Times New Roman" pitchFamily="18" charset="0"/>
              </a:endParaRPr>
            </a:p>
          </p:txBody>
        </p:sp>
      </p:grpSp>
      <p:sp>
        <p:nvSpPr>
          <p:cNvPr id="17" name="Title 16"/>
          <p:cNvSpPr>
            <a:spLocks noGrp="1"/>
          </p:cNvSpPr>
          <p:nvPr>
            <p:ph type="title"/>
          </p:nvPr>
        </p:nvSpPr>
        <p:spPr>
          <a:xfrm>
            <a:off x="533400" y="152400"/>
            <a:ext cx="8229600" cy="762000"/>
          </a:xfrm>
        </p:spPr>
        <p:txBody>
          <a:bodyPr/>
          <a:lstStyle/>
          <a:p>
            <a:r>
              <a:rPr lang="en-US" sz="3200" b="1" dirty="0" smtClean="0">
                <a:solidFill>
                  <a:srgbClr val="FF0000"/>
                </a:solidFill>
                <a:latin typeface="Times New Roman" pitchFamily="18" charset="0"/>
                <a:cs typeface="Times New Roman" pitchFamily="18" charset="0"/>
              </a:rPr>
              <a:t>TIÊU CHUẨN SLICC 2012</a:t>
            </a:r>
            <a:endParaRPr lang="en-US" sz="3200" b="1" dirty="0">
              <a:solidFill>
                <a:srgbClr val="FF0000"/>
              </a:solidFill>
              <a:latin typeface="Times New Roman" pitchFamily="18" charset="0"/>
              <a:cs typeface="Times New Roman" pitchFamily="18" charset="0"/>
            </a:endParaRPr>
          </a:p>
        </p:txBody>
      </p:sp>
      <p:grpSp>
        <p:nvGrpSpPr>
          <p:cNvPr id="14" name="Group 13"/>
          <p:cNvGrpSpPr/>
          <p:nvPr/>
        </p:nvGrpSpPr>
        <p:grpSpPr>
          <a:xfrm>
            <a:off x="106561" y="1981200"/>
            <a:ext cx="4313040" cy="4801314"/>
            <a:chOff x="304800" y="1981200"/>
            <a:chExt cx="4313040" cy="4801314"/>
          </a:xfrm>
        </p:grpSpPr>
        <p:sp>
          <p:nvSpPr>
            <p:cNvPr id="437251" name="AutoShape 3"/>
            <p:cNvSpPr>
              <a:spLocks noChangeArrowheads="1"/>
            </p:cNvSpPr>
            <p:nvPr/>
          </p:nvSpPr>
          <p:spPr bwMode="gray">
            <a:xfrm>
              <a:off x="304800" y="2057400"/>
              <a:ext cx="4160639" cy="4572000"/>
            </a:xfrm>
            <a:prstGeom prst="roundRect">
              <a:avLst>
                <a:gd name="adj" fmla="val 4690"/>
              </a:avLst>
            </a:prstGeom>
            <a:noFill/>
            <a:ln w="25400">
              <a:round/>
              <a:headEnd/>
              <a:tailEnd/>
            </a:ln>
            <a:effectLst/>
          </p:spPr>
          <p:txBody>
            <a:bodyPr wrap="none" anchor="ctr">
              <a:flatTx/>
            </a:bodyPr>
            <a:lstStyle/>
            <a:p>
              <a:endParaRPr lang="en-US">
                <a:ln>
                  <a:solidFill>
                    <a:srgbClr val="FF6600"/>
                  </a:solidFill>
                </a:ln>
              </a:endParaRPr>
            </a:p>
          </p:txBody>
        </p:sp>
        <p:sp>
          <p:nvSpPr>
            <p:cNvPr id="19" name="TextBox 18"/>
            <p:cNvSpPr txBox="1"/>
            <p:nvPr/>
          </p:nvSpPr>
          <p:spPr>
            <a:xfrm>
              <a:off x="457200" y="1981200"/>
              <a:ext cx="4160640" cy="4801314"/>
            </a:xfrm>
            <a:prstGeom prst="rect">
              <a:avLst/>
            </a:prstGeom>
            <a:noFill/>
            <a:ln>
              <a:solidFill>
                <a:schemeClr val="bg1"/>
              </a:solidFill>
            </a:ln>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Lupus da </a:t>
              </a:r>
              <a:r>
                <a:rPr lang="en-US" sz="2400" dirty="0" err="1" smtClean="0">
                  <a:latin typeface="Times New Roman" pitchFamily="18" charset="0"/>
                  <a:cs typeface="Times New Roman" pitchFamily="18" charset="0"/>
                </a:rPr>
                <a:t>cấp</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Lupus da </a:t>
              </a:r>
              <a:r>
                <a:rPr lang="en-US" sz="2400" dirty="0" err="1" smtClean="0">
                  <a:latin typeface="Times New Roman" pitchFamily="18" charset="0"/>
                  <a:cs typeface="Times New Roman" pitchFamily="18" charset="0"/>
                </a:rPr>
                <a:t>mạn</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miệng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mũi</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sẹo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khớp</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thận</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Giảm bạch cầu</a:t>
              </a:r>
              <a:r>
                <a:rPr lang="en-US" sz="2400" dirty="0" smtClean="0">
                  <a:latin typeface="Times New Roman" pitchFamily="18" charset="0"/>
                  <a:cs typeface="Times New Roman" pitchFamily="18" charset="0"/>
                </a:rPr>
                <a:t> h</a:t>
              </a:r>
              <a:r>
                <a:rPr lang="vi-VN" sz="2400" dirty="0" smtClean="0">
                  <a:latin typeface="Times New Roman" pitchFamily="18" charset="0"/>
                  <a:cs typeface="Times New Roman" pitchFamily="18" charset="0"/>
                </a:rPr>
                <a:t>oặc giảm bạch cầu lympho </a:t>
              </a: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Giảm tiểu cầu</a:t>
              </a:r>
              <a:endParaRPr lang="en-US" sz="2400" dirty="0" smtClean="0">
                <a:latin typeface="Times New Roman" pitchFamily="18" charset="0"/>
                <a:cs typeface="Times New Roman" pitchFamily="18" charset="0"/>
              </a:endParaRPr>
            </a:p>
            <a:p>
              <a:pPr algn="just"/>
              <a:endParaRPr lang="en-US" dirty="0"/>
            </a:p>
          </p:txBody>
        </p:sp>
      </p:grpSp>
      <p:grpSp>
        <p:nvGrpSpPr>
          <p:cNvPr id="15" name="Group 14"/>
          <p:cNvGrpSpPr/>
          <p:nvPr/>
        </p:nvGrpSpPr>
        <p:grpSpPr>
          <a:xfrm>
            <a:off x="4419600" y="1992086"/>
            <a:ext cx="4594859" cy="4637314"/>
            <a:chOff x="4800600" y="1981200"/>
            <a:chExt cx="4038600" cy="4637314"/>
          </a:xfrm>
          <a:solidFill>
            <a:schemeClr val="accent4">
              <a:lumMod val="50000"/>
            </a:schemeClr>
          </a:solidFill>
        </p:grpSpPr>
        <p:sp>
          <p:nvSpPr>
            <p:cNvPr id="437254" name="AutoShape 6"/>
            <p:cNvSpPr>
              <a:spLocks noChangeArrowheads="1"/>
            </p:cNvSpPr>
            <p:nvPr/>
          </p:nvSpPr>
          <p:spPr bwMode="gray">
            <a:xfrm>
              <a:off x="4800600" y="1981200"/>
              <a:ext cx="4038600" cy="4637314"/>
            </a:xfrm>
            <a:prstGeom prst="roundRect">
              <a:avLst>
                <a:gd name="adj" fmla="val 4690"/>
              </a:avLst>
            </a:prstGeom>
            <a:noFill/>
            <a:ln w="25400">
              <a:solidFill>
                <a:schemeClr val="accent1">
                  <a:lumMod val="20000"/>
                  <a:lumOff val="80000"/>
                </a:schemeClr>
              </a:solidFill>
              <a:round/>
              <a:headEnd/>
              <a:tailEnd/>
            </a:ln>
            <a:effectLst/>
          </p:spPr>
          <p:txBody>
            <a:bodyPr wrap="none" anchor="ctr">
              <a:flatTx/>
            </a:bodyPr>
            <a:lstStyle/>
            <a:p>
              <a:endParaRPr lang="en-US"/>
            </a:p>
          </p:txBody>
        </p:sp>
        <p:sp>
          <p:nvSpPr>
            <p:cNvPr id="21" name="Rectangle 20"/>
            <p:cNvSpPr/>
            <p:nvPr/>
          </p:nvSpPr>
          <p:spPr>
            <a:xfrm>
              <a:off x="4866483" y="2057400"/>
              <a:ext cx="3882662" cy="2308324"/>
            </a:xfrm>
            <a:prstGeom prst="rect">
              <a:avLst/>
            </a:prstGeom>
            <a:noFill/>
          </p:spPr>
          <p:txBody>
            <a:bodyPr wrap="square">
              <a:spAutoFit/>
            </a:bodyPr>
            <a:lstStyle/>
            <a:p>
              <a:pPr algn="just">
                <a:buFont typeface="Arial" pitchFamily="34" charset="0"/>
                <a:buChar char="•"/>
              </a:pPr>
              <a:r>
                <a:rPr lang="en-US" sz="2400" dirty="0" smtClean="0">
                  <a:latin typeface="Times New Roman" pitchFamily="18" charset="0"/>
                  <a:cs typeface="Times New Roman" pitchFamily="18" charset="0"/>
                </a:rPr>
                <a:t> Kháng thể ANA (+)</a:t>
              </a:r>
            </a:p>
            <a:p>
              <a:pPr algn="just">
                <a:buFont typeface="Arial" pitchFamily="34" charset="0"/>
                <a:buChar char="•"/>
              </a:pPr>
              <a:r>
                <a:rPr lang="en-US" sz="2400" dirty="0" smtClean="0">
                  <a:latin typeface="Times New Roman" pitchFamily="18" charset="0"/>
                  <a:cs typeface="Times New Roman" pitchFamily="18" charset="0"/>
                </a:rPr>
                <a:t> Kháng thể anti-dsDNA (+)</a:t>
              </a:r>
            </a:p>
            <a:p>
              <a:pPr algn="just">
                <a:buFont typeface="Arial" pitchFamily="34" charset="0"/>
                <a:buChar char="•"/>
              </a:pPr>
              <a:r>
                <a:rPr lang="en-US" sz="2400" dirty="0" smtClean="0">
                  <a:latin typeface="Times New Roman" pitchFamily="18" charset="0"/>
                  <a:cs typeface="Times New Roman" pitchFamily="18" charset="0"/>
                </a:rPr>
                <a:t> Kháng thể anti-Sm (+)</a:t>
              </a:r>
            </a:p>
            <a:p>
              <a:pPr algn="just">
                <a:buFont typeface="Arial" pitchFamily="34" charset="0"/>
                <a:buChar char="•"/>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Kháng thể</a:t>
              </a:r>
              <a:r>
                <a:rPr lang="en-US" sz="2400" dirty="0" smtClean="0">
                  <a:latin typeface="Times New Roman" pitchFamily="18" charset="0"/>
                  <a:cs typeface="Times New Roman" pitchFamily="18" charset="0"/>
                </a:rPr>
                <a:t> anti</a:t>
              </a:r>
              <a:r>
                <a:rPr lang="vi-VN" sz="2400" dirty="0" smtClean="0">
                  <a:latin typeface="Times New Roman" pitchFamily="18" charset="0"/>
                  <a:cs typeface="Times New Roman" pitchFamily="18" charset="0"/>
                </a:rPr>
                <a:t>phospholipid</a:t>
              </a:r>
              <a:r>
                <a:rPr lang="en-US" sz="2400" dirty="0" smtClean="0">
                  <a:latin typeface="Times New Roman" pitchFamily="18" charset="0"/>
                  <a:cs typeface="Times New Roman" pitchFamily="18" charset="0"/>
                </a:rPr>
                <a:t> (+)</a:t>
              </a:r>
            </a:p>
            <a:p>
              <a:pPr algn="just">
                <a:buFont typeface="Arial" pitchFamily="34" charset="0"/>
                <a:buChar char="•"/>
              </a:pPr>
              <a:r>
                <a:rPr lang="en-US" sz="2400" dirty="0" smtClean="0">
                  <a:latin typeface="Times New Roman" pitchFamily="18" charset="0"/>
                  <a:cs typeface="Times New Roman" pitchFamily="18" charset="0"/>
                </a:rPr>
                <a:t> Giảm bổ thể</a:t>
              </a:r>
            </a:p>
            <a:p>
              <a:pPr algn="just">
                <a:buFont typeface="Arial" pitchFamily="34" charset="0"/>
                <a:buChar char="•"/>
              </a:pPr>
              <a:r>
                <a:rPr lang="en-US" sz="2400" dirty="0" smtClean="0">
                  <a:latin typeface="Times New Roman" pitchFamily="18" charset="0"/>
                  <a:cs typeface="Times New Roman" pitchFamily="18" charset="0"/>
                </a:rPr>
                <a:t> Test </a:t>
              </a:r>
              <a:r>
                <a:rPr lang="vi-VN" sz="2400" dirty="0" smtClean="0">
                  <a:latin typeface="Times New Roman" pitchFamily="18" charset="0"/>
                  <a:cs typeface="Times New Roman" pitchFamily="18" charset="0"/>
                </a:rPr>
                <a:t>Coombs trực tiếp</a:t>
              </a:r>
              <a:r>
                <a:rPr lang="en-US" sz="2400" dirty="0" smtClean="0">
                  <a:latin typeface="Times New Roman" pitchFamily="18" charset="0"/>
                  <a:cs typeface="Times New Roman" pitchFamily="18" charset="0"/>
                </a:rPr>
                <a:t> (+)</a:t>
              </a:r>
            </a:p>
          </p:txBody>
        </p:sp>
      </p:grpSp>
    </p:spTree>
    <p:extLst>
      <p:ext uri="{BB962C8B-B14F-4D97-AF65-F5344CB8AC3E}">
        <p14:creationId xmlns:p14="http://schemas.microsoft.com/office/powerpoint/2010/main" val="1911942320"/>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ĐẠI CƯƠNG</a:t>
            </a:r>
            <a:endParaRPr lang="vi-V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Lupus ban đỏ là bệnh lý tự miễn, do tự kháng thể và phức hợp miễn dịch lưu hành trong máu đến các cơ quan gây bệnh. Bệnh liên quan đến HLA-B8, HLA-DR3, HLA-DRw52, HLADQwl. </a:t>
            </a:r>
            <a:endParaRPr lang="vi-VN" sz="2800" dirty="0" smtClean="0">
              <a:latin typeface="Times New Roman" pitchFamily="18" charset="0"/>
              <a:cs typeface="Times New Roman" pitchFamily="18" charset="0"/>
            </a:endParaRPr>
          </a:p>
          <a:p>
            <a:r>
              <a:rPr lang="vi-VN" sz="2800" dirty="0">
                <a:latin typeface="Times New Roman" pitchFamily="18" charset="0"/>
                <a:cs typeface="Times New Roman" pitchFamily="18" charset="0"/>
              </a:rPr>
              <a:t>Cơ </a:t>
            </a:r>
            <a:r>
              <a:rPr lang="vi-VN" sz="2800" dirty="0" smtClean="0">
                <a:latin typeface="Times New Roman" pitchFamily="18" charset="0"/>
                <a:cs typeface="Times New Roman" pitchFamily="18" charset="0"/>
              </a:rPr>
              <a:t>chế </a:t>
            </a:r>
            <a:r>
              <a:rPr lang="vi-VN" sz="2800" dirty="0">
                <a:latin typeface="Times New Roman" pitchFamily="18" charset="0"/>
                <a:cs typeface="Times New Roman" pitchFamily="18" charset="0"/>
              </a:rPr>
              <a:t>bệnh sinh: do rối loạn đáp ứng miễn </a:t>
            </a:r>
            <a:r>
              <a:rPr lang="vi-VN" sz="2800" dirty="0" smtClean="0">
                <a:latin typeface="Times New Roman" pitchFamily="18" charset="0"/>
                <a:cs typeface="Times New Roman" pitchFamily="18" charset="0"/>
              </a:rPr>
              <a:t>dịch</a:t>
            </a:r>
          </a:p>
          <a:p>
            <a:r>
              <a:rPr lang="vi-VN" sz="2800" dirty="0" smtClean="0">
                <a:latin typeface="Times New Roman" pitchFamily="18" charset="0"/>
                <a:cs typeface="Times New Roman" pitchFamily="18" charset="0"/>
              </a:rPr>
              <a:t>Tỷ </a:t>
            </a:r>
            <a:r>
              <a:rPr lang="vi-VN" sz="2800" dirty="0">
                <a:latin typeface="Times New Roman" pitchFamily="18" charset="0"/>
                <a:cs typeface="Times New Roman" pitchFamily="18" charset="0"/>
              </a:rPr>
              <a:t>lệ nữ/nam là 9/1, độ tuổi từ 20 - 50. Tuy nhiên lupus ban đỏ ở trẻ em tỷ lệ nữ/nam gần ngang nhau</a:t>
            </a:r>
          </a:p>
        </p:txBody>
      </p:sp>
    </p:spTree>
    <p:extLst>
      <p:ext uri="{BB962C8B-B14F-4D97-AF65-F5344CB8AC3E}">
        <p14:creationId xmlns:p14="http://schemas.microsoft.com/office/powerpoint/2010/main" val="421550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93763" y="228600"/>
            <a:ext cx="7793037" cy="776288"/>
          </a:xfrm>
        </p:spPr>
        <p:txBody>
          <a:bodyPr/>
          <a:lstStyle/>
          <a:p>
            <a:pPr rtl="0" eaLnBrk="1" hangingPunct="1"/>
            <a:r>
              <a:rPr lang="en-US" dirty="0" err="1" smtClean="0">
                <a:solidFill>
                  <a:srgbClr val="FF0000"/>
                </a:solidFill>
                <a:latin typeface="Times New Roman" charset="0"/>
                <a:ea typeface="Times New Roman" charset="0"/>
                <a:cs typeface="Times New Roman" charset="0"/>
              </a:rPr>
              <a:t>Định</a:t>
            </a:r>
            <a:r>
              <a:rPr lang="en-US" dirty="0" smtClean="0">
                <a:solidFill>
                  <a:srgbClr val="FF0000"/>
                </a:solidFill>
                <a:latin typeface="Times New Roman" charset="0"/>
                <a:ea typeface="Times New Roman" charset="0"/>
                <a:cs typeface="Times New Roman" charset="0"/>
              </a:rPr>
              <a:t> </a:t>
            </a:r>
            <a:r>
              <a:rPr lang="en-US" dirty="0" err="1" smtClean="0">
                <a:solidFill>
                  <a:srgbClr val="FF0000"/>
                </a:solidFill>
                <a:latin typeface="Times New Roman" charset="0"/>
                <a:ea typeface="Times New Roman" charset="0"/>
                <a:cs typeface="Times New Roman" charset="0"/>
              </a:rPr>
              <a:t>hướng</a:t>
            </a:r>
            <a:r>
              <a:rPr lang="en-US" dirty="0" smtClean="0">
                <a:solidFill>
                  <a:srgbClr val="FF0000"/>
                </a:solidFill>
                <a:latin typeface="Times New Roman" charset="0"/>
                <a:ea typeface="Times New Roman" charset="0"/>
                <a:cs typeface="Times New Roman" charset="0"/>
              </a:rPr>
              <a:t> </a:t>
            </a:r>
            <a:r>
              <a:rPr lang="en-US" dirty="0" err="1" smtClean="0">
                <a:solidFill>
                  <a:srgbClr val="FF0000"/>
                </a:solidFill>
                <a:latin typeface="Times New Roman" charset="0"/>
                <a:ea typeface="Times New Roman" charset="0"/>
                <a:cs typeface="Times New Roman" charset="0"/>
              </a:rPr>
              <a:t>chẩn</a:t>
            </a:r>
            <a:r>
              <a:rPr lang="en-US" dirty="0" smtClean="0">
                <a:solidFill>
                  <a:srgbClr val="FF0000"/>
                </a:solidFill>
                <a:latin typeface="Times New Roman" charset="0"/>
                <a:ea typeface="Times New Roman" charset="0"/>
                <a:cs typeface="Times New Roman" charset="0"/>
              </a:rPr>
              <a:t> </a:t>
            </a:r>
            <a:r>
              <a:rPr lang="en-US" dirty="0" err="1" smtClean="0">
                <a:solidFill>
                  <a:srgbClr val="FF0000"/>
                </a:solidFill>
                <a:latin typeface="Times New Roman" charset="0"/>
                <a:ea typeface="Times New Roman" charset="0"/>
                <a:cs typeface="Times New Roman" charset="0"/>
              </a:rPr>
              <a:t>đoán</a:t>
            </a:r>
            <a:endParaRPr lang="en-US" dirty="0" smtClean="0">
              <a:solidFill>
                <a:srgbClr val="FF0000"/>
              </a:solidFill>
              <a:latin typeface="Times New Roman" charset="0"/>
              <a:ea typeface="Times New Roman" charset="0"/>
              <a:cs typeface="Times New Roman" charset="0"/>
            </a:endParaRPr>
          </a:p>
        </p:txBody>
      </p:sp>
      <p:sp>
        <p:nvSpPr>
          <p:cNvPr id="18435" name="Rectangle 3"/>
          <p:cNvSpPr>
            <a:spLocks noGrp="1" noChangeArrowheads="1"/>
          </p:cNvSpPr>
          <p:nvPr>
            <p:ph idx="1"/>
          </p:nvPr>
        </p:nvSpPr>
        <p:spPr>
          <a:xfrm>
            <a:off x="838200" y="1219200"/>
            <a:ext cx="7772400" cy="4535488"/>
          </a:xfrm>
        </p:spPr>
        <p:txBody>
          <a:bodyPr/>
          <a:lstStyle/>
          <a:p>
            <a:pPr marL="0" indent="0" algn="just" rtl="0" eaLnBrk="1" hangingPunct="1">
              <a:lnSpc>
                <a:spcPct val="90000"/>
              </a:lnSpc>
              <a:buFont typeface="Wingdings" pitchFamily="2" charset="2"/>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5 </a:t>
            </a:r>
            <a:r>
              <a:rPr lang="en-US" sz="2800" dirty="0" err="1" smtClean="0">
                <a:solidFill>
                  <a:srgbClr val="FF0000"/>
                </a:solidFill>
                <a:latin typeface="Times New Roman" pitchFamily="18" charset="0"/>
                <a:cs typeface="Times New Roman" pitchFamily="18" charset="0"/>
              </a:rPr>
              <a:t>yếu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nữ</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hướng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Lupus</a:t>
            </a:r>
          </a:p>
          <a:p>
            <a:pPr marL="0" indent="0" algn="just" rtl="0" eaLnBrk="1" hangingPunct="1">
              <a:lnSpc>
                <a:spcPct val="90000"/>
              </a:lnSpc>
            </a:pPr>
            <a:r>
              <a:rPr lang="en-US" sz="2800" dirty="0" smtClean="0">
                <a:latin typeface="Times New Roman" pitchFamily="18" charset="0"/>
                <a:cs typeface="Times New Roman" pitchFamily="18" charset="0"/>
              </a:rPr>
              <a:t>   Sốt dai dẳng kéo dài không có nguyên nhân</a:t>
            </a:r>
          </a:p>
          <a:p>
            <a:pPr marL="0" indent="0" algn="just" rtl="0" eaLnBrk="1" hangingPunct="1">
              <a:lnSpc>
                <a:spcPct val="90000"/>
              </a:lnSpc>
            </a:pPr>
            <a:r>
              <a:rPr lang="en-US" sz="2800" dirty="0" smtClean="0">
                <a:latin typeface="Times New Roman" pitchFamily="18" charset="0"/>
                <a:cs typeface="Times New Roman" pitchFamily="18" charset="0"/>
              </a:rPr>
              <a:t>   Viêm nhiều khớp</a:t>
            </a:r>
          </a:p>
          <a:p>
            <a:pPr marL="0" indent="0" algn="just" rtl="0" eaLnBrk="1" hangingPunct="1">
              <a:lnSpc>
                <a:spcPct val="90000"/>
              </a:lnSpc>
            </a:pPr>
            <a:r>
              <a:rPr lang="en-US" sz="2800" dirty="0" smtClean="0">
                <a:latin typeface="Times New Roman" pitchFamily="18" charset="0"/>
                <a:cs typeface="Times New Roman" pitchFamily="18" charset="0"/>
              </a:rPr>
              <a:t>   Ban đỏ hình cánh bướm ở mặt</a:t>
            </a:r>
          </a:p>
          <a:p>
            <a:pPr marL="0" indent="0" algn="just" rtl="0" eaLnBrk="1" hangingPunct="1">
              <a:lnSpc>
                <a:spcPct val="90000"/>
              </a:lnSpc>
            </a:pPr>
            <a:r>
              <a:rPr lang="en-US" sz="2800" dirty="0" smtClean="0">
                <a:latin typeface="Times New Roman" pitchFamily="18" charset="0"/>
                <a:cs typeface="Times New Roman" pitchFamily="18" charset="0"/>
              </a:rPr>
              <a:t>   Protein niệu</a:t>
            </a:r>
          </a:p>
          <a:p>
            <a:pPr marL="0" indent="0" algn="just" rtl="0" eaLnBrk="1" hangingPunct="1">
              <a:lnSpc>
                <a:spcPct val="90000"/>
              </a:lnSpc>
            </a:pPr>
            <a:r>
              <a:rPr lang="en-US" sz="2800" dirty="0" smtClean="0">
                <a:latin typeface="Times New Roman" pitchFamily="18" charset="0"/>
                <a:cs typeface="Times New Roman" pitchFamily="18" charset="0"/>
              </a:rPr>
              <a:t>   VS tăng cao</a:t>
            </a:r>
          </a:p>
        </p:txBody>
      </p:sp>
    </p:spTree>
    <p:extLst>
      <p:ext uri="{BB962C8B-B14F-4D97-AF65-F5344CB8AC3E}">
        <p14:creationId xmlns:p14="http://schemas.microsoft.com/office/powerpoint/2010/main" val="3461074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52400"/>
            <a:ext cx="7845425" cy="658969"/>
          </a:xfrm>
        </p:spPr>
        <p:txBody>
          <a:bodyPr>
            <a:normAutofit fontScale="90000"/>
          </a:bodyPr>
          <a:lstStyle/>
          <a:p>
            <a:r>
              <a:rPr lang="en-US" b="1" dirty="0" smtClean="0">
                <a:solidFill>
                  <a:srgbClr val="FF0000"/>
                </a:solidFill>
                <a:latin typeface="Times New Roman" charset="0"/>
                <a:ea typeface="Times New Roman" charset="0"/>
                <a:cs typeface="Times New Roman" charset="0"/>
              </a:rPr>
              <a:t>Chỉ số SLEDAI 2000</a:t>
            </a:r>
            <a:endParaRPr lang="vi-VN" b="1" dirty="0">
              <a:solidFill>
                <a:srgbClr val="FF0000"/>
              </a:solidFill>
              <a:latin typeface="Times New Roman" charset="0"/>
              <a:ea typeface="Times New Roman" charset="0"/>
              <a:cs typeface="Times New Roman"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6669755"/>
              </p:ext>
            </p:extLst>
          </p:nvPr>
        </p:nvGraphicFramePr>
        <p:xfrm>
          <a:off x="533400" y="838200"/>
          <a:ext cx="8001001" cy="5715001"/>
        </p:xfrm>
        <a:graphic>
          <a:graphicData uri="http://schemas.openxmlformats.org/drawingml/2006/table">
            <a:tbl>
              <a:tblPr firstRow="1" bandRow="1">
                <a:tableStyleId>{5C22544A-7EE6-4342-B048-85BDC9FD1C3A}</a:tableStyleId>
              </a:tblPr>
              <a:tblGrid>
                <a:gridCol w="631658"/>
                <a:gridCol w="1052763"/>
                <a:gridCol w="5408671"/>
                <a:gridCol w="907909"/>
              </a:tblGrid>
              <a:tr h="601579">
                <a:tc>
                  <a:txBody>
                    <a:bodyPr/>
                    <a:lstStyle/>
                    <a:p>
                      <a:pPr algn="ctr">
                        <a:lnSpc>
                          <a:spcPct val="100000"/>
                        </a:lnSpc>
                        <a:spcAft>
                          <a:spcPts val="0"/>
                        </a:spcAft>
                      </a:pPr>
                      <a:r>
                        <a:rPr lang="en-US" sz="1800" spc="-150" dirty="0" smtClean="0">
                          <a:effectLst/>
                          <a:latin typeface="+mj-lt"/>
                          <a:cs typeface="Times New Roman" panose="02020603050405020304" pitchFamily="18" charset="0"/>
                        </a:rPr>
                        <a:t>STT</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00000"/>
                        </a:lnSpc>
                        <a:spcAft>
                          <a:spcPts val="0"/>
                        </a:spcAft>
                      </a:pPr>
                      <a:r>
                        <a:rPr lang="en-US" sz="1800" b="1" spc="-150" dirty="0" smtClean="0">
                          <a:solidFill>
                            <a:schemeClr val="bg1"/>
                          </a:solidFill>
                          <a:effectLst/>
                          <a:latin typeface="+mj-lt"/>
                          <a:ea typeface="+mn-ea"/>
                          <a:cs typeface="Times New Roman" panose="02020603050405020304" pitchFamily="18" charset="0"/>
                        </a:rPr>
                        <a:t>Triệu</a:t>
                      </a:r>
                      <a:r>
                        <a:rPr lang="en-US" sz="1800" b="1" spc="-150" baseline="0" dirty="0" smtClean="0">
                          <a:solidFill>
                            <a:schemeClr val="bg1"/>
                          </a:solidFill>
                          <a:effectLst/>
                          <a:latin typeface="+mj-lt"/>
                          <a:ea typeface="+mn-ea"/>
                          <a:cs typeface="Times New Roman" panose="02020603050405020304" pitchFamily="18" charset="0"/>
                        </a:rPr>
                        <a:t> chứng</a:t>
                      </a:r>
                      <a:endParaRPr lang="vi-VN" sz="1800" b="0" spc="-150" dirty="0">
                        <a:solidFill>
                          <a:schemeClr val="bg1"/>
                        </a:solidFill>
                        <a:effectLst/>
                        <a:latin typeface="+mj-lt"/>
                        <a:ea typeface="Arial" panose="020B0604020202020204" pitchFamily="34" charset="0"/>
                        <a:cs typeface="Times New Roman" panose="02020603050405020304" pitchFamily="18" charset="0"/>
                      </a:endParaRPr>
                    </a:p>
                  </a:txBody>
                  <a:tcPr marL="0" marR="0" marT="0" marB="0" anchor="ctr">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00000"/>
                        </a:lnSpc>
                        <a:spcAft>
                          <a:spcPts val="0"/>
                        </a:spcAft>
                      </a:pPr>
                      <a:r>
                        <a:rPr lang="en-US" sz="1800" spc="-150" dirty="0">
                          <a:effectLst/>
                          <a:latin typeface="+mj-lt"/>
                          <a:cs typeface="Times New Roman" panose="02020603050405020304" pitchFamily="18" charset="0"/>
                        </a:rPr>
                        <a:t>Định nghĩa</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00000"/>
                        </a:lnSpc>
                        <a:spcAft>
                          <a:spcPts val="0"/>
                        </a:spcAft>
                      </a:pPr>
                      <a:r>
                        <a:rPr lang="en-US" sz="1800" spc="-150" dirty="0">
                          <a:effectLst/>
                          <a:latin typeface="+mj-lt"/>
                          <a:cs typeface="Times New Roman" panose="02020603050405020304" pitchFamily="18" charset="0"/>
                        </a:rPr>
                        <a:t>Điểm</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B050"/>
                    </a:solidFill>
                  </a:tcPr>
                </a:tc>
              </a:tr>
              <a:tr h="601579">
                <a:tc>
                  <a:txBody>
                    <a:bodyPr/>
                    <a:lstStyle/>
                    <a:p>
                      <a:pPr algn="ctr">
                        <a:lnSpc>
                          <a:spcPct val="100000"/>
                        </a:lnSpc>
                        <a:spcAft>
                          <a:spcPts val="0"/>
                        </a:spcAft>
                      </a:pPr>
                      <a:r>
                        <a:rPr lang="en-US" sz="1800" spc="-150" dirty="0">
                          <a:effectLst/>
                          <a:latin typeface="+mj-lt"/>
                          <a:cs typeface="Times New Roman" panose="02020603050405020304" pitchFamily="18" charset="0"/>
                        </a:rPr>
                        <a:t>1</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l">
                        <a:lnSpc>
                          <a:spcPct val="100000"/>
                        </a:lnSpc>
                        <a:spcAft>
                          <a:spcPts val="0"/>
                        </a:spcAft>
                      </a:pPr>
                      <a:r>
                        <a:rPr lang="en-US" sz="1800" spc="-150" dirty="0" err="1">
                          <a:solidFill>
                            <a:srgbClr val="FF0000"/>
                          </a:solidFill>
                          <a:effectLst/>
                          <a:latin typeface="+mj-lt"/>
                          <a:cs typeface="Times New Roman" panose="02020603050405020304" pitchFamily="18" charset="0"/>
                        </a:rPr>
                        <a:t>Cơn</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động</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kinh</a:t>
                      </a:r>
                      <a:endParaRPr lang="vi-VN" sz="1800" b="0" spc="-15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indent="-31750" algn="just">
                        <a:lnSpc>
                          <a:spcPct val="100000"/>
                        </a:lnSpc>
                        <a:spcAft>
                          <a:spcPts val="0"/>
                        </a:spcAft>
                      </a:pPr>
                      <a:r>
                        <a:rPr lang="en-US" sz="1800" spc="-150" dirty="0">
                          <a:effectLst/>
                          <a:latin typeface="+mj-lt"/>
                          <a:cs typeface="Times New Roman" panose="02020603050405020304" pitchFamily="18" charset="0"/>
                        </a:rPr>
                        <a:t>Mới xuất hiện, loại trừ nguyên nhân do chuyển hoá và do thuốc</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spc="-150" dirty="0">
                          <a:effectLst/>
                          <a:latin typeface="+mj-lt"/>
                          <a:cs typeface="Times New Roman" panose="02020603050405020304" pitchFamily="18" charset="0"/>
                        </a:rPr>
                        <a:t>8</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1203158">
                <a:tc>
                  <a:txBody>
                    <a:bodyPr/>
                    <a:lstStyle/>
                    <a:p>
                      <a:pPr algn="ctr">
                        <a:lnSpc>
                          <a:spcPct val="100000"/>
                        </a:lnSpc>
                        <a:spcAft>
                          <a:spcPts val="0"/>
                        </a:spcAft>
                      </a:pPr>
                      <a:r>
                        <a:rPr lang="en-US" sz="1800" spc="-150">
                          <a:effectLst/>
                          <a:latin typeface="+mj-lt"/>
                          <a:cs typeface="Times New Roman" panose="02020603050405020304" pitchFamily="18" charset="0"/>
                        </a:rPr>
                        <a:t>2</a:t>
                      </a:r>
                      <a:endParaRPr lang="vi-VN" sz="1800" b="0" spc="-15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l">
                        <a:lnSpc>
                          <a:spcPct val="100000"/>
                        </a:lnSpc>
                        <a:spcAft>
                          <a:spcPts val="0"/>
                        </a:spcAft>
                      </a:pPr>
                      <a:r>
                        <a:rPr lang="en-US" sz="1800" spc="-150" dirty="0" err="1">
                          <a:solidFill>
                            <a:srgbClr val="FF0000"/>
                          </a:solidFill>
                          <a:effectLst/>
                          <a:latin typeface="+mj-lt"/>
                          <a:cs typeface="Times New Roman" panose="02020603050405020304" pitchFamily="18" charset="0"/>
                        </a:rPr>
                        <a:t>Loạn</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tâm</a:t>
                      </a:r>
                      <a:r>
                        <a:rPr lang="en-US" sz="1800" spc="-150" dirty="0">
                          <a:solidFill>
                            <a:srgbClr val="FF0000"/>
                          </a:solidFill>
                          <a:effectLst/>
                          <a:latin typeface="+mj-lt"/>
                          <a:cs typeface="Times New Roman" panose="02020603050405020304" pitchFamily="18" charset="0"/>
                        </a:rPr>
                        <a:t> </a:t>
                      </a:r>
                      <a:r>
                        <a:rPr lang="en-US" sz="1800" strike="noStrike" spc="-150" dirty="0" err="1">
                          <a:solidFill>
                            <a:srgbClr val="FF0000"/>
                          </a:solidFill>
                          <a:effectLst/>
                          <a:latin typeface="+mj-lt"/>
                          <a:cs typeface="Times New Roman" panose="02020603050405020304" pitchFamily="18" charset="0"/>
                        </a:rPr>
                        <a:t>thần</a:t>
                      </a:r>
                      <a:endParaRPr lang="vi-VN" sz="1800" b="0" strike="noStrike" spc="-15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just">
                        <a:lnSpc>
                          <a:spcPct val="100000"/>
                        </a:lnSpc>
                        <a:spcAft>
                          <a:spcPts val="0"/>
                        </a:spcAft>
                      </a:pPr>
                      <a:r>
                        <a:rPr lang="en-US" sz="1800" spc="-150" dirty="0" err="1">
                          <a:effectLst/>
                          <a:latin typeface="+mj-lt"/>
                          <a:cs typeface="Times New Roman" panose="02020603050405020304" pitchFamily="18" charset="0"/>
                        </a:rPr>
                        <a:t>Các</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khả</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năng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và</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chức</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năng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bình</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thường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bị</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thay</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đổi</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như</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ảo</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giác</a:t>
                      </a:r>
                      <a:r>
                        <a:rPr lang="en-US" sz="1800" spc="-150" dirty="0">
                          <a:effectLst/>
                          <a:latin typeface="+mj-lt"/>
                          <a:cs typeface="Times New Roman" panose="02020603050405020304" pitchFamily="18" charset="0"/>
                        </a:rPr>
                        <a:t>, ý </a:t>
                      </a:r>
                      <a:r>
                        <a:rPr lang="en-US" sz="1800" spc="-150" dirty="0" err="1">
                          <a:effectLst/>
                          <a:latin typeface="+mj-lt"/>
                          <a:cs typeface="Times New Roman" panose="02020603050405020304" pitchFamily="18" charset="0"/>
                        </a:rPr>
                        <a:t>nghĩ</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không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mạch</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lạc</a:t>
                      </a:r>
                      <a:r>
                        <a:rPr lang="en-US" sz="1800" spc="-150" dirty="0">
                          <a:effectLst/>
                          <a:latin typeface="+mj-lt"/>
                          <a:cs typeface="Times New Roman" panose="02020603050405020304" pitchFamily="18" charset="0"/>
                        </a:rPr>
                        <a:t>, ý </a:t>
                      </a:r>
                      <a:r>
                        <a:rPr lang="en-US" sz="1800" spc="-150" dirty="0" err="1">
                          <a:effectLst/>
                          <a:latin typeface="+mj-lt"/>
                          <a:cs typeface="Times New Roman" panose="02020603050405020304" pitchFamily="18" charset="0"/>
                        </a:rPr>
                        <a:t>nghĩ</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kì</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dị</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không</a:t>
                      </a:r>
                      <a:r>
                        <a:rPr lang="en-US" sz="1800" spc="-150" dirty="0">
                          <a:effectLst/>
                          <a:latin typeface="+mj-lt"/>
                          <a:cs typeface="Times New Roman" panose="02020603050405020304" pitchFamily="18" charset="0"/>
                        </a:rPr>
                        <a:t> logic, </a:t>
                      </a:r>
                      <a:r>
                        <a:rPr lang="en-US" sz="1800" spc="-150" dirty="0" err="1">
                          <a:effectLst/>
                          <a:latin typeface="+mj-lt"/>
                          <a:cs typeface="Times New Roman" panose="02020603050405020304" pitchFamily="18" charset="0"/>
                        </a:rPr>
                        <a:t>luôn</a:t>
                      </a:r>
                      <a:r>
                        <a:rPr lang="en-US" sz="1800" spc="-150" dirty="0">
                          <a:effectLst/>
                          <a:latin typeface="+mj-lt"/>
                          <a:cs typeface="Times New Roman" panose="02020603050405020304" pitchFamily="18" charset="0"/>
                        </a:rPr>
                        <a:t> ở </a:t>
                      </a:r>
                      <a:r>
                        <a:rPr lang="en-US" sz="1800" spc="-150" dirty="0" err="1">
                          <a:effectLst/>
                          <a:latin typeface="+mj-lt"/>
                          <a:cs typeface="Times New Roman" panose="02020603050405020304" pitchFamily="18" charset="0"/>
                        </a:rPr>
                        <a:t>trạng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thái</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căng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thẳng</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loại</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trừ</a:t>
                      </a:r>
                      <a:r>
                        <a:rPr lang="en-US" sz="1800" spc="-150" dirty="0">
                          <a:effectLst/>
                          <a:latin typeface="+mj-lt"/>
                          <a:cs typeface="Times New Roman" panose="02020603050405020304" pitchFamily="18" charset="0"/>
                        </a:rPr>
                        <a:t> do </a:t>
                      </a:r>
                      <a:r>
                        <a:rPr lang="en-US" sz="1800" spc="-150" dirty="0" err="1">
                          <a:effectLst/>
                          <a:latin typeface="+mj-lt"/>
                          <a:cs typeface="Times New Roman" panose="02020603050405020304" pitchFamily="18" charset="0"/>
                        </a:rPr>
                        <a:t>thận</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và</a:t>
                      </a:r>
                      <a:r>
                        <a:rPr lang="en-US" sz="1800" spc="-150" dirty="0">
                          <a:effectLst/>
                          <a:latin typeface="+mj-lt"/>
                          <a:cs typeface="Times New Roman" panose="02020603050405020304" pitchFamily="18" charset="0"/>
                        </a:rPr>
                        <a:t> </a:t>
                      </a:r>
                      <a:r>
                        <a:rPr lang="en-US" sz="1800" spc="-150" dirty="0" err="1">
                          <a:effectLst/>
                          <a:latin typeface="+mj-lt"/>
                          <a:cs typeface="Times New Roman" panose="02020603050405020304" pitchFamily="18" charset="0"/>
                        </a:rPr>
                        <a:t>thuốc</a:t>
                      </a:r>
                      <a:r>
                        <a:rPr lang="en-US" sz="1800" spc="-150" dirty="0">
                          <a:effectLst/>
                          <a:latin typeface="+mj-lt"/>
                          <a:cs typeface="Times New Roman" panose="02020603050405020304" pitchFamily="18" charset="0"/>
                        </a:rPr>
                        <a:t>.</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spc="-150" dirty="0">
                          <a:effectLst/>
                          <a:latin typeface="+mj-lt"/>
                          <a:cs typeface="Times New Roman" panose="02020603050405020304" pitchFamily="18" charset="0"/>
                        </a:rPr>
                        <a:t>8</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1503947">
                <a:tc>
                  <a:txBody>
                    <a:bodyPr/>
                    <a:lstStyle/>
                    <a:p>
                      <a:pPr algn="ctr">
                        <a:lnSpc>
                          <a:spcPct val="100000"/>
                        </a:lnSpc>
                        <a:spcAft>
                          <a:spcPts val="0"/>
                        </a:spcAft>
                      </a:pPr>
                      <a:r>
                        <a:rPr lang="en-US" sz="1800" spc="-150">
                          <a:effectLst/>
                          <a:latin typeface="+mj-lt"/>
                          <a:cs typeface="Times New Roman" panose="02020603050405020304" pitchFamily="18" charset="0"/>
                        </a:rPr>
                        <a:t>3</a:t>
                      </a:r>
                      <a:endParaRPr lang="vi-VN" sz="1800" b="0" spc="-15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l">
                        <a:lnSpc>
                          <a:spcPct val="100000"/>
                        </a:lnSpc>
                        <a:spcAft>
                          <a:spcPts val="0"/>
                        </a:spcAft>
                      </a:pPr>
                      <a:r>
                        <a:rPr lang="en-US" sz="1800" spc="-150" dirty="0" err="1">
                          <a:solidFill>
                            <a:srgbClr val="FF0000"/>
                          </a:solidFill>
                          <a:effectLst/>
                          <a:latin typeface="+mj-lt"/>
                          <a:cs typeface="Times New Roman" panose="02020603050405020304" pitchFamily="18" charset="0"/>
                        </a:rPr>
                        <a:t>Triệu</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chứng</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tổ</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chức</a:t>
                      </a:r>
                      <a:r>
                        <a:rPr lang="en-US" sz="1800" spc="-150" dirty="0">
                          <a:solidFill>
                            <a:srgbClr val="FF0000"/>
                          </a:solidFill>
                          <a:effectLst/>
                          <a:latin typeface="+mj-lt"/>
                          <a:cs typeface="Times New Roman" panose="02020603050405020304" pitchFamily="18" charset="0"/>
                        </a:rPr>
                        <a:t> </a:t>
                      </a:r>
                      <a:r>
                        <a:rPr lang="en-US" sz="1800" spc="-150" dirty="0" err="1">
                          <a:solidFill>
                            <a:srgbClr val="FF0000"/>
                          </a:solidFill>
                          <a:effectLst/>
                          <a:latin typeface="+mj-lt"/>
                          <a:cs typeface="Times New Roman" panose="02020603050405020304" pitchFamily="18" charset="0"/>
                        </a:rPr>
                        <a:t>não</a:t>
                      </a:r>
                      <a:r>
                        <a:rPr lang="en-US" sz="1800" spc="-150" dirty="0">
                          <a:solidFill>
                            <a:srgbClr val="FF0000"/>
                          </a:solidFill>
                          <a:effectLst/>
                          <a:latin typeface="+mj-lt"/>
                          <a:cs typeface="Times New Roman" panose="02020603050405020304" pitchFamily="18" charset="0"/>
                        </a:rPr>
                        <a:t> </a:t>
                      </a:r>
                      <a:endParaRPr lang="vi-VN" sz="1800" b="0" spc="-15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just">
                        <a:lnSpc>
                          <a:spcPct val="100000"/>
                        </a:lnSpc>
                        <a:spcAft>
                          <a:spcPts val="0"/>
                        </a:spcAft>
                      </a:pPr>
                      <a:r>
                        <a:rPr lang="en-US" sz="1800" spc="-150" dirty="0">
                          <a:effectLst/>
                          <a:latin typeface="+mj-lt"/>
                          <a:cs typeface="Times New Roman" panose="02020603050405020304" pitchFamily="18" charset="0"/>
                        </a:rPr>
                        <a:t>Suy yếu định hướng nhớ hoặc những chức năng trí óc khác với sự xuất hiện nhanh hoặc những dấu hiệu lâm sàng bất thường, nói không mạch lạc, mất ngủ hoặc ngủ ngày, ngủ lơ mơ, thay </a:t>
                      </a:r>
                      <a:r>
                        <a:rPr lang="en-US" sz="1800" spc="-150" dirty="0" smtClean="0">
                          <a:effectLst/>
                          <a:latin typeface="+mj-lt"/>
                          <a:cs typeface="Times New Roman" panose="02020603050405020304" pitchFamily="18" charset="0"/>
                        </a:rPr>
                        <a:t>đổi </a:t>
                      </a:r>
                      <a:r>
                        <a:rPr lang="en-US" sz="1800" spc="-150" dirty="0">
                          <a:effectLst/>
                          <a:latin typeface="+mj-lt"/>
                          <a:cs typeface="Times New Roman" panose="02020603050405020304" pitchFamily="18" charset="0"/>
                        </a:rPr>
                        <a:t>tâm thần vận động loại trừ nguyên nhân chuyển hoá.</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spc="-150">
                          <a:effectLst/>
                          <a:latin typeface="+mj-lt"/>
                          <a:cs typeface="Times New Roman" panose="02020603050405020304" pitchFamily="18" charset="0"/>
                        </a:rPr>
                        <a:t>8</a:t>
                      </a:r>
                      <a:endParaRPr lang="vi-VN" sz="1800" b="0" spc="-15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902369">
                <a:tc>
                  <a:txBody>
                    <a:bodyPr/>
                    <a:lstStyle/>
                    <a:p>
                      <a:pPr algn="ctr">
                        <a:lnSpc>
                          <a:spcPct val="100000"/>
                        </a:lnSpc>
                        <a:spcAft>
                          <a:spcPts val="0"/>
                        </a:spcAft>
                      </a:pPr>
                      <a:r>
                        <a:rPr lang="en-US" sz="1800" spc="-150">
                          <a:effectLst/>
                          <a:latin typeface="+mj-lt"/>
                          <a:cs typeface="Times New Roman" panose="02020603050405020304" pitchFamily="18" charset="0"/>
                        </a:rPr>
                        <a:t>4</a:t>
                      </a:r>
                      <a:endParaRPr lang="vi-VN" sz="1800" b="0" spc="-15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p>
                      <a:pPr algn="l">
                        <a:lnSpc>
                          <a:spcPct val="100000"/>
                        </a:lnSpc>
                        <a:spcAft>
                          <a:spcPts val="0"/>
                        </a:spcAft>
                      </a:pPr>
                      <a:r>
                        <a:rPr lang="pt-BR" sz="1800" spc="-150" dirty="0">
                          <a:solidFill>
                            <a:srgbClr val="FF0000"/>
                          </a:solidFill>
                          <a:effectLst/>
                          <a:latin typeface="+mj-lt"/>
                          <a:cs typeface="Times New Roman" panose="02020603050405020304" pitchFamily="18" charset="0"/>
                        </a:rPr>
                        <a:t>Phạm vi thị giác </a:t>
                      </a:r>
                      <a:endParaRPr lang="vi-VN" sz="1800" b="0" spc="-15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just">
                        <a:lnSpc>
                          <a:spcPct val="100000"/>
                        </a:lnSpc>
                        <a:spcAft>
                          <a:spcPts val="0"/>
                        </a:spcAft>
                      </a:pPr>
                      <a:r>
                        <a:rPr lang="pt-BR" sz="1800" spc="-150" dirty="0">
                          <a:effectLst/>
                          <a:latin typeface="+mj-lt"/>
                          <a:cs typeface="Times New Roman" panose="02020603050405020304" pitchFamily="18" charset="0"/>
                        </a:rPr>
                        <a:t>Những thay đổi võng mạc của SLE gồm: rỉ huyết thanh, xuất huyết võng mạc, viêm thần kinh thị giác. Loại trừ nguyên nhân thuốc và chuyển hoá.</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en-US" sz="1800" spc="-150">
                          <a:effectLst/>
                          <a:latin typeface="+mj-lt"/>
                          <a:cs typeface="Times New Roman" panose="02020603050405020304" pitchFamily="18" charset="0"/>
                        </a:rPr>
                        <a:t>8</a:t>
                      </a:r>
                      <a:endParaRPr lang="vi-VN" sz="1800" b="0" spc="-15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902369">
                <a:tc>
                  <a:txBody>
                    <a:bodyPr/>
                    <a:lstStyle/>
                    <a:p>
                      <a:pPr algn="ctr">
                        <a:lnSpc>
                          <a:spcPct val="100000"/>
                        </a:lnSpc>
                        <a:spcAft>
                          <a:spcPts val="0"/>
                        </a:spcAft>
                      </a:pPr>
                      <a:r>
                        <a:rPr lang="en-US" sz="1800" spc="-150" dirty="0">
                          <a:effectLst/>
                          <a:latin typeface="+mj-lt"/>
                          <a:cs typeface="Times New Roman" panose="02020603050405020304" pitchFamily="18" charset="0"/>
                        </a:rPr>
                        <a:t>5</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pt-BR" sz="1800" spc="-150" dirty="0">
                          <a:solidFill>
                            <a:srgbClr val="FF0000"/>
                          </a:solidFill>
                          <a:effectLst/>
                          <a:latin typeface="+mj-lt"/>
                          <a:cs typeface="Times New Roman" panose="02020603050405020304" pitchFamily="18" charset="0"/>
                        </a:rPr>
                        <a:t>Rối loạn thần kinh sọ não </a:t>
                      </a:r>
                      <a:endParaRPr lang="vi-VN" sz="1800" b="0" spc="-15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pt-BR" sz="1800" spc="-150" dirty="0">
                          <a:effectLst/>
                          <a:latin typeface="+mj-lt"/>
                          <a:cs typeface="Times New Roman" panose="02020603050405020304" pitchFamily="18" charset="0"/>
                        </a:rPr>
                        <a:t>Rối loạn thần kinh vận động hoặc cảm giác của thần kinh sọ mới xuất hiện.</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800" spc="-150" dirty="0">
                          <a:effectLst/>
                          <a:latin typeface="+mj-lt"/>
                          <a:cs typeface="Times New Roman" panose="02020603050405020304" pitchFamily="18" charset="0"/>
                        </a:rPr>
                        <a:t>8</a:t>
                      </a:r>
                      <a:endParaRPr lang="vi-VN" sz="1800" b="0" spc="-15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5535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gray">
          <a:xfrm>
            <a:off x="1676400" y="0"/>
            <a:ext cx="78454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r>
              <a:rPr lang="en-US" dirty="0" smtClean="0">
                <a:solidFill>
                  <a:srgbClr val="FF0000"/>
                </a:solidFill>
                <a:latin typeface="Times New Roman" charset="0"/>
                <a:ea typeface="Times New Roman" charset="0"/>
                <a:cs typeface="Times New Roman" charset="0"/>
              </a:rPr>
              <a:t>Chỉ số SLEDAI 2000</a:t>
            </a:r>
            <a:endParaRPr lang="vi-VN" dirty="0">
              <a:solidFill>
                <a:srgbClr val="FF0000"/>
              </a:solidFill>
              <a:latin typeface="Times New Roman" charset="0"/>
              <a:ea typeface="Times New Roman" charset="0"/>
              <a:cs typeface="Times New Roman"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131102773"/>
              </p:ext>
            </p:extLst>
          </p:nvPr>
        </p:nvGraphicFramePr>
        <p:xfrm>
          <a:off x="355243" y="838200"/>
          <a:ext cx="8407757" cy="5574538"/>
        </p:xfrm>
        <a:graphic>
          <a:graphicData uri="http://schemas.openxmlformats.org/drawingml/2006/table">
            <a:tbl>
              <a:tblPr firstRow="1" bandRow="1">
                <a:tableStyleId>{5C22544A-7EE6-4342-B048-85BDC9FD1C3A}</a:tableStyleId>
              </a:tblPr>
              <a:tblGrid>
                <a:gridCol w="482564"/>
                <a:gridCol w="1187851"/>
                <a:gridCol w="6199097"/>
                <a:gridCol w="538245"/>
              </a:tblGrid>
              <a:tr h="598695">
                <a:tc>
                  <a:txBody>
                    <a:bodyPr/>
                    <a:lstStyle/>
                    <a:p>
                      <a:pPr algn="ctr">
                        <a:lnSpc>
                          <a:spcPct val="150000"/>
                        </a:lnSpc>
                        <a:spcAft>
                          <a:spcPts val="0"/>
                        </a:spcAft>
                      </a:pPr>
                      <a:r>
                        <a:rPr lang="en-US" sz="1600" dirty="0" smtClean="0">
                          <a:effectLst/>
                          <a:latin typeface="+mj-lt"/>
                          <a:cs typeface="Times New Roman" panose="02020603050405020304" pitchFamily="18" charset="0"/>
                        </a:rPr>
                        <a:t>STT</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50000"/>
                        </a:lnSpc>
                        <a:spcAft>
                          <a:spcPts val="0"/>
                        </a:spcAft>
                      </a:pPr>
                      <a:r>
                        <a:rPr lang="en-US" sz="1600" b="1" dirty="0" smtClean="0">
                          <a:effectLst/>
                          <a:latin typeface="+mj-lt"/>
                          <a:ea typeface="+mn-ea"/>
                          <a:cs typeface="Times New Roman" panose="02020603050405020304" pitchFamily="18" charset="0"/>
                        </a:rPr>
                        <a:t>Triệu</a:t>
                      </a:r>
                      <a:r>
                        <a:rPr lang="en-US" sz="1600" b="1" baseline="0" dirty="0" smtClean="0">
                          <a:effectLst/>
                          <a:latin typeface="+mj-lt"/>
                          <a:ea typeface="+mn-ea"/>
                          <a:cs typeface="Times New Roman" panose="02020603050405020304" pitchFamily="18" charset="0"/>
                        </a:rPr>
                        <a:t> chứng</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50000"/>
                        </a:lnSpc>
                        <a:spcAft>
                          <a:spcPts val="0"/>
                        </a:spcAft>
                      </a:pPr>
                      <a:r>
                        <a:rPr lang="en-US" sz="1600" dirty="0">
                          <a:effectLst/>
                          <a:latin typeface="+mj-lt"/>
                          <a:cs typeface="Times New Roman" panose="02020603050405020304" pitchFamily="18" charset="0"/>
                        </a:rPr>
                        <a:t>Định nghĩa</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50000"/>
                        </a:lnSpc>
                        <a:spcAft>
                          <a:spcPts val="0"/>
                        </a:spcAft>
                      </a:pPr>
                      <a:r>
                        <a:rPr lang="en-US" sz="1600" dirty="0">
                          <a:effectLst/>
                          <a:latin typeface="+mj-lt"/>
                          <a:cs typeface="Times New Roman" panose="02020603050405020304" pitchFamily="18" charset="0"/>
                        </a:rPr>
                        <a:t>Điểm</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B050"/>
                    </a:solidFill>
                  </a:tcPr>
                </a:tc>
              </a:tr>
              <a:tr h="598293">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6</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fr-FR" sz="1600" b="0" spc="-150" dirty="0" err="1">
                          <a:solidFill>
                            <a:srgbClr val="FF0000"/>
                          </a:solidFill>
                          <a:effectLst/>
                          <a:latin typeface="+mj-lt"/>
                          <a:ea typeface="Calibri" panose="020F0502020204030204" pitchFamily="34" charset="0"/>
                          <a:cs typeface="Times New Roman" panose="02020603050405020304" pitchFamily="18" charset="0"/>
                        </a:rPr>
                        <a:t>Đau</a:t>
                      </a:r>
                      <a:r>
                        <a:rPr lang="fr-FR" sz="1600" b="0" spc="-150" dirty="0">
                          <a:solidFill>
                            <a:srgbClr val="FF0000"/>
                          </a:solidFill>
                          <a:effectLst/>
                          <a:latin typeface="+mj-lt"/>
                          <a:ea typeface="Calibri" panose="020F0502020204030204" pitchFamily="34" charset="0"/>
                          <a:cs typeface="Times New Roman" panose="02020603050405020304" pitchFamily="18" charset="0"/>
                        </a:rPr>
                        <a:t> </a:t>
                      </a:r>
                      <a:r>
                        <a:rPr lang="fr-FR" sz="1600" b="0" spc="-150" dirty="0" err="1">
                          <a:solidFill>
                            <a:srgbClr val="FF0000"/>
                          </a:solidFill>
                          <a:effectLst/>
                          <a:latin typeface="+mj-lt"/>
                          <a:ea typeface="Calibri" panose="020F0502020204030204" pitchFamily="34" charset="0"/>
                          <a:cs typeface="Times New Roman" panose="02020603050405020304" pitchFamily="18" charset="0"/>
                        </a:rPr>
                        <a:t>đầu</a:t>
                      </a:r>
                      <a:r>
                        <a:rPr lang="fr-FR" sz="1600" b="0" spc="-150" dirty="0">
                          <a:solidFill>
                            <a:srgbClr val="FF0000"/>
                          </a:solidFill>
                          <a:effectLst/>
                          <a:latin typeface="+mj-lt"/>
                          <a:ea typeface="Calibri" panose="020F0502020204030204" pitchFamily="34" charset="0"/>
                          <a:cs typeface="Times New Roman" panose="02020603050405020304" pitchFamily="18" charset="0"/>
                        </a:rPr>
                        <a:t> lupus</a:t>
                      </a:r>
                      <a:endParaRPr lang="vi-VN" sz="1600" b="0" spc="-15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00000"/>
                        </a:lnSpc>
                        <a:spcAft>
                          <a:spcPts val="0"/>
                        </a:spcAft>
                      </a:pPr>
                      <a:r>
                        <a:rPr lang="fr-FR" sz="1600" b="0" dirty="0">
                          <a:effectLst/>
                          <a:latin typeface="+mj-lt"/>
                          <a:ea typeface="Calibri" panose="020F0502020204030204" pitchFamily="34" charset="0"/>
                          <a:cs typeface="Times New Roman" panose="02020603050405020304" pitchFamily="18" charset="0"/>
                        </a:rPr>
                        <a:t>Đau đầu dai dẳng, cảm giác nặng đầu có thể là cơn migraine, không đáp ứng với thuốc giảm đau</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8</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354723">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7</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pt-BR" sz="1600" b="0" dirty="0" smtClean="0">
                          <a:solidFill>
                            <a:srgbClr val="FF0000"/>
                          </a:solidFill>
                          <a:effectLst/>
                          <a:latin typeface="+mj-lt"/>
                          <a:ea typeface="Calibri" panose="020F0502020204030204" pitchFamily="34" charset="0"/>
                          <a:cs typeface="Times New Roman" panose="02020603050405020304" pitchFamily="18" charset="0"/>
                        </a:rPr>
                        <a:t>TBMNN</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pt-BR" sz="1600" b="0" dirty="0">
                          <a:effectLst/>
                          <a:latin typeface="+mj-lt"/>
                          <a:ea typeface="Calibri" panose="020F0502020204030204" pitchFamily="34" charset="0"/>
                          <a:cs typeface="Times New Roman" panose="02020603050405020304" pitchFamily="18" charset="0"/>
                        </a:rPr>
                        <a:t>Tai biến mới xuất hiện loại trừ xơ cứng động mạch</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8</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637064">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8</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err="1">
                          <a:solidFill>
                            <a:srgbClr val="FF0000"/>
                          </a:solidFill>
                          <a:effectLst/>
                          <a:latin typeface="+mj-lt"/>
                          <a:ea typeface="Calibri" panose="020F0502020204030204" pitchFamily="34" charset="0"/>
                          <a:cs typeface="Times New Roman" panose="02020603050405020304" pitchFamily="18" charset="0"/>
                        </a:rPr>
                        <a:t>Viêm</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mạch</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00000"/>
                        </a:lnSpc>
                        <a:spcAft>
                          <a:spcPts val="0"/>
                        </a:spcAft>
                      </a:pPr>
                      <a:r>
                        <a:rPr lang="en-US" sz="1600" b="0" dirty="0" err="1">
                          <a:effectLst/>
                          <a:latin typeface="+mj-lt"/>
                          <a:ea typeface="Calibri" panose="020F0502020204030204" pitchFamily="34" charset="0"/>
                          <a:cs typeface="Times New Roman" panose="02020603050405020304" pitchFamily="18" charset="0"/>
                        </a:rPr>
                        <a:t>Loét</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hoại</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thư</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cục</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viêm</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ngón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tay</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nhồi</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máu</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rìa</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móng</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tay</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xuất</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huyết</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phát</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hiện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bằng</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xquang</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mạch</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hoặc</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sinh</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thiết</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8</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598695">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9</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err="1">
                          <a:solidFill>
                            <a:srgbClr val="FF0000"/>
                          </a:solidFill>
                          <a:effectLst/>
                          <a:latin typeface="+mj-lt"/>
                          <a:ea typeface="Calibri" panose="020F0502020204030204" pitchFamily="34" charset="0"/>
                          <a:cs typeface="Times New Roman" panose="02020603050405020304" pitchFamily="18" charset="0"/>
                        </a:rPr>
                        <a:t>Viêm</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khớp</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00000"/>
                        </a:lnSpc>
                        <a:spcAft>
                          <a:spcPts val="0"/>
                        </a:spcAft>
                      </a:pPr>
                      <a:r>
                        <a:rPr lang="en-US" sz="1600" b="0" dirty="0" err="1">
                          <a:effectLst/>
                          <a:latin typeface="+mj-lt"/>
                          <a:ea typeface="Calibri" panose="020F0502020204030204" pitchFamily="34" charset="0"/>
                          <a:cs typeface="Times New Roman" panose="02020603050405020304" pitchFamily="18" charset="0"/>
                        </a:rPr>
                        <a:t>Nhiều</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hơn</a:t>
                      </a:r>
                      <a:r>
                        <a:rPr lang="en-US" sz="1600" b="0" dirty="0">
                          <a:effectLst/>
                          <a:latin typeface="+mj-lt"/>
                          <a:ea typeface="Calibri" panose="020F0502020204030204" pitchFamily="34" charset="0"/>
                          <a:cs typeface="Times New Roman" panose="02020603050405020304" pitchFamily="18" charset="0"/>
                        </a:rPr>
                        <a:t> 2 </a:t>
                      </a:r>
                      <a:r>
                        <a:rPr lang="en-US" sz="1600" b="0" dirty="0" err="1">
                          <a:effectLst/>
                          <a:latin typeface="+mj-lt"/>
                          <a:ea typeface="Calibri" panose="020F0502020204030204" pitchFamily="34" charset="0"/>
                          <a:cs typeface="Times New Roman" panose="02020603050405020304" pitchFamily="18" charset="0"/>
                        </a:rPr>
                        <a:t>khớp</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các</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khớp</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đau</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và</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viêm</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biểu</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hiện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sưng</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đau</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khi</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ấn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hoặc</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tràn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dịch</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khớp</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4</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637064">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10</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err="1">
                          <a:solidFill>
                            <a:srgbClr val="FF0000"/>
                          </a:solidFill>
                          <a:effectLst/>
                          <a:latin typeface="+mj-lt"/>
                          <a:ea typeface="Calibri" panose="020F0502020204030204" pitchFamily="34" charset="0"/>
                          <a:cs typeface="Times New Roman" panose="02020603050405020304" pitchFamily="18" charset="0"/>
                        </a:rPr>
                        <a:t>V</a:t>
                      </a:r>
                      <a:r>
                        <a:rPr lang="en-US" sz="1600" b="0" dirty="0" err="1" smtClean="0">
                          <a:solidFill>
                            <a:srgbClr val="FF0000"/>
                          </a:solidFill>
                          <a:effectLst/>
                          <a:latin typeface="+mj-lt"/>
                          <a:ea typeface="Calibri" panose="020F0502020204030204" pitchFamily="34" charset="0"/>
                          <a:cs typeface="Times New Roman" panose="02020603050405020304" pitchFamily="18" charset="0"/>
                        </a:rPr>
                        <a:t>iêm</a:t>
                      </a:r>
                      <a:r>
                        <a:rPr lang="en-US" sz="1600" b="0" dirty="0" smtClean="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cơ</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Đau</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cơ</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gốc</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chi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kết</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hợp</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tăng</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nồng</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độ</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creatininphosphokinase</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hoặc</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spc="-150" dirty="0" err="1" smtClean="0">
                          <a:solidFill>
                            <a:schemeClr val="tx1"/>
                          </a:solidFill>
                          <a:effectLst/>
                          <a:latin typeface="+mj-lt"/>
                          <a:ea typeface="Calibri" panose="020F0502020204030204" pitchFamily="34" charset="0"/>
                          <a:cs typeface="Times New Roman" panose="02020603050405020304" pitchFamily="18" charset="0"/>
                        </a:rPr>
                        <a:t>aldolase</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hoặc</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thay</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đổi</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trên</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điện</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cơ</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đồ</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hoặc</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sinh</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thiết</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thấy</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có</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viêm</a:t>
                      </a:r>
                      <a:r>
                        <a:rPr lang="en-US" sz="1600" b="0" kern="1200" dirty="0" smtClean="0">
                          <a:solidFill>
                            <a:schemeClr val="tx1"/>
                          </a:solidFill>
                          <a:effectLst/>
                          <a:latin typeface="+mj-lt"/>
                          <a:ea typeface="Calibri" panose="020F0502020204030204" pitchFamily="34" charset="0"/>
                          <a:cs typeface="Times New Roman" panose="02020603050405020304" pitchFamily="18" charset="0"/>
                        </a:rPr>
                        <a:t> </a:t>
                      </a:r>
                      <a:r>
                        <a:rPr lang="en-US" sz="1600" b="0" kern="1200" dirty="0" err="1" smtClean="0">
                          <a:solidFill>
                            <a:schemeClr val="tx1"/>
                          </a:solidFill>
                          <a:effectLst/>
                          <a:latin typeface="+mj-lt"/>
                          <a:ea typeface="Calibri" panose="020F0502020204030204" pitchFamily="34" charset="0"/>
                          <a:cs typeface="Times New Roman" panose="02020603050405020304" pitchFamily="18" charset="0"/>
                        </a:rPr>
                        <a:t>cơ</a:t>
                      </a:r>
                      <a:endParaRPr lang="vi-VN" sz="1600" b="0" kern="1200" dirty="0" smtClean="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smtClean="0">
                          <a:effectLst/>
                          <a:latin typeface="+mj-lt"/>
                          <a:ea typeface="Calibri" panose="020F0502020204030204" pitchFamily="34" charset="0"/>
                          <a:cs typeface="Times New Roman" panose="02020603050405020304" pitchFamily="18" charset="0"/>
                        </a:rPr>
                        <a:t>4</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598293">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11</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err="1">
                          <a:solidFill>
                            <a:srgbClr val="FF0000"/>
                          </a:solidFill>
                          <a:effectLst/>
                          <a:latin typeface="+mj-lt"/>
                          <a:ea typeface="Calibri" panose="020F0502020204030204" pitchFamily="34" charset="0"/>
                          <a:cs typeface="Times New Roman" panose="02020603050405020304" pitchFamily="18" charset="0"/>
                        </a:rPr>
                        <a:t>Trụ</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niệu</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dirty="0" err="1">
                          <a:effectLst/>
                          <a:latin typeface="+mj-lt"/>
                          <a:ea typeface="Calibri" panose="020F0502020204030204" pitchFamily="34" charset="0"/>
                          <a:cs typeface="Times New Roman" panose="02020603050405020304" pitchFamily="18" charset="0"/>
                        </a:rPr>
                        <a:t>Trụ</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niệu</a:t>
                      </a:r>
                      <a:r>
                        <a:rPr lang="en-US" sz="1600" b="0" dirty="0">
                          <a:effectLst/>
                          <a:latin typeface="+mj-lt"/>
                          <a:ea typeface="Calibri" panose="020F0502020204030204" pitchFamily="34" charset="0"/>
                          <a:cs typeface="Times New Roman" panose="02020603050405020304" pitchFamily="18" charset="0"/>
                        </a:rPr>
                        <a:t> do </a:t>
                      </a:r>
                      <a:r>
                        <a:rPr lang="en-US" sz="1600" b="0" dirty="0" err="1">
                          <a:effectLst/>
                          <a:latin typeface="+mj-lt"/>
                          <a:ea typeface="Calibri" panose="020F0502020204030204" pitchFamily="34" charset="0"/>
                          <a:cs typeface="Times New Roman" panose="02020603050405020304" pitchFamily="18" charset="0"/>
                        </a:rPr>
                        <a:t>hồng</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cầu</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hoặc</a:t>
                      </a:r>
                      <a:r>
                        <a:rPr lang="en-US" sz="1600" b="0" dirty="0">
                          <a:effectLst/>
                          <a:latin typeface="+mj-lt"/>
                          <a:ea typeface="Calibri" panose="020F0502020204030204" pitchFamily="34" charset="0"/>
                          <a:cs typeface="Times New Roman" panose="02020603050405020304" pitchFamily="18" charset="0"/>
                        </a:rPr>
                        <a:t> do </a:t>
                      </a:r>
                      <a:r>
                        <a:rPr lang="en-US" sz="1600" b="0" dirty="0" err="1">
                          <a:effectLst/>
                          <a:latin typeface="+mj-lt"/>
                          <a:ea typeface="Calibri" panose="020F0502020204030204" pitchFamily="34" charset="0"/>
                          <a:cs typeface="Times New Roman" panose="02020603050405020304" pitchFamily="18" charset="0"/>
                        </a:rPr>
                        <a:t>tích</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tụ</a:t>
                      </a:r>
                      <a:r>
                        <a:rPr lang="en-US" sz="1600" b="0" dirty="0">
                          <a:effectLst/>
                          <a:latin typeface="+mj-lt"/>
                          <a:ea typeface="Calibri" panose="020F0502020204030204" pitchFamily="34" charset="0"/>
                          <a:cs typeface="Times New Roman" panose="02020603050405020304" pitchFamily="18" charset="0"/>
                        </a:rPr>
                        <a:t> hem (</a:t>
                      </a:r>
                      <a:r>
                        <a:rPr lang="en-US" sz="1600" b="0" dirty="0" err="1">
                          <a:effectLst/>
                          <a:latin typeface="+mj-lt"/>
                          <a:ea typeface="Calibri" panose="020F0502020204030204" pitchFamily="34" charset="0"/>
                          <a:cs typeface="Times New Roman" panose="02020603050405020304" pitchFamily="18" charset="0"/>
                        </a:rPr>
                        <a:t>heme</a:t>
                      </a:r>
                      <a:r>
                        <a:rPr lang="en-US" sz="1600" b="0" dirty="0">
                          <a:effectLst/>
                          <a:latin typeface="+mj-lt"/>
                          <a:ea typeface="Calibri" panose="020F0502020204030204" pitchFamily="34" charset="0"/>
                          <a:cs typeface="Times New Roman" panose="02020603050405020304" pitchFamily="18" charset="0"/>
                        </a:rPr>
                        <a:t> granular)</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4</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598293">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12</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err="1">
                          <a:solidFill>
                            <a:srgbClr val="FF0000"/>
                          </a:solidFill>
                          <a:effectLst/>
                          <a:latin typeface="+mj-lt"/>
                          <a:ea typeface="Calibri" panose="020F0502020204030204" pitchFamily="34" charset="0"/>
                          <a:cs typeface="Times New Roman" panose="02020603050405020304" pitchFamily="18" charset="0"/>
                        </a:rPr>
                        <a:t>Đái</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ra</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máu</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&gt;5hc/</a:t>
                      </a:r>
                      <a:r>
                        <a:rPr lang="en-US" sz="1600" b="0" dirty="0" err="1">
                          <a:effectLst/>
                          <a:latin typeface="+mj-lt"/>
                          <a:ea typeface="Calibri" panose="020F0502020204030204" pitchFamily="34" charset="0"/>
                          <a:cs typeface="Times New Roman" panose="02020603050405020304" pitchFamily="18" charset="0"/>
                        </a:rPr>
                        <a:t>vt</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loại</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trừ</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nhiễm</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khuẩn</a:t>
                      </a:r>
                      <a:r>
                        <a:rPr lang="en-US" sz="1600" b="0" dirty="0">
                          <a:effectLst/>
                          <a:latin typeface="+mj-lt"/>
                          <a:ea typeface="Calibri" panose="020F0502020204030204" pitchFamily="34" charset="0"/>
                          <a:cs typeface="Times New Roman" panose="02020603050405020304" pitchFamily="18" charset="0"/>
                        </a:rPr>
                        <a:t>, do </a:t>
                      </a:r>
                      <a:r>
                        <a:rPr lang="en-US" sz="1600" b="0" dirty="0" err="1">
                          <a:effectLst/>
                          <a:latin typeface="+mj-lt"/>
                          <a:ea typeface="Calibri" panose="020F0502020204030204" pitchFamily="34" charset="0"/>
                          <a:cs typeface="Times New Roman" panose="02020603050405020304" pitchFamily="18" charset="0"/>
                        </a:rPr>
                        <a:t>sỏi</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hoặc</a:t>
                      </a:r>
                      <a:r>
                        <a:rPr lang="en-US" sz="1600" b="0" dirty="0">
                          <a:effectLst/>
                          <a:latin typeface="+mj-lt"/>
                          <a:ea typeface="Calibri" panose="020F0502020204030204" pitchFamily="34" charset="0"/>
                          <a:cs typeface="Times New Roman" panose="02020603050405020304" pitchFamily="18" charset="0"/>
                        </a:rPr>
                        <a:t> do </a:t>
                      </a:r>
                      <a:r>
                        <a:rPr lang="en-US" sz="1600" b="0" dirty="0" err="1">
                          <a:effectLst/>
                          <a:latin typeface="+mj-lt"/>
                          <a:ea typeface="Calibri" panose="020F0502020204030204" pitchFamily="34" charset="0"/>
                          <a:cs typeface="Times New Roman" panose="02020603050405020304" pitchFamily="18" charset="0"/>
                        </a:rPr>
                        <a:t>nguyên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nhân</a:t>
                      </a:r>
                      <a:r>
                        <a:rPr lang="en-US" sz="1600" b="0" dirty="0">
                          <a:effectLst/>
                          <a:latin typeface="+mj-lt"/>
                          <a:ea typeface="Calibri" panose="020F0502020204030204" pitchFamily="34" charset="0"/>
                          <a:cs typeface="Times New Roman" panose="02020603050405020304" pitchFamily="18" charset="0"/>
                        </a:rPr>
                        <a:t> </a:t>
                      </a:r>
                      <a:r>
                        <a:rPr lang="en-US" sz="1600" b="0" dirty="0" err="1">
                          <a:effectLst/>
                          <a:latin typeface="+mj-lt"/>
                          <a:ea typeface="Calibri" panose="020F0502020204030204" pitchFamily="34" charset="0"/>
                          <a:cs typeface="Times New Roman" panose="02020603050405020304" pitchFamily="18" charset="0"/>
                        </a:rPr>
                        <a:t>khác</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4</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598695">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13</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a:solidFill>
                            <a:srgbClr val="FF0000"/>
                          </a:solidFill>
                          <a:effectLst/>
                          <a:latin typeface="+mj-lt"/>
                          <a:ea typeface="Calibri" panose="020F0502020204030204" pitchFamily="34" charset="0"/>
                          <a:cs typeface="Times New Roman" panose="02020603050405020304" pitchFamily="18" charset="0"/>
                        </a:rPr>
                        <a:t>Protein </a:t>
                      </a:r>
                      <a:r>
                        <a:rPr lang="en-US" sz="1600" b="0" dirty="0" err="1">
                          <a:solidFill>
                            <a:srgbClr val="FF0000"/>
                          </a:solidFill>
                          <a:effectLst/>
                          <a:latin typeface="+mj-lt"/>
                          <a:ea typeface="Calibri" panose="020F0502020204030204" pitchFamily="34" charset="0"/>
                          <a:cs typeface="Times New Roman" panose="02020603050405020304" pitchFamily="18" charset="0"/>
                        </a:rPr>
                        <a:t>niệu</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&gt;0,5g/24 giờ, mới xuất hiện hoặc tăng gần đây</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4</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tcPr>
                </a:tc>
              </a:tr>
              <a:tr h="354723">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a:effectLst/>
                          <a:latin typeface="+mj-lt"/>
                          <a:ea typeface="Calibri" panose="020F0502020204030204" pitchFamily="34" charset="0"/>
                          <a:cs typeface="Times New Roman" panose="02020603050405020304" pitchFamily="18" charset="0"/>
                        </a:rPr>
                        <a:t>14</a:t>
                      </a:r>
                      <a:endParaRPr lang="vi-VN" sz="1600" b="0">
                        <a:effectLst/>
                        <a:latin typeface="+mj-lt"/>
                        <a:ea typeface="Arial" panose="020B060402020202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dirty="0" err="1">
                          <a:solidFill>
                            <a:srgbClr val="FF0000"/>
                          </a:solidFill>
                          <a:effectLst/>
                          <a:latin typeface="+mj-lt"/>
                          <a:ea typeface="Calibri" panose="020F0502020204030204" pitchFamily="34" charset="0"/>
                          <a:cs typeface="Times New Roman" panose="02020603050405020304" pitchFamily="18" charset="0"/>
                        </a:rPr>
                        <a:t>Đái</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ra</a:t>
                      </a:r>
                      <a:r>
                        <a:rPr lang="en-US" sz="1600" b="0" dirty="0">
                          <a:solidFill>
                            <a:srgbClr val="FF0000"/>
                          </a:solidFill>
                          <a:effectLst/>
                          <a:latin typeface="+mj-lt"/>
                          <a:ea typeface="Calibri" panose="020F0502020204030204" pitchFamily="34" charset="0"/>
                          <a:cs typeface="Times New Roman" panose="02020603050405020304" pitchFamily="18" charset="0"/>
                        </a:rPr>
                        <a:t> </a:t>
                      </a:r>
                      <a:r>
                        <a:rPr lang="en-US" sz="1600" b="0" dirty="0" err="1">
                          <a:solidFill>
                            <a:srgbClr val="FF0000"/>
                          </a:solidFill>
                          <a:effectLst/>
                          <a:latin typeface="+mj-lt"/>
                          <a:ea typeface="Calibri" panose="020F0502020204030204" pitchFamily="34" charset="0"/>
                          <a:cs typeface="Times New Roman" panose="02020603050405020304" pitchFamily="18" charset="0"/>
                        </a:rPr>
                        <a:t>mủ</a:t>
                      </a:r>
                      <a:endParaRPr lang="vi-VN" sz="1600" b="0" dirty="0">
                        <a:solidFill>
                          <a:srgbClr val="FF0000"/>
                        </a:solidFill>
                        <a:effectLst/>
                        <a:latin typeface="+mj-lt"/>
                        <a:ea typeface="Arial" panose="020B0604020202020204" pitchFamily="34" charset="0"/>
                        <a:cs typeface="Times New Roman" panose="02020603050405020304" pitchFamily="18"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&gt;5bc/</a:t>
                      </a:r>
                      <a:r>
                        <a:rPr lang="en-US" sz="1600" b="0" dirty="0" err="1">
                          <a:effectLst/>
                          <a:latin typeface="+mj-lt"/>
                          <a:ea typeface="Calibri" panose="020F0502020204030204" pitchFamily="34" charset="0"/>
                          <a:cs typeface="Times New Roman" panose="02020603050405020304" pitchFamily="18" charset="0"/>
                        </a:rPr>
                        <a:t>vt</a:t>
                      </a:r>
                      <a:r>
                        <a:rPr lang="en-US" sz="1600" b="0" dirty="0">
                          <a:effectLst/>
                          <a:latin typeface="+mj-lt"/>
                          <a:ea typeface="Calibri" panose="020F0502020204030204" pitchFamily="34" charset="0"/>
                          <a:cs typeface="Times New Roman" panose="02020603050405020304" pitchFamily="18" charset="0"/>
                        </a:rPr>
                        <a:t> loại trừ nhiễm khuẩn</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dirty="0">
                          <a:effectLst/>
                          <a:latin typeface="+mj-lt"/>
                          <a:ea typeface="Calibri" panose="020F0502020204030204" pitchFamily="34" charset="0"/>
                          <a:cs typeface="Times New Roman" panose="02020603050405020304" pitchFamily="18" charset="0"/>
                        </a:rPr>
                        <a:t>4</a:t>
                      </a:r>
                      <a:endParaRPr lang="vi-VN" sz="1600" b="0" dirty="0">
                        <a:effectLst/>
                        <a:latin typeface="+mj-lt"/>
                        <a:ea typeface="Arial" panose="020B060402020202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7575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gray">
          <a:xfrm>
            <a:off x="990601" y="152401"/>
            <a:ext cx="7845425" cy="54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r>
              <a:rPr lang="en-US" dirty="0" smtClean="0">
                <a:solidFill>
                  <a:srgbClr val="FF0000"/>
                </a:solidFill>
                <a:latin typeface="Times" pitchFamily="34" charset="0"/>
                <a:ea typeface="Times" pitchFamily="34" charset="0"/>
                <a:cs typeface="Times" pitchFamily="34" charset="0"/>
              </a:rPr>
              <a:t>Chỉ số SLEDAI 2000</a:t>
            </a:r>
            <a:endParaRPr lang="vi-VN" dirty="0">
              <a:solidFill>
                <a:srgbClr val="FF0000"/>
              </a:solidFill>
              <a:latin typeface="Times" pitchFamily="34" charset="0"/>
              <a:ea typeface="Times" pitchFamily="34" charset="0"/>
              <a:cs typeface="Times"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2074632"/>
              </p:ext>
            </p:extLst>
          </p:nvPr>
        </p:nvGraphicFramePr>
        <p:xfrm>
          <a:off x="256114" y="695459"/>
          <a:ext cx="8769928" cy="5648596"/>
        </p:xfrm>
        <a:graphic>
          <a:graphicData uri="http://schemas.openxmlformats.org/drawingml/2006/table">
            <a:tbl>
              <a:tblPr firstRow="1" bandRow="1">
                <a:tableStyleId>{5C22544A-7EE6-4342-B048-85BDC9FD1C3A}</a:tableStyleId>
              </a:tblPr>
              <a:tblGrid>
                <a:gridCol w="477982"/>
                <a:gridCol w="1475509"/>
                <a:gridCol w="6255328"/>
                <a:gridCol w="561109"/>
              </a:tblGrid>
              <a:tr h="553561">
                <a:tc>
                  <a:txBody>
                    <a:bodyPr/>
                    <a:lstStyle/>
                    <a:p>
                      <a:pPr algn="ctr">
                        <a:lnSpc>
                          <a:spcPct val="150000"/>
                        </a:lnSpc>
                        <a:spcAft>
                          <a:spcPts val="0"/>
                        </a:spcAft>
                      </a:pPr>
                      <a:r>
                        <a:rPr lang="en-US" sz="1600" b="0" i="0" spc="-150" dirty="0" smtClean="0">
                          <a:effectLst/>
                          <a:latin typeface="+mj-lt"/>
                          <a:cs typeface="Times New Roman" panose="02020603050405020304" pitchFamily="18" charset="0"/>
                        </a:rPr>
                        <a:t>STT</a:t>
                      </a:r>
                      <a:endParaRPr lang="vi-VN" sz="1600" b="0" i="0" spc="-150" dirty="0">
                        <a:effectLst/>
                        <a:latin typeface="+mj-lt"/>
                        <a:ea typeface="Arial" panose="020B0604020202020204" pitchFamily="34" charset="0"/>
                        <a:cs typeface="Times New Roman" panose="02020603050405020304" pitchFamily="18" charset="0"/>
                      </a:endParaRPr>
                    </a:p>
                  </a:txBody>
                  <a:tcPr marL="34290" marR="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50000"/>
                        </a:lnSpc>
                        <a:spcAft>
                          <a:spcPts val="0"/>
                        </a:spcAft>
                      </a:pPr>
                      <a:r>
                        <a:rPr lang="en-US" sz="1600" b="0" i="0" spc="-150" dirty="0" smtClean="0">
                          <a:effectLst/>
                          <a:latin typeface="+mj-lt"/>
                          <a:ea typeface="+mn-ea"/>
                          <a:cs typeface="Times New Roman" panose="02020603050405020304" pitchFamily="18" charset="0"/>
                        </a:rPr>
                        <a:t>Triệu</a:t>
                      </a:r>
                      <a:r>
                        <a:rPr lang="en-US" sz="1600" b="0" i="0" spc="-150" baseline="0" dirty="0" smtClean="0">
                          <a:effectLst/>
                          <a:latin typeface="+mj-lt"/>
                          <a:ea typeface="+mn-ea"/>
                          <a:cs typeface="Times New Roman" panose="02020603050405020304" pitchFamily="18" charset="0"/>
                        </a:rPr>
                        <a:t> chứng</a:t>
                      </a:r>
                      <a:endParaRPr lang="vi-VN" sz="1600" b="0" i="0" spc="-150" dirty="0">
                        <a:effectLst/>
                        <a:latin typeface="+mj-lt"/>
                        <a:ea typeface="Arial" panose="020B0604020202020204" pitchFamily="34" charset="0"/>
                        <a:cs typeface="Times New Roman" panose="02020603050405020304" pitchFamily="18" charset="0"/>
                      </a:endParaRPr>
                    </a:p>
                  </a:txBody>
                  <a:tcPr marL="34290" marR="34290">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50000"/>
                        </a:lnSpc>
                        <a:spcAft>
                          <a:spcPts val="0"/>
                        </a:spcAft>
                      </a:pPr>
                      <a:r>
                        <a:rPr lang="en-US" sz="1600" b="0" i="0" spc="-150" dirty="0">
                          <a:effectLst/>
                          <a:latin typeface="+mj-lt"/>
                          <a:cs typeface="Times New Roman" panose="02020603050405020304" pitchFamily="18" charset="0"/>
                        </a:rPr>
                        <a:t>Định nghĩa</a:t>
                      </a:r>
                      <a:endParaRPr lang="vi-VN" sz="1600" b="0" i="0" spc="-150" dirty="0">
                        <a:effectLst/>
                        <a:latin typeface="+mj-lt"/>
                        <a:ea typeface="Arial" panose="020B0604020202020204" pitchFamily="34" charset="0"/>
                        <a:cs typeface="Times New Roman" panose="02020603050405020304" pitchFamily="18" charset="0"/>
                      </a:endParaRPr>
                    </a:p>
                  </a:txBody>
                  <a:tcPr marL="34290" marR="34290">
                    <a:lnT w="28575" cap="flat" cmpd="sng" algn="ctr">
                      <a:solidFill>
                        <a:schemeClr val="tx1"/>
                      </a:solidFill>
                      <a:prstDash val="solid"/>
                      <a:round/>
                      <a:headEnd type="none" w="med" len="med"/>
                      <a:tailEnd type="none" w="med" len="med"/>
                    </a:lnT>
                    <a:solidFill>
                      <a:srgbClr val="00B050"/>
                    </a:solidFill>
                  </a:tcPr>
                </a:tc>
                <a:tc>
                  <a:txBody>
                    <a:bodyPr/>
                    <a:lstStyle/>
                    <a:p>
                      <a:pPr algn="ctr">
                        <a:lnSpc>
                          <a:spcPct val="150000"/>
                        </a:lnSpc>
                        <a:spcAft>
                          <a:spcPts val="0"/>
                        </a:spcAft>
                      </a:pPr>
                      <a:r>
                        <a:rPr lang="en-US" sz="1600" b="0" i="0" spc="-150" dirty="0">
                          <a:effectLst/>
                          <a:latin typeface="+mj-lt"/>
                          <a:cs typeface="Times New Roman" panose="02020603050405020304" pitchFamily="18" charset="0"/>
                        </a:rPr>
                        <a:t>Điểm</a:t>
                      </a:r>
                      <a:endParaRPr lang="vi-VN" sz="1600" b="0" i="0" spc="-150" dirty="0">
                        <a:effectLst/>
                        <a:latin typeface="+mj-lt"/>
                        <a:ea typeface="Arial" panose="020B0604020202020204" pitchFamily="34" charset="0"/>
                        <a:cs typeface="Times New Roman" panose="02020603050405020304" pitchFamily="18" charset="0"/>
                      </a:endParaRPr>
                    </a:p>
                  </a:txBody>
                  <a:tcPr marL="34290" marR="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B050"/>
                    </a:solidFill>
                  </a:tcPr>
                </a:tc>
              </a:tr>
              <a:tr h="46839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15</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solidFill>
                            <a:srgbClr val="FF0000"/>
                          </a:solidFill>
                          <a:effectLst/>
                          <a:latin typeface="+mj-lt"/>
                          <a:ea typeface="Calibri" panose="020F0502020204030204" pitchFamily="34" charset="0"/>
                          <a:cs typeface="Times New Roman" panose="02020603050405020304" pitchFamily="18" charset="0"/>
                        </a:rPr>
                        <a:t>Ban </a:t>
                      </a:r>
                      <a:r>
                        <a:rPr lang="en-US" sz="1600" b="0" i="0" dirty="0" err="1">
                          <a:solidFill>
                            <a:srgbClr val="FF0000"/>
                          </a:solidFill>
                          <a:effectLst/>
                          <a:latin typeface="+mj-lt"/>
                          <a:ea typeface="Calibri" panose="020F0502020204030204" pitchFamily="34" charset="0"/>
                          <a:cs typeface="Times New Roman" panose="02020603050405020304" pitchFamily="18" charset="0"/>
                        </a:rPr>
                        <a:t>mới</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err="1">
                          <a:effectLst/>
                          <a:latin typeface="+mj-lt"/>
                          <a:ea typeface="Calibri" panose="020F0502020204030204" pitchFamily="34" charset="0"/>
                          <a:cs typeface="Times New Roman" panose="02020603050405020304" pitchFamily="18" charset="0"/>
                        </a:rPr>
                        <a:t>Xuất</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hiện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lần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đầu</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hoặc</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tái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phát</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dạng</a:t>
                      </a:r>
                      <a:r>
                        <a:rPr lang="en-US" sz="1600" b="0" i="0" dirty="0">
                          <a:effectLst/>
                          <a:latin typeface="+mj-lt"/>
                          <a:ea typeface="Calibri" panose="020F0502020204030204" pitchFamily="34" charset="0"/>
                          <a:cs typeface="Times New Roman" panose="02020603050405020304" pitchFamily="18" charset="0"/>
                        </a:rPr>
                        <a:t> ban </a:t>
                      </a:r>
                      <a:r>
                        <a:rPr lang="en-US" sz="1600" b="0" i="0" dirty="0" err="1">
                          <a:effectLst/>
                          <a:latin typeface="+mj-lt"/>
                          <a:ea typeface="Calibri" panose="020F0502020204030204" pitchFamily="34" charset="0"/>
                          <a:cs typeface="Times New Roman" panose="02020603050405020304" pitchFamily="18" charset="0"/>
                        </a:rPr>
                        <a:t>viêm</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2</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46839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16</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err="1">
                          <a:solidFill>
                            <a:srgbClr val="FF0000"/>
                          </a:solidFill>
                          <a:effectLst/>
                          <a:latin typeface="+mj-lt"/>
                          <a:ea typeface="Calibri" panose="020F0502020204030204" pitchFamily="34" charset="0"/>
                          <a:cs typeface="Times New Roman" panose="02020603050405020304" pitchFamily="18" charset="0"/>
                        </a:rPr>
                        <a:t>Loét</a:t>
                      </a:r>
                      <a:r>
                        <a:rPr lang="en-US" sz="1600" b="0" i="0" dirty="0">
                          <a:solidFill>
                            <a:srgbClr val="FF0000"/>
                          </a:solidFill>
                          <a:effectLst/>
                          <a:latin typeface="+mj-lt"/>
                          <a:ea typeface="Calibri" panose="020F0502020204030204" pitchFamily="34" charset="0"/>
                          <a:cs typeface="Times New Roman" panose="02020603050405020304" pitchFamily="18" charset="0"/>
                        </a:rPr>
                        <a:t> </a:t>
                      </a:r>
                      <a:r>
                        <a:rPr lang="en-US" sz="1600" b="0" i="0" dirty="0" err="1">
                          <a:solidFill>
                            <a:srgbClr val="FF0000"/>
                          </a:solidFill>
                          <a:effectLst/>
                          <a:latin typeface="+mj-lt"/>
                          <a:ea typeface="Calibri" panose="020F0502020204030204" pitchFamily="34" charset="0"/>
                          <a:cs typeface="Times New Roman" panose="02020603050405020304" pitchFamily="18" charset="0"/>
                        </a:rPr>
                        <a:t>niêm</a:t>
                      </a:r>
                      <a:r>
                        <a:rPr lang="en-US" sz="1600" b="0" i="0" dirty="0">
                          <a:solidFill>
                            <a:srgbClr val="FF0000"/>
                          </a:solidFill>
                          <a:effectLst/>
                          <a:latin typeface="+mj-lt"/>
                          <a:ea typeface="Calibri" panose="020F0502020204030204" pitchFamily="34" charset="0"/>
                          <a:cs typeface="Times New Roman" panose="02020603050405020304" pitchFamily="18" charset="0"/>
                        </a:rPr>
                        <a:t> </a:t>
                      </a:r>
                      <a:r>
                        <a:rPr lang="en-US" sz="1600" b="0" i="0" dirty="0" err="1">
                          <a:solidFill>
                            <a:srgbClr val="FF0000"/>
                          </a:solidFill>
                          <a:effectLst/>
                          <a:latin typeface="+mj-lt"/>
                          <a:ea typeface="Calibri" panose="020F0502020204030204" pitchFamily="34" charset="0"/>
                          <a:cs typeface="Times New Roman" panose="02020603050405020304" pitchFamily="18" charset="0"/>
                        </a:rPr>
                        <a:t>mạc</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Xuất hiện lần đầu hoặc tái phát của những lần trước</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2</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654382">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17</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50000"/>
                        </a:lnSpc>
                        <a:spcAft>
                          <a:spcPts val="0"/>
                        </a:spcAft>
                      </a:pPr>
                      <a:r>
                        <a:rPr lang="en-US" sz="1600" b="0" i="0" dirty="0" err="1">
                          <a:solidFill>
                            <a:srgbClr val="FF0000"/>
                          </a:solidFill>
                          <a:effectLst/>
                          <a:latin typeface="+mj-lt"/>
                          <a:ea typeface="Calibri" panose="020F0502020204030204" pitchFamily="34" charset="0"/>
                          <a:cs typeface="Times New Roman" panose="02020603050405020304" pitchFamily="18" charset="0"/>
                        </a:rPr>
                        <a:t>Rụng</a:t>
                      </a:r>
                      <a:r>
                        <a:rPr lang="en-US" sz="1600" b="0" i="0" dirty="0">
                          <a:solidFill>
                            <a:srgbClr val="FF0000"/>
                          </a:solidFill>
                          <a:effectLst/>
                          <a:latin typeface="+mj-lt"/>
                          <a:ea typeface="Calibri" panose="020F0502020204030204" pitchFamily="34" charset="0"/>
                          <a:cs typeface="Times New Roman" panose="02020603050405020304" pitchFamily="18" charset="0"/>
                        </a:rPr>
                        <a:t> </a:t>
                      </a:r>
                      <a:r>
                        <a:rPr lang="en-US" sz="1600" b="0" i="0" dirty="0" err="1">
                          <a:solidFill>
                            <a:srgbClr val="FF0000"/>
                          </a:solidFill>
                          <a:effectLst/>
                          <a:latin typeface="+mj-lt"/>
                          <a:ea typeface="Calibri" panose="020F0502020204030204" pitchFamily="34" charset="0"/>
                          <a:cs typeface="Times New Roman" panose="02020603050405020304" pitchFamily="18" charset="0"/>
                        </a:rPr>
                        <a:t>tóc</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00000"/>
                        </a:lnSpc>
                        <a:spcAft>
                          <a:spcPts val="0"/>
                        </a:spcAft>
                      </a:pPr>
                      <a:r>
                        <a:rPr lang="en-US" sz="1600" b="0" i="0" dirty="0" err="1">
                          <a:effectLst/>
                          <a:latin typeface="+mj-lt"/>
                          <a:ea typeface="Calibri" panose="020F0502020204030204" pitchFamily="34" charset="0"/>
                          <a:cs typeface="Times New Roman" panose="02020603050405020304" pitchFamily="18" charset="0"/>
                        </a:rPr>
                        <a:t>Đợt</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tấn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công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mới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hoặc</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tái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phát</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mảng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tóc</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rụng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không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bình</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thường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mất</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tóc</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lan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rộng</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2</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654382">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00000"/>
                        </a:lnSpc>
                        <a:spcAft>
                          <a:spcPts val="0"/>
                        </a:spcAft>
                      </a:pPr>
                      <a:r>
                        <a:rPr lang="en-US" sz="1600" b="0" i="0">
                          <a:effectLst/>
                          <a:latin typeface="+mj-lt"/>
                          <a:ea typeface="Calibri" panose="020F0502020204030204" pitchFamily="34" charset="0"/>
                          <a:cs typeface="Times New Roman" panose="02020603050405020304" pitchFamily="18" charset="0"/>
                        </a:rPr>
                        <a:t>18</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00000"/>
                        </a:lnSpc>
                        <a:spcAft>
                          <a:spcPts val="0"/>
                        </a:spcAft>
                      </a:pPr>
                      <a:r>
                        <a:rPr lang="en-US" sz="1600" b="0" i="0" dirty="0" err="1">
                          <a:solidFill>
                            <a:srgbClr val="FF0000"/>
                          </a:solidFill>
                          <a:effectLst/>
                          <a:latin typeface="+mj-lt"/>
                          <a:ea typeface="Calibri" panose="020F0502020204030204" pitchFamily="34" charset="0"/>
                          <a:cs typeface="Times New Roman" panose="02020603050405020304" pitchFamily="18" charset="0"/>
                        </a:rPr>
                        <a:t>Viêm</a:t>
                      </a:r>
                      <a:r>
                        <a:rPr lang="en-US" sz="1600" b="0" i="0" dirty="0">
                          <a:solidFill>
                            <a:srgbClr val="FF0000"/>
                          </a:solidFill>
                          <a:effectLst/>
                          <a:latin typeface="+mj-lt"/>
                          <a:ea typeface="Calibri" panose="020F0502020204030204" pitchFamily="34" charset="0"/>
                          <a:cs typeface="Times New Roman" panose="02020603050405020304" pitchFamily="18" charset="0"/>
                        </a:rPr>
                        <a:t> </a:t>
                      </a:r>
                      <a:r>
                        <a:rPr lang="en-US" sz="1600" b="0" i="0" dirty="0" err="1">
                          <a:solidFill>
                            <a:srgbClr val="FF0000"/>
                          </a:solidFill>
                          <a:effectLst/>
                          <a:latin typeface="+mj-lt"/>
                          <a:ea typeface="Calibri" panose="020F0502020204030204" pitchFamily="34" charset="0"/>
                          <a:cs typeface="Times New Roman" panose="02020603050405020304" pitchFamily="18" charset="0"/>
                        </a:rPr>
                        <a:t>màng</a:t>
                      </a:r>
                      <a:r>
                        <a:rPr lang="en-US" sz="1600" b="0" i="0" dirty="0">
                          <a:solidFill>
                            <a:srgbClr val="FF0000"/>
                          </a:solidFill>
                          <a:effectLst/>
                          <a:latin typeface="+mj-lt"/>
                          <a:ea typeface="Calibri" panose="020F0502020204030204" pitchFamily="34" charset="0"/>
                          <a:cs typeface="Times New Roman" panose="02020603050405020304" pitchFamily="18" charset="0"/>
                        </a:rPr>
                        <a:t> </a:t>
                      </a:r>
                      <a:r>
                        <a:rPr lang="en-US" sz="1600" b="0" i="0" dirty="0" err="1">
                          <a:solidFill>
                            <a:srgbClr val="FF0000"/>
                          </a:solidFill>
                          <a:effectLst/>
                          <a:latin typeface="+mj-lt"/>
                          <a:ea typeface="Calibri" panose="020F0502020204030204" pitchFamily="34" charset="0"/>
                          <a:cs typeface="Times New Roman" panose="02020603050405020304" pitchFamily="18" charset="0"/>
                        </a:rPr>
                        <a:t>phổi</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00000"/>
                        </a:lnSpc>
                        <a:spcAft>
                          <a:spcPts val="0"/>
                        </a:spcAft>
                      </a:pPr>
                      <a:r>
                        <a:rPr lang="en-US" sz="1600" b="0" i="0" dirty="0" err="1">
                          <a:effectLst/>
                          <a:latin typeface="+mj-lt"/>
                          <a:ea typeface="Calibri" panose="020F0502020204030204" pitchFamily="34" charset="0"/>
                          <a:cs typeface="Times New Roman" panose="02020603050405020304" pitchFamily="18" charset="0"/>
                        </a:rPr>
                        <a:t>Đau</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ngực</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với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tiếng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cọ</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màng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phổi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có</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biểu</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hiện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tràn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dịch</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màng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phổi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hoặc</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dính</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màng</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phổi</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00000"/>
                        </a:lnSpc>
                        <a:spcAft>
                          <a:spcPts val="0"/>
                        </a:spcAft>
                      </a:pPr>
                      <a:r>
                        <a:rPr lang="en-US" sz="1600" b="0" i="0" dirty="0">
                          <a:effectLst/>
                          <a:latin typeface="+mj-lt"/>
                          <a:ea typeface="Calibri" panose="020F0502020204030204" pitchFamily="34" charset="0"/>
                          <a:cs typeface="Times New Roman" panose="02020603050405020304" pitchFamily="18" charset="0"/>
                        </a:rPr>
                        <a:t>2</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654382">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00000"/>
                        </a:lnSpc>
                        <a:spcAft>
                          <a:spcPts val="0"/>
                        </a:spcAft>
                      </a:pPr>
                      <a:r>
                        <a:rPr lang="en-US" sz="1600" b="0" i="0" dirty="0">
                          <a:effectLst/>
                          <a:latin typeface="+mj-lt"/>
                          <a:ea typeface="Calibri" panose="020F0502020204030204" pitchFamily="34" charset="0"/>
                          <a:cs typeface="Times New Roman" panose="02020603050405020304" pitchFamily="18" charset="0"/>
                        </a:rPr>
                        <a:t>19</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l">
                        <a:lnSpc>
                          <a:spcPct val="100000"/>
                        </a:lnSpc>
                        <a:spcAft>
                          <a:spcPts val="0"/>
                        </a:spcAft>
                      </a:pPr>
                      <a:r>
                        <a:rPr lang="pt-BR" sz="1600" b="0" i="0" dirty="0">
                          <a:solidFill>
                            <a:srgbClr val="FF0000"/>
                          </a:solidFill>
                          <a:effectLst/>
                          <a:latin typeface="+mj-lt"/>
                          <a:ea typeface="Calibri" panose="020F0502020204030204" pitchFamily="34" charset="0"/>
                          <a:cs typeface="Times New Roman" panose="02020603050405020304" pitchFamily="18" charset="0"/>
                        </a:rPr>
                        <a:t>Viêm màng ngoài tim</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00000"/>
                        </a:lnSpc>
                        <a:spcAft>
                          <a:spcPts val="0"/>
                        </a:spcAft>
                      </a:pPr>
                      <a:r>
                        <a:rPr lang="pt-BR" sz="1600" b="0" i="0" dirty="0">
                          <a:effectLst/>
                          <a:latin typeface="+mj-lt"/>
                          <a:ea typeface="Calibri" panose="020F0502020204030204" pitchFamily="34" charset="0"/>
                          <a:cs typeface="Times New Roman" panose="02020603050405020304" pitchFamily="18" charset="0"/>
                        </a:rPr>
                        <a:t>Đau ngực cùng với ít nhất một trong những biểu hiện sau: tiếng cọ màng tim, biểu hiện tràn dịch trên điện tâm đồ hoặc siêu âm tim</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00000"/>
                        </a:lnSpc>
                        <a:spcAft>
                          <a:spcPts val="0"/>
                        </a:spcAft>
                      </a:pPr>
                      <a:r>
                        <a:rPr lang="en-US" sz="1600" b="0" i="0" dirty="0">
                          <a:effectLst/>
                          <a:latin typeface="+mj-lt"/>
                          <a:ea typeface="Calibri" panose="020F0502020204030204" pitchFamily="34" charset="0"/>
                          <a:cs typeface="Times New Roman" panose="02020603050405020304" pitchFamily="18" charset="0"/>
                        </a:rPr>
                        <a:t>2</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46839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20</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solidFill>
                            <a:srgbClr val="FF0000"/>
                          </a:solidFill>
                          <a:effectLst/>
                          <a:latin typeface="+mj-lt"/>
                          <a:ea typeface="Calibri" panose="020F0502020204030204" pitchFamily="34" charset="0"/>
                          <a:cs typeface="Times New Roman" panose="02020603050405020304" pitchFamily="18" charset="0"/>
                        </a:rPr>
                        <a:t>Giảm bổ thể</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err="1">
                          <a:effectLst/>
                          <a:latin typeface="+mj-lt"/>
                          <a:ea typeface="Calibri" panose="020F0502020204030204" pitchFamily="34" charset="0"/>
                          <a:cs typeface="Times New Roman" panose="02020603050405020304" pitchFamily="18" charset="0"/>
                        </a:rPr>
                        <a:t>Giảm</a:t>
                      </a:r>
                      <a:r>
                        <a:rPr lang="en-US" sz="1600" b="0" i="0" dirty="0">
                          <a:effectLst/>
                          <a:latin typeface="+mj-lt"/>
                          <a:ea typeface="Calibri" panose="020F0502020204030204" pitchFamily="34" charset="0"/>
                          <a:cs typeface="Times New Roman" panose="02020603050405020304" pitchFamily="18" charset="0"/>
                        </a:rPr>
                        <a:t> CH50, C3 </a:t>
                      </a:r>
                      <a:r>
                        <a:rPr lang="en-US" sz="1600" b="0" i="0" dirty="0" err="1">
                          <a:effectLst/>
                          <a:latin typeface="+mj-lt"/>
                          <a:ea typeface="Calibri" panose="020F0502020204030204" pitchFamily="34" charset="0"/>
                          <a:cs typeface="Times New Roman" panose="02020603050405020304" pitchFamily="18" charset="0"/>
                        </a:rPr>
                        <a:t>hoặc</a:t>
                      </a:r>
                      <a:r>
                        <a:rPr lang="en-US" sz="1600" b="0" i="0" dirty="0">
                          <a:effectLst/>
                          <a:latin typeface="+mj-lt"/>
                          <a:ea typeface="Calibri" panose="020F0502020204030204" pitchFamily="34" charset="0"/>
                          <a:cs typeface="Times New Roman" panose="02020603050405020304" pitchFamily="18" charset="0"/>
                        </a:rPr>
                        <a:t> C4 ở </a:t>
                      </a:r>
                      <a:r>
                        <a:rPr lang="en-US" sz="1600" b="0" i="0" dirty="0" err="1">
                          <a:effectLst/>
                          <a:latin typeface="+mj-lt"/>
                          <a:ea typeface="Calibri" panose="020F0502020204030204" pitchFamily="34" charset="0"/>
                          <a:cs typeface="Times New Roman" panose="02020603050405020304" pitchFamily="18" charset="0"/>
                        </a:rPr>
                        <a:t>dưới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hoặc</a:t>
                      </a:r>
                      <a:r>
                        <a:rPr lang="en-US" sz="1600" b="0" i="0" dirty="0">
                          <a:effectLst/>
                          <a:latin typeface="+mj-lt"/>
                          <a:ea typeface="Calibri" panose="020F0502020204030204" pitchFamily="34" charset="0"/>
                          <a:cs typeface="Times New Roman" panose="02020603050405020304" pitchFamily="18" charset="0"/>
                        </a:rPr>
                        <a:t> ở </a:t>
                      </a:r>
                      <a:r>
                        <a:rPr lang="en-US" sz="1600" b="0" i="0" dirty="0" err="1">
                          <a:effectLst/>
                          <a:latin typeface="+mj-lt"/>
                          <a:ea typeface="Calibri" panose="020F0502020204030204" pitchFamily="34" charset="0"/>
                          <a:cs typeface="Times New Roman" panose="02020603050405020304" pitchFamily="18" charset="0"/>
                        </a:rPr>
                        <a:t>giới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hạn</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thấp</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của</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bệnh</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46839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21</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solidFill>
                            <a:srgbClr val="FF0000"/>
                          </a:solidFill>
                          <a:effectLst/>
                          <a:latin typeface="+mj-lt"/>
                          <a:ea typeface="Calibri" panose="020F0502020204030204" pitchFamily="34" charset="0"/>
                          <a:cs typeface="Times New Roman" panose="02020603050405020304" pitchFamily="18" charset="0"/>
                        </a:rPr>
                        <a:t>Tăng ds- DNA</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smtClean="0">
                          <a:effectLst/>
                          <a:latin typeface="+mj-lt"/>
                          <a:ea typeface="Calibri" panose="020F0502020204030204" pitchFamily="34" charset="0"/>
                          <a:cs typeface="Times New Roman" panose="02020603050405020304" pitchFamily="18" charset="0"/>
                        </a:rPr>
                        <a:t>&gt; </a:t>
                      </a:r>
                      <a:r>
                        <a:rPr lang="en-US" sz="1600" b="0" i="0" dirty="0">
                          <a:effectLst/>
                          <a:latin typeface="+mj-lt"/>
                          <a:ea typeface="Calibri" panose="020F0502020204030204" pitchFamily="34" charset="0"/>
                          <a:cs typeface="Times New Roman" panose="02020603050405020304" pitchFamily="18" charset="0"/>
                        </a:rPr>
                        <a:t>25% hoặc trên khoảng giới hạn bình thường của </a:t>
                      </a:r>
                      <a:r>
                        <a:rPr lang="en-US" sz="1600" b="0" i="0" dirty="0" smtClean="0">
                          <a:effectLst/>
                          <a:latin typeface="+mj-lt"/>
                          <a:ea typeface="Calibri" panose="020F0502020204030204" pitchFamily="34" charset="0"/>
                          <a:cs typeface="Times New Roman" panose="02020603050405020304" pitchFamily="18" charset="0"/>
                        </a:rPr>
                        <a:t>xét</a:t>
                      </a:r>
                      <a:r>
                        <a:rPr lang="en-US" sz="1600" b="0" i="0" baseline="0" dirty="0" smtClean="0">
                          <a:effectLst/>
                          <a:latin typeface="+mj-lt"/>
                          <a:ea typeface="Calibri" panose="020F0502020204030204" pitchFamily="34" charset="0"/>
                          <a:cs typeface="Times New Roman" panose="02020603050405020304" pitchFamily="18" charset="0"/>
                        </a:rPr>
                        <a:t> nghiệm</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46839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22</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solidFill>
                            <a:srgbClr val="FF0000"/>
                          </a:solidFill>
                          <a:effectLst/>
                          <a:latin typeface="+mj-lt"/>
                          <a:ea typeface="Calibri" panose="020F0502020204030204" pitchFamily="34" charset="0"/>
                          <a:cs typeface="Times New Roman" panose="02020603050405020304" pitchFamily="18" charset="0"/>
                        </a:rPr>
                        <a:t>Sốt</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&gt;38 </a:t>
                      </a:r>
                      <a:r>
                        <a:rPr lang="en-US" sz="1600" b="0" i="0" dirty="0" err="1">
                          <a:effectLst/>
                          <a:latin typeface="+mj-lt"/>
                          <a:ea typeface="Calibri" panose="020F0502020204030204" pitchFamily="34" charset="0"/>
                          <a:cs typeface="Times New Roman" panose="02020603050405020304" pitchFamily="18" charset="0"/>
                        </a:rPr>
                        <a:t>độ</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loại</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trừ</a:t>
                      </a:r>
                      <a:r>
                        <a:rPr lang="en-US" sz="1600" b="0" i="0" dirty="0">
                          <a:effectLst/>
                          <a:latin typeface="+mj-lt"/>
                          <a:ea typeface="Calibri" panose="020F0502020204030204" pitchFamily="34" charset="0"/>
                          <a:cs typeface="Times New Roman" panose="02020603050405020304" pitchFamily="18" charset="0"/>
                        </a:rPr>
                        <a:t> do </a:t>
                      </a:r>
                      <a:r>
                        <a:rPr lang="en-US" sz="1600" b="0" i="0" dirty="0" err="1">
                          <a:effectLst/>
                          <a:latin typeface="+mj-lt"/>
                          <a:ea typeface="Calibri" panose="020F0502020204030204" pitchFamily="34" charset="0"/>
                          <a:cs typeface="Times New Roman" panose="02020603050405020304" pitchFamily="18" charset="0"/>
                        </a:rPr>
                        <a:t>nhiễm</a:t>
                      </a:r>
                      <a:r>
                        <a:rPr lang="en-US" sz="1600" b="0" i="0" dirty="0">
                          <a:effectLst/>
                          <a:latin typeface="+mj-lt"/>
                          <a:ea typeface="Calibri" panose="020F0502020204030204" pitchFamily="34" charset="0"/>
                          <a:cs typeface="Times New Roman" panose="02020603050405020304" pitchFamily="18" charset="0"/>
                        </a:rPr>
                        <a:t> </a:t>
                      </a:r>
                      <a:r>
                        <a:rPr lang="en-US" sz="1600" b="0" i="0" dirty="0" err="1">
                          <a:effectLst/>
                          <a:latin typeface="+mj-lt"/>
                          <a:ea typeface="Calibri" panose="020F0502020204030204" pitchFamily="34" charset="0"/>
                          <a:cs typeface="Times New Roman" panose="02020603050405020304" pitchFamily="18" charset="0"/>
                        </a:rPr>
                        <a:t>khuẩn</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1</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468398">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23</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spc="-30" dirty="0">
                          <a:solidFill>
                            <a:srgbClr val="FF0000"/>
                          </a:solidFill>
                          <a:effectLst/>
                          <a:latin typeface="+mj-lt"/>
                          <a:ea typeface="Calibri" panose="020F0502020204030204" pitchFamily="34" charset="0"/>
                          <a:cs typeface="Times New Roman" panose="02020603050405020304" pitchFamily="18" charset="0"/>
                        </a:rPr>
                        <a:t>Giảm tiểu cầu</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&lt;100 G/l loại trừ do thuốc</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1</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tcPr>
                </a:tc>
              </a:tr>
              <a:tr h="291075">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a:effectLst/>
                          <a:latin typeface="+mj-lt"/>
                          <a:ea typeface="Calibri" panose="020F0502020204030204" pitchFamily="34" charset="0"/>
                          <a:cs typeface="Times New Roman" panose="02020603050405020304" pitchFamily="18" charset="0"/>
                        </a:rPr>
                        <a:t>24</a:t>
                      </a:r>
                      <a:endParaRPr lang="vi-VN" sz="1600" b="0" i="0">
                        <a:effectLst/>
                        <a:latin typeface="+mj-lt"/>
                        <a:ea typeface="Arial" panose="020B0604020202020204" pitchFamily="34" charset="0"/>
                        <a:cs typeface="Times New Roman" panose="02020603050405020304" pitchFamily="18" charset="0"/>
                      </a:endParaRPr>
                    </a:p>
                  </a:txBody>
                  <a:tcPr marL="13580" marR="13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solidFill>
                            <a:srgbClr val="FF0000"/>
                          </a:solidFill>
                          <a:effectLst/>
                          <a:latin typeface="+mj-lt"/>
                          <a:ea typeface="Calibri" panose="020F0502020204030204" pitchFamily="34" charset="0"/>
                          <a:cs typeface="Times New Roman" panose="02020603050405020304" pitchFamily="18" charset="0"/>
                        </a:rPr>
                        <a:t>Giảm bạch cầu</a:t>
                      </a:r>
                      <a:endParaRPr lang="vi-VN" sz="1600" b="0" i="0" dirty="0">
                        <a:solidFill>
                          <a:srgbClr val="FF0000"/>
                        </a:solidFill>
                        <a:effectLst/>
                        <a:latin typeface="+mj-lt"/>
                        <a:ea typeface="Arial" panose="020B0604020202020204" pitchFamily="34" charset="0"/>
                        <a:cs typeface="Times New Roman" panose="02020603050405020304" pitchFamily="18" charset="0"/>
                      </a:endParaRPr>
                    </a:p>
                  </a:txBody>
                  <a:tcPr marL="13580" marR="13580" marT="0" marB="0" anchor="ctr">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just">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&lt;3 G/l loại trừ do thuốc</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B w="28575"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
                          <a:cs typeface="Arial"/>
                        </a:defRPr>
                      </a:lvl1pPr>
                      <a:lvl2pPr marL="457200" algn="l" defTabSz="914400" rtl="0" eaLnBrk="1" latinLnBrk="0" hangingPunct="1">
                        <a:defRPr sz="1800" kern="1200">
                          <a:solidFill>
                            <a:schemeClr val="tx1"/>
                          </a:solidFill>
                          <a:latin typeface="Arial"/>
                          <a:ea typeface=""/>
                          <a:cs typeface="Arial"/>
                        </a:defRPr>
                      </a:lvl2pPr>
                      <a:lvl3pPr marL="914400" algn="l" defTabSz="914400" rtl="0" eaLnBrk="1" latinLnBrk="0" hangingPunct="1">
                        <a:defRPr sz="1800" kern="1200">
                          <a:solidFill>
                            <a:schemeClr val="tx1"/>
                          </a:solidFill>
                          <a:latin typeface="Arial"/>
                          <a:ea typeface=""/>
                          <a:cs typeface="Arial"/>
                        </a:defRPr>
                      </a:lvl3pPr>
                      <a:lvl4pPr marL="1371600" algn="l" defTabSz="914400" rtl="0" eaLnBrk="1" latinLnBrk="0" hangingPunct="1">
                        <a:defRPr sz="1800" kern="1200">
                          <a:solidFill>
                            <a:schemeClr val="tx1"/>
                          </a:solidFill>
                          <a:latin typeface="Arial"/>
                          <a:ea typeface=""/>
                          <a:cs typeface="Arial"/>
                        </a:defRPr>
                      </a:lvl4pPr>
                      <a:lvl5pPr marL="1828800" algn="l" defTabSz="914400" rtl="0" eaLnBrk="1" latinLnBrk="0" hangingPunct="1">
                        <a:defRPr sz="1800" kern="1200">
                          <a:solidFill>
                            <a:schemeClr val="tx1"/>
                          </a:solidFill>
                          <a:latin typeface="Arial"/>
                          <a:ea typeface=""/>
                          <a:cs typeface="Arial"/>
                        </a:defRPr>
                      </a:lvl5pPr>
                      <a:lvl6pPr marL="2286000" algn="l" defTabSz="914400" rtl="0" eaLnBrk="1" latinLnBrk="0" hangingPunct="1">
                        <a:defRPr sz="1800" kern="1200">
                          <a:solidFill>
                            <a:schemeClr val="tx1"/>
                          </a:solidFill>
                          <a:latin typeface="Arial"/>
                          <a:ea typeface=""/>
                          <a:cs typeface="Arial"/>
                        </a:defRPr>
                      </a:lvl6pPr>
                      <a:lvl7pPr marL="2743200" algn="l" defTabSz="914400" rtl="0" eaLnBrk="1" latinLnBrk="0" hangingPunct="1">
                        <a:defRPr sz="1800" kern="1200">
                          <a:solidFill>
                            <a:schemeClr val="tx1"/>
                          </a:solidFill>
                          <a:latin typeface="Arial"/>
                          <a:ea typeface=""/>
                          <a:cs typeface="Arial"/>
                        </a:defRPr>
                      </a:lvl7pPr>
                      <a:lvl8pPr marL="3200400" algn="l" defTabSz="914400" rtl="0" eaLnBrk="1" latinLnBrk="0" hangingPunct="1">
                        <a:defRPr sz="1800" kern="1200">
                          <a:solidFill>
                            <a:schemeClr val="tx1"/>
                          </a:solidFill>
                          <a:latin typeface="Arial"/>
                          <a:ea typeface=""/>
                          <a:cs typeface="Arial"/>
                        </a:defRPr>
                      </a:lvl8pPr>
                      <a:lvl9pPr marL="3657600" algn="l" defTabSz="914400" rtl="0" eaLnBrk="1" latinLnBrk="0" hangingPunct="1">
                        <a:defRPr sz="1800" kern="1200">
                          <a:solidFill>
                            <a:schemeClr val="tx1"/>
                          </a:solidFill>
                          <a:latin typeface="Arial"/>
                          <a:ea typeface=""/>
                          <a:cs typeface="Arial"/>
                        </a:defRPr>
                      </a:lvl9pPr>
                    </a:lstStyle>
                    <a:p>
                      <a:pPr algn="ctr">
                        <a:lnSpc>
                          <a:spcPct val="150000"/>
                        </a:lnSpc>
                        <a:spcAft>
                          <a:spcPts val="0"/>
                        </a:spcAft>
                      </a:pPr>
                      <a:r>
                        <a:rPr lang="en-US" sz="1600" b="0" i="0" dirty="0">
                          <a:effectLst/>
                          <a:latin typeface="+mj-lt"/>
                          <a:ea typeface="Calibri" panose="020F0502020204030204" pitchFamily="34" charset="0"/>
                          <a:cs typeface="Times New Roman" panose="02020603050405020304" pitchFamily="18" charset="0"/>
                        </a:rPr>
                        <a:t>1</a:t>
                      </a:r>
                      <a:endParaRPr lang="vi-VN" sz="1600" b="0" i="0" dirty="0">
                        <a:effectLst/>
                        <a:latin typeface="+mj-lt"/>
                        <a:ea typeface="Arial" panose="020B0604020202020204" pitchFamily="34" charset="0"/>
                        <a:cs typeface="Times New Roman" panose="02020603050405020304" pitchFamily="18" charset="0"/>
                      </a:endParaRPr>
                    </a:p>
                  </a:txBody>
                  <a:tcPr marL="13580" marR="13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727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SLEDAI</a:t>
            </a:r>
            <a:endParaRPr lang="en-US" b="1" dirty="0">
              <a:solidFill>
                <a:srgbClr val="FF0000"/>
              </a:solidFill>
            </a:endParaRPr>
          </a:p>
        </p:txBody>
      </p:sp>
      <p:sp>
        <p:nvSpPr>
          <p:cNvPr id="3" name="Content Placeholder 2"/>
          <p:cNvSpPr>
            <a:spLocks noGrp="1"/>
          </p:cNvSpPr>
          <p:nvPr>
            <p:ph idx="1"/>
          </p:nvPr>
        </p:nvSpPr>
        <p:spPr>
          <a:xfrm>
            <a:off x="1524000" y="1600200"/>
            <a:ext cx="7162800" cy="4525963"/>
          </a:xfrm>
        </p:spPr>
        <p:txBody>
          <a:bodyPr/>
          <a:lstStyle/>
          <a:p>
            <a:r>
              <a:rPr lang="en-US" dirty="0" smtClean="0">
                <a:latin typeface="Times New Roman" pitchFamily="18" charset="0"/>
                <a:cs typeface="Times New Roman" pitchFamily="18" charset="0"/>
              </a:rPr>
              <a:t>SLEDAI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24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5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vòng</a:t>
            </a:r>
            <a:r>
              <a:rPr lang="en-US" dirty="0" smtClean="0">
                <a:latin typeface="Times New Roman" pitchFamily="18" charset="0"/>
                <a:cs typeface="Times New Roman" pitchFamily="18" charset="0"/>
              </a:rPr>
              <a:t> 10 </a:t>
            </a:r>
            <a:r>
              <a:rPr lang="en-US" dirty="0" err="1" smtClean="0">
                <a:latin typeface="Times New Roman" pitchFamily="18" charset="0"/>
                <a:cs typeface="Times New Roman" pitchFamily="18" charset="0"/>
              </a:rPr>
              <a:t>ngày</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&gt;3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&gt;12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9020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685800"/>
          </a:xfrm>
        </p:spPr>
        <p:txBody>
          <a:bodyPr>
            <a:normAutofit/>
          </a:bodyPr>
          <a:lstStyle/>
          <a:p>
            <a:r>
              <a:rPr lang="vi-VN" sz="2800" dirty="0">
                <a:latin typeface="Times New Roman" pitchFamily="18" charset="0"/>
                <a:cs typeface="Times New Roman" pitchFamily="18" charset="0"/>
              </a:rPr>
              <a:t>Đánh giá tổn thương thận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620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63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CHẨN ĐOÁN PHÂN BIỆT</a:t>
            </a:r>
            <a:endParaRPr lang="vi-VN" sz="3200" dirty="0"/>
          </a:p>
        </p:txBody>
      </p:sp>
      <p:sp>
        <p:nvSpPr>
          <p:cNvPr id="3" name="Content Placeholder 2"/>
          <p:cNvSpPr>
            <a:spLocks noGrp="1"/>
          </p:cNvSpPr>
          <p:nvPr>
            <p:ph idx="1"/>
          </p:nvPr>
        </p:nvSpPr>
        <p:spPr/>
        <p:txBody>
          <a:bodyPr>
            <a:normAutofit/>
          </a:bodyPr>
          <a:lstStyle/>
          <a:p>
            <a:r>
              <a:rPr lang="vi-VN" sz="2800" dirty="0">
                <a:latin typeface="Times New Roman" pitchFamily="18" charset="0"/>
                <a:cs typeface="Times New Roman" pitchFamily="18" charset="0"/>
              </a:rPr>
              <a:t>Tổn thương da cấp tính: trứng cá đỏ, viêm bì cơ, viêm da tiếp xúc ánh nắng... </a:t>
            </a:r>
          </a:p>
          <a:p>
            <a:r>
              <a:rPr lang="vi-VN" sz="2800" dirty="0" smtClean="0">
                <a:latin typeface="Times New Roman" pitchFamily="18" charset="0"/>
                <a:cs typeface="Times New Roman" pitchFamily="18" charset="0"/>
              </a:rPr>
              <a:t>Tổn </a:t>
            </a:r>
            <a:r>
              <a:rPr lang="vi-VN" sz="2800" dirty="0">
                <a:latin typeface="Times New Roman" pitchFamily="18" charset="0"/>
                <a:cs typeface="Times New Roman" pitchFamily="18" charset="0"/>
              </a:rPr>
              <a:t>thương da bán cấp: vảy nến, u hạt dạng vòng... </a:t>
            </a:r>
          </a:p>
          <a:p>
            <a:r>
              <a:rPr lang="vi-VN" sz="2800" dirty="0" smtClean="0">
                <a:latin typeface="Times New Roman" pitchFamily="18" charset="0"/>
                <a:cs typeface="Times New Roman" pitchFamily="18" charset="0"/>
              </a:rPr>
              <a:t>Tổn </a:t>
            </a:r>
            <a:r>
              <a:rPr lang="vi-VN" sz="2800" dirty="0">
                <a:latin typeface="Times New Roman" pitchFamily="18" charset="0"/>
                <a:cs typeface="Times New Roman" pitchFamily="18" charset="0"/>
              </a:rPr>
              <a:t>thương da mạn tính: lichen phẳng, u hạt mặt, sarcoidosis, xơ cứng bì khu trú... </a:t>
            </a:r>
          </a:p>
        </p:txBody>
      </p:sp>
    </p:spTree>
    <p:extLst>
      <p:ext uri="{BB962C8B-B14F-4D97-AF65-F5344CB8AC3E}">
        <p14:creationId xmlns:p14="http://schemas.microsoft.com/office/powerpoint/2010/main" val="4235489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362200" y="1524000"/>
            <a:ext cx="6480174" cy="1673225"/>
          </a:xfrm>
        </p:spPr>
        <p:txBody>
          <a:bodyPr>
            <a:normAutofit/>
          </a:bodyPr>
          <a:lstStyle/>
          <a:p>
            <a:r>
              <a:rPr lang="en-US" sz="7200" dirty="0" smtClean="0">
                <a:solidFill>
                  <a:srgbClr val="FF0000"/>
                </a:solidFill>
                <a:latin typeface="Times New Roman" pitchFamily="18" charset="0"/>
                <a:cs typeface="Times New Roman" pitchFamily="18" charset="0"/>
              </a:rPr>
              <a:t>ĐIỀU TRỊ</a:t>
            </a:r>
            <a:endParaRPr lang="en-US" sz="7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5053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21" y="76200"/>
            <a:ext cx="8229600" cy="850106"/>
          </a:xfrm>
        </p:spPr>
        <p:txBody>
          <a:bodyPr>
            <a:noAutofit/>
          </a:bodyPr>
          <a:lstStyle/>
          <a:p>
            <a:pPr algn="ctr"/>
            <a:r>
              <a:rPr lang="vi-VN" sz="2800" dirty="0" smtClean="0">
                <a:latin typeface="Times New Roman" pitchFamily="18" charset="0"/>
                <a:cs typeface="Times New Roman" pitchFamily="18" charset="0"/>
              </a:rPr>
              <a:t>1. Điều trị tổn thương da lupus ban đỏ </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Theo hướng dẫn điều trị năm 2016 của S2k của Đức</a:t>
            </a:r>
            <a:endParaRPr lang="vi-VN"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229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928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7467600" cy="4525963"/>
          </a:xfrm>
        </p:spPr>
        <p:txBody>
          <a:bodyPr>
            <a:normAutofit/>
          </a:bodyPr>
          <a:lstStyle/>
          <a:p>
            <a:pPr marL="514350" indent="-514350">
              <a:buFont typeface="+mj-lt"/>
              <a:buAutoNum type="arabicPeriod"/>
            </a:pP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endParaRPr lang="en-US"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endParaRPr lang="en-US"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endParaRPr lang="en-US"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endParaRPr lang="en-US" sz="2800" dirty="0" smtClean="0">
              <a:latin typeface="Times New Roman" pitchFamily="18" charset="0"/>
              <a:cs typeface="Times New Roman" pitchFamily="18" charset="0"/>
            </a:endParaRPr>
          </a:p>
          <a:p>
            <a:pPr marL="514350" indent="-514350">
              <a:buFont typeface="+mj-lt"/>
              <a:buAutoNum type="arabicPeriod"/>
            </a:pPr>
            <a:r>
              <a:rPr lang="en-US" sz="2800" dirty="0" err="1" smtClean="0">
                <a:latin typeface="Times New Roman" pitchFamily="18" charset="0"/>
                <a:cs typeface="Times New Roman" pitchFamily="18" charset="0"/>
              </a:rPr>
              <a:t>Châm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cứu</a:t>
            </a:r>
            <a:endParaRPr lang="en-US" sz="2800" dirty="0" smtClean="0">
              <a:latin typeface="Times New Roman" pitchFamily="18" charset="0"/>
              <a:cs typeface="Times New Roman" pitchFamily="18" charset="0"/>
            </a:endParaRPr>
          </a:p>
          <a:p>
            <a:pPr marL="514350" indent="-514350">
              <a:buFont typeface="+mj-lt"/>
              <a:buAutoNum type="arabicPeriod"/>
            </a:pPr>
            <a:endParaRPr lang="en-US" sz="2800" dirty="0">
              <a:latin typeface="Times New Roman" pitchFamily="18" charset="0"/>
              <a:cs typeface="Times New Roman" pitchFamily="18" charset="0"/>
            </a:endParaRPr>
          </a:p>
        </p:txBody>
      </p:sp>
      <p:sp>
        <p:nvSpPr>
          <p:cNvPr id="4" name="Title 3"/>
          <p:cNvSpPr>
            <a:spLocks noGrp="1"/>
          </p:cNvSpPr>
          <p:nvPr>
            <p:ph type="title"/>
          </p:nvPr>
        </p:nvSpPr>
        <p:spPr/>
        <p:txBody>
          <a:bodyPr>
            <a:normAutofit/>
          </a:bodyPr>
          <a:lstStyle/>
          <a:p>
            <a:r>
              <a:rPr lang="en-US" sz="3200" dirty="0" smtClean="0">
                <a:latin typeface="Times New Roman" pitchFamily="18" charset="0"/>
                <a:cs typeface="Times New Roman" pitchFamily="18" charset="0"/>
              </a:rPr>
              <a:t>ĐIỀU TRỊ KHÔNG DÙNG THUỐC</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56399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l="10011" t="23466" r="52911" b="13837"/>
          <a:stretch>
            <a:fillRect/>
          </a:stretch>
        </p:blipFill>
        <p:spPr bwMode="auto">
          <a:xfrm>
            <a:off x="1295400" y="152400"/>
            <a:ext cx="6291263"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971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98080" cy="685800"/>
          </a:xfrm>
        </p:spPr>
        <p:txBody>
          <a:bodyPr>
            <a:normAutofit/>
          </a:bodyPr>
          <a:lstStyle/>
          <a:p>
            <a:r>
              <a:rPr lang="en-US" sz="3200" dirty="0" smtClean="0">
                <a:latin typeface="Times New Roman" pitchFamily="18" charset="0"/>
                <a:cs typeface="Times New Roman" pitchFamily="18" charset="0"/>
              </a:rPr>
              <a:t>NỘI KHOA</a:t>
            </a:r>
            <a:endParaRPr lang="vi-VN"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762000"/>
            <a:ext cx="8107680" cy="5715000"/>
          </a:xfrm>
        </p:spPr>
        <p:txBody>
          <a:bodyPr>
            <a:normAutofit/>
          </a:bodyPr>
          <a:lstStyle/>
          <a:p>
            <a:r>
              <a:rPr lang="vi-VN" sz="2800" dirty="0" smtClean="0">
                <a:latin typeface="Times New Roman" pitchFamily="18" charset="0"/>
                <a:cs typeface="Times New Roman" pitchFamily="18" charset="0"/>
              </a:rPr>
              <a:t>Corticosteroids </a:t>
            </a:r>
            <a:r>
              <a:rPr lang="vi-VN" sz="2800" dirty="0">
                <a:latin typeface="Times New Roman" pitchFamily="18" charset="0"/>
                <a:cs typeface="Times New Roman" pitchFamily="18" charset="0"/>
              </a:rPr>
              <a:t>tại chỗ giúp giảm </a:t>
            </a:r>
            <a:r>
              <a:rPr lang="vi-VN" sz="2800" dirty="0" smtClean="0">
                <a:latin typeface="Times New Roman" pitchFamily="18" charset="0"/>
                <a:cs typeface="Times New Roman" pitchFamily="18" charset="0"/>
              </a:rPr>
              <a:t>viêm</a:t>
            </a:r>
          </a:p>
          <a:p>
            <a:r>
              <a:rPr lang="vi-VN" sz="2800" dirty="0">
                <a:latin typeface="Times New Roman" pitchFamily="18" charset="0"/>
                <a:cs typeface="Times New Roman" pitchFamily="18" charset="0"/>
              </a:rPr>
              <a:t>Ức chế calcineurin tại chỗ: tacrolimus 0,1% bôi 2 </a:t>
            </a:r>
            <a:r>
              <a:rPr lang="vi-VN" sz="2800" dirty="0" smtClean="0">
                <a:latin typeface="Times New Roman" pitchFamily="18" charset="0"/>
                <a:cs typeface="Times New Roman" pitchFamily="18" charset="0"/>
              </a:rPr>
              <a:t>lần/ngày</a:t>
            </a:r>
          </a:p>
          <a:p>
            <a:r>
              <a:rPr lang="vi-VN" sz="2800" dirty="0">
                <a:latin typeface="Times New Roman" pitchFamily="18" charset="0"/>
                <a:cs typeface="Times New Roman" pitchFamily="18" charset="0"/>
              </a:rPr>
              <a:t>T</a:t>
            </a:r>
            <a:r>
              <a:rPr lang="vi-VN" sz="2800" dirty="0" smtClean="0">
                <a:latin typeface="Times New Roman" pitchFamily="18" charset="0"/>
                <a:cs typeface="Times New Roman" pitchFamily="18" charset="0"/>
              </a:rPr>
              <a:t>huốc </a:t>
            </a:r>
            <a:r>
              <a:rPr lang="vi-VN" sz="2800" dirty="0">
                <a:latin typeface="Times New Roman" pitchFamily="18" charset="0"/>
                <a:cs typeface="Times New Roman" pitchFamily="18" charset="0"/>
              </a:rPr>
              <a:t>kháng sốt rét tổng hợp: hydrocloroquin (HCQ), cloroquin (CQ) chỉ định trong tổn thương da lupus ban đỏ lan tỏa hoặc điều trị tại chỗ không đáp </a:t>
            </a:r>
            <a:r>
              <a:rPr lang="vi-VN" sz="2800" dirty="0" smtClean="0">
                <a:latin typeface="Times New Roman" pitchFamily="18" charset="0"/>
                <a:cs typeface="Times New Roman" pitchFamily="18" charset="0"/>
              </a:rPr>
              <a:t>ứng</a:t>
            </a:r>
          </a:p>
          <a:p>
            <a:r>
              <a:rPr lang="vi-VN" sz="2800" dirty="0">
                <a:latin typeface="Times New Roman" pitchFamily="18" charset="0"/>
                <a:cs typeface="Times New Roman" pitchFamily="18" charset="0"/>
              </a:rPr>
              <a:t>Corticoid toàn thân: sử dụng thời gian ngắn khi tổn thương tiến triển nhanh hoặc giai đoạn chờ đợi thuốc kháng sốt rét tổng hợp HCQ/CQ có tác dụng. Liều 0,5 - 1 mg/kg/ngày, giảm liều sau 2-4 tuần, liều &lt; 7,5 mg/ngày</a:t>
            </a:r>
          </a:p>
        </p:txBody>
      </p:sp>
    </p:spTree>
    <p:extLst>
      <p:ext uri="{BB962C8B-B14F-4D97-AF65-F5344CB8AC3E}">
        <p14:creationId xmlns:p14="http://schemas.microsoft.com/office/powerpoint/2010/main" val="31842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55280" cy="1143000"/>
          </a:xfrm>
        </p:spPr>
        <p:txBody>
          <a:bodyPr>
            <a:normAutofit/>
          </a:bodyPr>
          <a:lstStyle/>
          <a:p>
            <a:r>
              <a:rPr lang="vi-VN" sz="3200" dirty="0" smtClean="0">
                <a:latin typeface="Times New Roman" pitchFamily="18" charset="0"/>
                <a:cs typeface="Times New Roman" pitchFamily="18" charset="0"/>
              </a:rPr>
              <a:t>2. Điều </a:t>
            </a:r>
            <a:r>
              <a:rPr lang="vi-VN" sz="3200" dirty="0">
                <a:latin typeface="Times New Roman" pitchFamily="18" charset="0"/>
                <a:cs typeface="Times New Roman" pitchFamily="18" charset="0"/>
              </a:rPr>
              <a:t>trị lupus ban đỏ hệ thống không có tổn thương thận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0866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291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49"/>
            <a:ext cx="7498080" cy="833651"/>
          </a:xfrm>
        </p:spPr>
        <p:txBody>
          <a:bodyPr>
            <a:normAutofit/>
          </a:bodyPr>
          <a:lstStyle/>
          <a:p>
            <a:r>
              <a:rPr lang="vi-VN" sz="2800" dirty="0" smtClean="0">
                <a:latin typeface="Times New Roman" pitchFamily="18" charset="0"/>
                <a:cs typeface="Times New Roman" pitchFamily="18" charset="0"/>
              </a:rPr>
              <a:t>3. Điều </a:t>
            </a:r>
            <a:r>
              <a:rPr lang="vi-VN" sz="2800" dirty="0">
                <a:latin typeface="Times New Roman" pitchFamily="18" charset="0"/>
                <a:cs typeface="Times New Roman" pitchFamily="18" charset="0"/>
              </a:rPr>
              <a:t>trị SLE có tổn thương thận</a:t>
            </a:r>
          </a:p>
        </p:txBody>
      </p:sp>
      <p:sp>
        <p:nvSpPr>
          <p:cNvPr id="3" name="Content Placeholder 2"/>
          <p:cNvSpPr>
            <a:spLocks noGrp="1"/>
          </p:cNvSpPr>
          <p:nvPr>
            <p:ph idx="1"/>
          </p:nvPr>
        </p:nvSpPr>
        <p:spPr>
          <a:xfrm>
            <a:off x="838200" y="1447800"/>
            <a:ext cx="8095488" cy="4800600"/>
          </a:xfrm>
        </p:spPr>
        <p:txBody>
          <a:bodyPr>
            <a:normAutofit lnSpcReduction="10000"/>
          </a:bodyPr>
          <a:lstStyle/>
          <a:p>
            <a:r>
              <a:rPr lang="vi-VN" sz="2800" dirty="0" smtClean="0">
                <a:latin typeface="Times New Roman" pitchFamily="18" charset="0"/>
                <a:cs typeface="Times New Roman" pitchFamily="18" charset="0"/>
              </a:rPr>
              <a:t>Với </a:t>
            </a:r>
            <a:r>
              <a:rPr lang="vi-VN" sz="2800" dirty="0">
                <a:latin typeface="Times New Roman" pitchFamily="18" charset="0"/>
                <a:cs typeface="Times New Roman" pitchFamily="18" charset="0"/>
              </a:rPr>
              <a:t>nhóm I điều trị như tổn thương ngoài thận</a:t>
            </a:r>
            <a:r>
              <a:rPr lang="vi-VN" sz="2800"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Với nhóm II theo ACR điều trị như tổn thương ngoài thận, theo EULAR khi protein niệu &gt; lg/24 giờ đặc biệt có hồng cầu trong nước tiểu dùng corticoid liều thấp 0,25 - 0,5 mg/kg/ngày đơn độc hoặc phối hợp với AZA hoặc MMF 6-12 tháng</a:t>
            </a:r>
            <a:r>
              <a:rPr lang="vi-VN" sz="2800"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Nhóm </a:t>
            </a:r>
            <a:r>
              <a:rPr lang="vi-VN" sz="2800" dirty="0">
                <a:latin typeface="Times New Roman" pitchFamily="18" charset="0"/>
                <a:cs typeface="Times New Roman" pitchFamily="18" charset="0"/>
              </a:rPr>
              <a:t>III/IV: + Điều trị tấn công trong 6 </a:t>
            </a:r>
            <a:r>
              <a:rPr lang="vi-VN" sz="2800" dirty="0" smtClean="0">
                <a:latin typeface="Times New Roman" pitchFamily="18" charset="0"/>
                <a:cs typeface="Times New Roman" pitchFamily="18" charset="0"/>
              </a:rPr>
              <a:t>tháng</a:t>
            </a:r>
          </a:p>
          <a:p>
            <a:r>
              <a:rPr lang="vi-VN" sz="2800" dirty="0">
                <a:latin typeface="Times New Roman" pitchFamily="18" charset="0"/>
                <a:cs typeface="Times New Roman" pitchFamily="18" charset="0"/>
              </a:rPr>
              <a:t>Nhóm V: điều trị như phác đồ hội chứng thận hư nếu có hội chứng thận hư. Điều trị duy trì như nhóm III/IV. Nhóm VI điều trị tổn thương ngoài thận vì tổn thương thận đã nặng.</a:t>
            </a:r>
          </a:p>
        </p:txBody>
      </p:sp>
    </p:spTree>
    <p:extLst>
      <p:ext uri="{BB962C8B-B14F-4D97-AF65-F5344CB8AC3E}">
        <p14:creationId xmlns:p14="http://schemas.microsoft.com/office/powerpoint/2010/main" val="425348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Các</a:t>
            </a:r>
            <a:r>
              <a:rPr lang="en-US" dirty="0" smtClean="0">
                <a:solidFill>
                  <a:srgbClr val="FF0000"/>
                </a:solidFill>
              </a:rPr>
              <a:t> </a:t>
            </a:r>
            <a:r>
              <a:rPr lang="en-US" dirty="0" err="1" smtClean="0">
                <a:solidFill>
                  <a:srgbClr val="FF0000"/>
                </a:solidFill>
              </a:rPr>
              <a:t>yếu</a:t>
            </a:r>
            <a:r>
              <a:rPr lang="en-US" dirty="0" smtClean="0">
                <a:solidFill>
                  <a:srgbClr val="FF0000"/>
                </a:solidFill>
              </a:rPr>
              <a:t> </a:t>
            </a:r>
            <a:r>
              <a:rPr lang="en-US" dirty="0" err="1" smtClean="0">
                <a:solidFill>
                  <a:srgbClr val="FF0000"/>
                </a:solidFill>
              </a:rPr>
              <a:t>tố</a:t>
            </a:r>
            <a:r>
              <a:rPr lang="en-US" dirty="0" smtClean="0">
                <a:solidFill>
                  <a:srgbClr val="FF0000"/>
                </a:solidFill>
              </a:rPr>
              <a:t> </a:t>
            </a:r>
            <a:r>
              <a:rPr lang="en-US" dirty="0" err="1" smtClean="0">
                <a:solidFill>
                  <a:srgbClr val="FF0000"/>
                </a:solidFill>
              </a:rPr>
              <a:t>tiên</a:t>
            </a:r>
            <a:r>
              <a:rPr lang="en-US" dirty="0" smtClean="0">
                <a:solidFill>
                  <a:srgbClr val="FF0000"/>
                </a:solidFill>
              </a:rPr>
              <a:t> </a:t>
            </a:r>
            <a:r>
              <a:rPr lang="en-US" dirty="0" err="1" smtClean="0">
                <a:solidFill>
                  <a:srgbClr val="FF0000"/>
                </a:solidFill>
              </a:rPr>
              <a:t>lượng</a:t>
            </a:r>
            <a:r>
              <a:rPr lang="en-US" dirty="0" smtClean="0">
                <a:solidFill>
                  <a:srgbClr val="FF0000"/>
                </a:solidFill>
              </a:rPr>
              <a:t> </a:t>
            </a:r>
            <a:r>
              <a:rPr lang="en-US" dirty="0" err="1" smtClean="0">
                <a:solidFill>
                  <a:srgbClr val="FF0000"/>
                </a:solidFill>
              </a:rPr>
              <a:t>xấu</a:t>
            </a:r>
            <a:endParaRPr lang="en-US" dirty="0">
              <a:solidFill>
                <a:srgbClr val="FF0000"/>
              </a:solidFill>
            </a:endParaRPr>
          </a:p>
        </p:txBody>
      </p:sp>
      <p:sp>
        <p:nvSpPr>
          <p:cNvPr id="3" name="Content Placeholder 2"/>
          <p:cNvSpPr>
            <a:spLocks noGrp="1"/>
          </p:cNvSpPr>
          <p:nvPr>
            <p:ph idx="1"/>
          </p:nvPr>
        </p:nvSpPr>
        <p:spPr>
          <a:xfrm>
            <a:off x="533400" y="1219200"/>
            <a:ext cx="8229600" cy="4525963"/>
          </a:xfrm>
        </p:spPr>
        <p:txBody>
          <a:bodyPr>
            <a:normAutofit lnSpcReduction="10000"/>
          </a:bodyPr>
          <a:lstStyle/>
          <a:p>
            <a:pPr marL="514350" indent="-514350" algn="just">
              <a:buClrTx/>
              <a:buFont typeface="+mj-lt"/>
              <a:buAutoNum type="arabicPeriod"/>
            </a:pP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endParaRPr lang="en-US" sz="2800" dirty="0" smtClean="0">
              <a:latin typeface="Times New Roman" pitchFamily="18" charset="0"/>
              <a:cs typeface="Times New Roman" pitchFamily="18" charset="0"/>
            </a:endParaRPr>
          </a:p>
          <a:p>
            <a:pPr marL="514350" indent="-514350" algn="just">
              <a:buClrTx/>
              <a:buFont typeface="+mj-lt"/>
              <a:buAutoNum type="arabicPeriod"/>
            </a:pP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endParaRPr lang="en-US" sz="2800" dirty="0" smtClean="0">
              <a:latin typeface="Times New Roman" pitchFamily="18" charset="0"/>
              <a:cs typeface="Times New Roman" pitchFamily="18" charset="0"/>
            </a:endParaRPr>
          </a:p>
          <a:p>
            <a:pPr marL="514350" indent="-514350" algn="just">
              <a:buClrTx/>
              <a:buFont typeface="+mj-lt"/>
              <a:buAutoNum type="arabicPeriod"/>
            </a:pP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tuổi</a:t>
            </a:r>
            <a:endParaRPr lang="en-US" sz="2800" dirty="0" smtClean="0">
              <a:latin typeface="Times New Roman" pitchFamily="18" charset="0"/>
              <a:cs typeface="Times New Roman" pitchFamily="18" charset="0"/>
            </a:endParaRPr>
          </a:p>
          <a:p>
            <a:pPr marL="514350" indent="-514350" algn="just">
              <a:buClrTx/>
              <a:buFont typeface="+mj-lt"/>
              <a:buAutoNum type="arabicPeriod"/>
            </a:pPr>
            <a:r>
              <a:rPr lang="en-US" sz="2800" dirty="0" smtClean="0">
                <a:latin typeface="Times New Roman" pitchFamily="18" charset="0"/>
                <a:cs typeface="Times New Roman" pitchFamily="18" charset="0"/>
              </a:rPr>
              <a:t>Nam </a:t>
            </a:r>
            <a:r>
              <a:rPr lang="en-US" sz="2800" dirty="0" err="1" smtClean="0">
                <a:latin typeface="Times New Roman" pitchFamily="18" charset="0"/>
                <a:cs typeface="Times New Roman" pitchFamily="18" charset="0"/>
              </a:rPr>
              <a:t>giới</a:t>
            </a:r>
            <a:endParaRPr lang="en-US" sz="2800" dirty="0" smtClean="0">
              <a:latin typeface="Times New Roman" pitchFamily="18" charset="0"/>
              <a:cs typeface="Times New Roman" pitchFamily="18" charset="0"/>
            </a:endParaRPr>
          </a:p>
          <a:p>
            <a:pPr marL="514350" indent="-514350" algn="just">
              <a:buClrTx/>
              <a:buFont typeface="+mj-lt"/>
              <a:buAutoNum type="arabicPeriod"/>
            </a:pP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kém</a:t>
            </a:r>
            <a:endParaRPr lang="en-US" sz="2800" dirty="0" smtClean="0">
              <a:latin typeface="Times New Roman" pitchFamily="18" charset="0"/>
              <a:cs typeface="Times New Roman" pitchFamily="18" charset="0"/>
            </a:endParaRPr>
          </a:p>
          <a:p>
            <a:pPr marL="514350" indent="-514350" algn="just">
              <a:buClrTx/>
              <a:buFont typeface="+mj-lt"/>
              <a:buAutoNum type="arabicPeriod"/>
            </a:pP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da </a:t>
            </a:r>
            <a:r>
              <a:rPr lang="en-US" sz="2800" dirty="0" err="1" smtClean="0">
                <a:latin typeface="Times New Roman" pitchFamily="18" charset="0"/>
                <a:cs typeface="Times New Roman" pitchFamily="18" charset="0"/>
              </a:rPr>
              <a:t>đen</a:t>
            </a:r>
            <a:endParaRPr lang="en-US" sz="2800" dirty="0" smtClean="0">
              <a:latin typeface="Times New Roman" pitchFamily="18" charset="0"/>
              <a:cs typeface="Times New Roman" pitchFamily="18" charset="0"/>
            </a:endParaRPr>
          </a:p>
          <a:p>
            <a:pPr marL="514350" indent="-514350" algn="just">
              <a:buClrTx/>
              <a:buFont typeface="+mj-lt"/>
              <a:buAutoNum type="arabicPeriod"/>
            </a:pP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anti phospholipid</a:t>
            </a:r>
          </a:p>
          <a:p>
            <a:pPr marL="514350" indent="-514350" algn="just">
              <a:buClrTx/>
              <a:buFont typeface="+mj-lt"/>
              <a:buAutoNum type="arabicPeriod"/>
            </a:pP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Antiphospholipid</a:t>
            </a:r>
            <a:r>
              <a:rPr lang="en-US" sz="2800" dirty="0" smtClean="0">
                <a:latin typeface="Times New Roman" pitchFamily="18" charset="0"/>
                <a:cs typeface="Times New Roman" pitchFamily="18" charset="0"/>
              </a:rPr>
              <a:t>  (+)</a:t>
            </a:r>
          </a:p>
          <a:p>
            <a:pPr marL="514350" indent="-514350" algn="just">
              <a:buClrTx/>
              <a:buFont typeface="+mj-lt"/>
              <a:buAutoNum type="arabicPeriod"/>
            </a:pP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0022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152400"/>
            <a:ext cx="7772400" cy="1143000"/>
          </a:xfrm>
        </p:spPr>
        <p:txBody>
          <a:bodyPr>
            <a:normAutofit/>
          </a:bodyPr>
          <a:lstStyle/>
          <a:p>
            <a:r>
              <a:rPr lang="en-US" sz="4000" dirty="0">
                <a:solidFill>
                  <a:srgbClr val="FF0000"/>
                </a:solidFill>
                <a:latin typeface="Times New Roman" pitchFamily="18" charset="0"/>
                <a:ea typeface="Times New Roman" charset="0"/>
                <a:cs typeface="Times New Roman" pitchFamily="18" charset="0"/>
              </a:rPr>
              <a:t>PHÂN </a:t>
            </a:r>
            <a:r>
              <a:rPr lang="en-US" sz="4000" dirty="0" smtClean="0">
                <a:solidFill>
                  <a:srgbClr val="FF0000"/>
                </a:solidFill>
                <a:latin typeface="Times New Roman" pitchFamily="18" charset="0"/>
                <a:ea typeface="Times New Roman" charset="0"/>
                <a:cs typeface="Times New Roman" pitchFamily="18" charset="0"/>
              </a:rPr>
              <a:t>LOẠI</a:t>
            </a:r>
            <a:r>
              <a:rPr lang="en-US" sz="4000" dirty="0" smtClean="0">
                <a:solidFill>
                  <a:srgbClr val="FF0000"/>
                </a:solidFill>
                <a:latin typeface="Times New Roman" pitchFamily="18" charset="0"/>
                <a:ea typeface="Times New Roman" charset="0"/>
                <a:cs typeface="Times New Roman" pitchFamily="18" charset="0"/>
              </a:rPr>
              <a:t>: </a:t>
            </a:r>
            <a:r>
              <a:rPr lang="en-US" sz="4000" b="1" dirty="0" smtClean="0">
                <a:solidFill>
                  <a:srgbClr val="FF0000"/>
                </a:solidFill>
                <a:latin typeface="Times New Roman" pitchFamily="18" charset="0"/>
                <a:cs typeface="Times New Roman" pitchFamily="18" charset="0"/>
              </a:rPr>
              <a:t>4 </a:t>
            </a:r>
            <a:r>
              <a:rPr lang="en-US" sz="4000" b="1" dirty="0" smtClean="0">
                <a:solidFill>
                  <a:srgbClr val="FF0000"/>
                </a:solidFill>
                <a:latin typeface="Times New Roman" pitchFamily="18" charset="0"/>
                <a:cs typeface="Times New Roman" pitchFamily="18" charset="0"/>
              </a:rPr>
              <a:t>type</a:t>
            </a:r>
            <a:endParaRPr lang="en-US" sz="4000" b="1" dirty="0">
              <a:solidFill>
                <a:srgbClr val="FF0000"/>
              </a:solidFill>
              <a:latin typeface="Times New Roman" pitchFamily="18" charset="0"/>
              <a:cs typeface="Times New Roman" pitchFamily="18" charset="0"/>
            </a:endParaRPr>
          </a:p>
        </p:txBody>
      </p:sp>
      <p:sp>
        <p:nvSpPr>
          <p:cNvPr id="4099" name="Rectangle 3"/>
          <p:cNvSpPr>
            <a:spLocks noGrp="1" noChangeArrowheads="1"/>
          </p:cNvSpPr>
          <p:nvPr>
            <p:ph idx="1"/>
          </p:nvPr>
        </p:nvSpPr>
        <p:spPr>
          <a:xfrm>
            <a:off x="685800" y="1676400"/>
            <a:ext cx="7772400" cy="4114800"/>
          </a:xfrm>
        </p:spPr>
        <p:txBody>
          <a:bodyPr/>
          <a:lstStyle/>
          <a:p>
            <a:pPr marL="609600" indent="-609600" algn="just">
              <a:buClr>
                <a:schemeClr val="tx1"/>
              </a:buClr>
              <a:buFontTx/>
              <a:buAutoNum type="arabicPeriod"/>
            </a:pPr>
            <a:r>
              <a:rPr lang="en-US" dirty="0">
                <a:latin typeface="Times New Roman" pitchFamily="18" charset="0"/>
                <a:cs typeface="Times New Roman" pitchFamily="18" charset="0"/>
              </a:rPr>
              <a:t>Lupus ban </a:t>
            </a:r>
            <a:r>
              <a:rPr lang="en-US" dirty="0" err="1">
                <a:latin typeface="Times New Roman" pitchFamily="18" charset="0"/>
                <a:cs typeface="Times New Roman" pitchFamily="18" charset="0"/>
              </a:rPr>
              <a:t>đỏ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(Systemic lupus </a:t>
            </a:r>
            <a:r>
              <a:rPr lang="en-US" dirty="0" err="1">
                <a:latin typeface="Times New Roman" pitchFamily="18" charset="0"/>
                <a:cs typeface="Times New Roman" pitchFamily="18" charset="0"/>
              </a:rPr>
              <a:t>erythematosus</a:t>
            </a:r>
            <a:r>
              <a:rPr lang="en-US" dirty="0">
                <a:latin typeface="Times New Roman" pitchFamily="18" charset="0"/>
                <a:cs typeface="Times New Roman" pitchFamily="18" charset="0"/>
              </a:rPr>
              <a:t>)</a:t>
            </a:r>
          </a:p>
          <a:p>
            <a:pPr marL="609600" indent="-609600" algn="just">
              <a:buClr>
                <a:schemeClr val="tx1"/>
              </a:buClr>
              <a:buFontTx/>
              <a:buAutoNum type="arabicPeriod"/>
            </a:pPr>
            <a:r>
              <a:rPr lang="en-US" dirty="0">
                <a:latin typeface="Times New Roman" pitchFamily="18" charset="0"/>
                <a:cs typeface="Times New Roman" pitchFamily="18" charset="0"/>
              </a:rPr>
              <a:t>Lupus ban </a:t>
            </a:r>
            <a:r>
              <a:rPr lang="en-US" dirty="0" err="1">
                <a:latin typeface="Times New Roman" pitchFamily="18" charset="0"/>
                <a:cs typeface="Times New Roman" pitchFamily="18" charset="0"/>
              </a:rPr>
              <a:t>đỏ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đĩa</a:t>
            </a:r>
            <a:r>
              <a:rPr lang="en-US" dirty="0">
                <a:latin typeface="Times New Roman" pitchFamily="18" charset="0"/>
                <a:cs typeface="Times New Roman" pitchFamily="18" charset="0"/>
              </a:rPr>
              <a:t> (Discoid lupus </a:t>
            </a:r>
            <a:r>
              <a:rPr lang="en-US" dirty="0" err="1">
                <a:latin typeface="Times New Roman" pitchFamily="18" charset="0"/>
                <a:cs typeface="Times New Roman" pitchFamily="18" charset="0"/>
              </a:rPr>
              <a:t>erythematosus</a:t>
            </a:r>
            <a:r>
              <a:rPr lang="en-US" dirty="0">
                <a:latin typeface="Times New Roman" pitchFamily="18" charset="0"/>
                <a:cs typeface="Times New Roman" pitchFamily="18" charset="0"/>
              </a:rPr>
              <a:t>)</a:t>
            </a:r>
          </a:p>
          <a:p>
            <a:pPr marL="609600" indent="-609600" algn="just">
              <a:buClr>
                <a:schemeClr val="tx1"/>
              </a:buClr>
              <a:buFontTx/>
              <a:buAutoNum type="arabicPeriod"/>
            </a:pPr>
            <a:r>
              <a:rPr lang="en-US" dirty="0">
                <a:latin typeface="Times New Roman" pitchFamily="18" charset="0"/>
                <a:cs typeface="Times New Roman" pitchFamily="18" charset="0"/>
              </a:rPr>
              <a:t>Lupus ban </a:t>
            </a:r>
            <a:r>
              <a:rPr lang="en-US" dirty="0" err="1">
                <a:latin typeface="Times New Roman" pitchFamily="18" charset="0"/>
                <a:cs typeface="Times New Roman" pitchFamily="18" charset="0"/>
              </a:rPr>
              <a:t>đỏ</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thuốc</a:t>
            </a:r>
            <a:r>
              <a:rPr lang="en-US" dirty="0">
                <a:latin typeface="Times New Roman" pitchFamily="18" charset="0"/>
                <a:cs typeface="Times New Roman" pitchFamily="18" charset="0"/>
              </a:rPr>
              <a:t> (Drug-induced lupus </a:t>
            </a:r>
            <a:r>
              <a:rPr lang="en-US" dirty="0" err="1">
                <a:latin typeface="Times New Roman" pitchFamily="18" charset="0"/>
                <a:cs typeface="Times New Roman" pitchFamily="18" charset="0"/>
              </a:rPr>
              <a:t>erythematosus</a:t>
            </a:r>
            <a:r>
              <a:rPr lang="en-US" dirty="0">
                <a:latin typeface="Times New Roman" pitchFamily="18" charset="0"/>
                <a:cs typeface="Times New Roman" pitchFamily="18" charset="0"/>
              </a:rPr>
              <a:t> )</a:t>
            </a:r>
          </a:p>
          <a:p>
            <a:pPr marL="609600" indent="-609600" algn="just">
              <a:buClr>
                <a:schemeClr val="tx1"/>
              </a:buClr>
              <a:buFontTx/>
              <a:buAutoNum type="arabicPeriod"/>
            </a:pPr>
            <a:r>
              <a:rPr lang="en-US" dirty="0">
                <a:latin typeface="Times New Roman" pitchFamily="18" charset="0"/>
                <a:cs typeface="Times New Roman" pitchFamily="18" charset="0"/>
              </a:rPr>
              <a:t>Lupus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(Neonatal lupus )</a:t>
            </a:r>
          </a:p>
          <a:p>
            <a:pPr marL="609600" indent="-609600" algn="just">
              <a:buFontTx/>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04479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0000"/>
                </a:solidFill>
                <a:latin typeface="Times New Roman" charset="0"/>
                <a:ea typeface="Times New Roman" charset="0"/>
                <a:cs typeface="Times New Roman" charset="0"/>
              </a:rPr>
              <a:t>Thuốc</a:t>
            </a:r>
            <a:r>
              <a:rPr lang="en-US" b="1" dirty="0" smtClean="0">
                <a:solidFill>
                  <a:srgbClr val="FF0000"/>
                </a:solidFill>
                <a:latin typeface="Times New Roman" charset="0"/>
                <a:ea typeface="Times New Roman" charset="0"/>
                <a:cs typeface="Times New Roman" charset="0"/>
              </a:rPr>
              <a:t> </a:t>
            </a:r>
            <a:r>
              <a:rPr lang="en-US" b="1" dirty="0" err="1" smtClean="0">
                <a:solidFill>
                  <a:srgbClr val="FF0000"/>
                </a:solidFill>
                <a:latin typeface="Times New Roman" charset="0"/>
                <a:ea typeface="Times New Roman" charset="0"/>
                <a:cs typeface="Times New Roman" charset="0"/>
              </a:rPr>
              <a:t>có</a:t>
            </a:r>
            <a:r>
              <a:rPr lang="en-US" b="1" dirty="0" smtClean="0">
                <a:solidFill>
                  <a:srgbClr val="FF0000"/>
                </a:solidFill>
                <a:latin typeface="Times New Roman" charset="0"/>
                <a:ea typeface="Times New Roman" charset="0"/>
                <a:cs typeface="Times New Roman" charset="0"/>
              </a:rPr>
              <a:t> </a:t>
            </a:r>
            <a:r>
              <a:rPr lang="en-US" b="1" dirty="0" err="1" smtClean="0">
                <a:solidFill>
                  <a:srgbClr val="FF0000"/>
                </a:solidFill>
                <a:latin typeface="Times New Roman" charset="0"/>
                <a:ea typeface="Times New Roman" charset="0"/>
                <a:cs typeface="Times New Roman" charset="0"/>
              </a:rPr>
              <a:t>nguy</a:t>
            </a:r>
            <a:r>
              <a:rPr lang="en-US" b="1" dirty="0" smtClean="0">
                <a:solidFill>
                  <a:srgbClr val="FF0000"/>
                </a:solidFill>
                <a:latin typeface="Times New Roman" charset="0"/>
                <a:ea typeface="Times New Roman" charset="0"/>
                <a:cs typeface="Times New Roman" charset="0"/>
              </a:rPr>
              <a:t> </a:t>
            </a:r>
            <a:r>
              <a:rPr lang="en-US" b="1" dirty="0" err="1" smtClean="0">
                <a:solidFill>
                  <a:srgbClr val="FF0000"/>
                </a:solidFill>
                <a:latin typeface="Times New Roman" charset="0"/>
                <a:ea typeface="Times New Roman" charset="0"/>
                <a:cs typeface="Times New Roman" charset="0"/>
              </a:rPr>
              <a:t>cơ</a:t>
            </a:r>
            <a:r>
              <a:rPr lang="en-US" b="1" dirty="0" smtClean="0">
                <a:solidFill>
                  <a:srgbClr val="FF0000"/>
                </a:solidFill>
                <a:latin typeface="Times New Roman" charset="0"/>
                <a:ea typeface="Times New Roman" charset="0"/>
                <a:cs typeface="Times New Roman" charset="0"/>
              </a:rPr>
              <a:t> </a:t>
            </a:r>
            <a:r>
              <a:rPr lang="en-US" b="1" dirty="0" err="1" smtClean="0">
                <a:solidFill>
                  <a:srgbClr val="FF0000"/>
                </a:solidFill>
                <a:latin typeface="Times New Roman" charset="0"/>
                <a:ea typeface="Times New Roman" charset="0"/>
                <a:cs typeface="Times New Roman" charset="0"/>
              </a:rPr>
              <a:t>cao</a:t>
            </a:r>
            <a:r>
              <a:rPr lang="en-US" b="1" dirty="0" smtClean="0">
                <a:solidFill>
                  <a:srgbClr val="FF0000"/>
                </a:solidFill>
                <a:latin typeface="Times New Roman" charset="0"/>
                <a:ea typeface="Times New Roman" charset="0"/>
                <a:cs typeface="Times New Roman" charset="0"/>
              </a:rPr>
              <a:t> </a:t>
            </a:r>
            <a:r>
              <a:rPr lang="en-US" b="1" dirty="0" err="1" smtClean="0">
                <a:solidFill>
                  <a:srgbClr val="FF0000"/>
                </a:solidFill>
                <a:latin typeface="Times New Roman" charset="0"/>
                <a:ea typeface="Times New Roman" charset="0"/>
                <a:cs typeface="Times New Roman" charset="0"/>
              </a:rPr>
              <a:t>gây</a:t>
            </a:r>
            <a:r>
              <a:rPr lang="en-US" b="1" dirty="0" smtClean="0">
                <a:solidFill>
                  <a:srgbClr val="FF0000"/>
                </a:solidFill>
                <a:latin typeface="Times New Roman" charset="0"/>
                <a:ea typeface="Times New Roman" charset="0"/>
                <a:cs typeface="Times New Roman" charset="0"/>
              </a:rPr>
              <a:t> Lupus </a:t>
            </a:r>
            <a:endParaRPr lang="en-US" b="1" dirty="0">
              <a:solidFill>
                <a:srgbClr val="FF0000"/>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1524000" y="1600200"/>
            <a:ext cx="7086600" cy="4525963"/>
          </a:xfrm>
        </p:spPr>
        <p:txBody>
          <a:bodyPr/>
          <a:lstStyle/>
          <a:p>
            <a:r>
              <a:rPr lang="en-US" dirty="0" smtClean="0"/>
              <a:t>Hydralazine</a:t>
            </a:r>
          </a:p>
          <a:p>
            <a:r>
              <a:rPr lang="en-US" dirty="0" smtClean="0"/>
              <a:t>Sulfonamide</a:t>
            </a:r>
          </a:p>
          <a:p>
            <a:r>
              <a:rPr lang="en-US" dirty="0" smtClean="0"/>
              <a:t>Procainamide</a:t>
            </a:r>
          </a:p>
          <a:p>
            <a:r>
              <a:rPr lang="en-US" dirty="0" err="1" smtClean="0"/>
              <a:t>Isoniazide</a:t>
            </a:r>
            <a:endParaRPr lang="en-US" dirty="0" smtClean="0"/>
          </a:p>
          <a:p>
            <a:r>
              <a:rPr lang="en-US" dirty="0" smtClean="0"/>
              <a:t>Dilantin</a:t>
            </a:r>
            <a:endParaRPr lang="en-US" dirty="0"/>
          </a:p>
        </p:txBody>
      </p:sp>
    </p:spTree>
    <p:extLst>
      <p:ext uri="{BB962C8B-B14F-4D97-AF65-F5344CB8AC3E}">
        <p14:creationId xmlns:p14="http://schemas.microsoft.com/office/powerpoint/2010/main" val="113588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TRIỆU CHỨNG LÂM SÀNG</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da</a:t>
            </a:r>
            <a:endParaRPr lang="en-US" sz="2800" dirty="0">
              <a:latin typeface="Times New Roman" pitchFamily="18" charset="0"/>
              <a:cs typeface="Times New Roman" pitchFamily="18" charset="0"/>
            </a:endParaRPr>
          </a:p>
        </p:txBody>
      </p:sp>
      <p:pic>
        <p:nvPicPr>
          <p:cNvPr id="2050" name="Picture 2" descr="Image result for systemic lupus erythematosus 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58937"/>
            <a:ext cx="5867400" cy="39869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3124200" y="5638800"/>
            <a:ext cx="3276600" cy="523220"/>
          </a:xfrm>
          <a:prstGeom prst="rect">
            <a:avLst/>
          </a:prstGeom>
          <a:noFill/>
        </p:spPr>
        <p:txBody>
          <a:bodyPr wrap="square" rtlCol="0">
            <a:spAutoFit/>
          </a:bodyPr>
          <a:lstStyle/>
          <a:p>
            <a:r>
              <a:rPr lang="en-US" sz="2800" b="1" dirty="0" smtClean="0">
                <a:latin typeface="Times" pitchFamily="34" charset="0"/>
                <a:ea typeface="Times" pitchFamily="34" charset="0"/>
                <a:cs typeface="Times" pitchFamily="34" charset="0"/>
              </a:rPr>
              <a:t>Ban đỏ 2 bên má</a:t>
            </a:r>
            <a:endParaRPr lang="en-US" sz="2800" b="1" dirty="0">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2466215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l="8487" t="37740" r="52315" b="34047"/>
          <a:stretch>
            <a:fillRect/>
          </a:stretch>
        </p:blipFill>
        <p:spPr bwMode="auto">
          <a:xfrm>
            <a:off x="1600200" y="304800"/>
            <a:ext cx="587692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l="55392" t="46533" r="5919" b="29285"/>
          <a:stretch>
            <a:fillRect/>
          </a:stretch>
        </p:blipFill>
        <p:spPr bwMode="auto">
          <a:xfrm>
            <a:off x="838200" y="3200400"/>
            <a:ext cx="731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8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910513" cy="509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5791200"/>
            <a:ext cx="4419600" cy="461665"/>
          </a:xfrm>
          <a:prstGeom prst="rect">
            <a:avLst/>
          </a:prstGeom>
          <a:noFill/>
        </p:spPr>
        <p:txBody>
          <a:bodyPr wrap="square" rtlCol="0">
            <a:spAutoFit/>
          </a:bodyPr>
          <a:lstStyle/>
          <a:p>
            <a:r>
              <a:rPr lang="en-US" sz="2400" b="1" dirty="0" smtClean="0">
                <a:latin typeface="Times" pitchFamily="34" charset="0"/>
                <a:ea typeface="Times" pitchFamily="34" charset="0"/>
                <a:cs typeface="Times" pitchFamily="34" charset="0"/>
              </a:rPr>
              <a:t>Ban không định hình trên da</a:t>
            </a:r>
            <a:endParaRPr lang="en-US" sz="2400" b="1" dirty="0">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280814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1040"/>
            <a:ext cx="7443411" cy="535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080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9593</TotalTime>
  <Words>2435</Words>
  <Application>Microsoft Office PowerPoint</Application>
  <PresentationFormat>On-screen Show (4:3)</PresentationFormat>
  <Paragraphs>268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BỆNH LUPUS BAN ĐỎ</vt:lpstr>
      <vt:lpstr>ĐẠI CƯƠNG</vt:lpstr>
      <vt:lpstr>PowerPoint Presentation</vt:lpstr>
      <vt:lpstr>PHÂN LOẠI: 4 type</vt:lpstr>
      <vt:lpstr>Thuốc có nguy cơ cao gây Lupus </vt:lpstr>
      <vt:lpstr>TRIỆU CHỨNG LÂM SÀNG 1. Tổn thương da</vt:lpstr>
      <vt:lpstr>PowerPoint Presentation</vt:lpstr>
      <vt:lpstr>PowerPoint Presentation</vt:lpstr>
      <vt:lpstr>PowerPoint Presentation</vt:lpstr>
      <vt:lpstr>PowerPoint Presentation</vt:lpstr>
      <vt:lpstr>PowerPoint Presentation</vt:lpstr>
      <vt:lpstr>TRIỆU CHỨNG LÂM SÀNG 2. Tổn thương toàn thân và nội tạng</vt:lpstr>
      <vt:lpstr>PowerPoint Presentation</vt:lpstr>
      <vt:lpstr>CẬN LÂM SÀNG</vt:lpstr>
      <vt:lpstr>CẬN LÂM SÀNG</vt:lpstr>
      <vt:lpstr>PowerPoint Presentation</vt:lpstr>
      <vt:lpstr>CHẨN ĐOÁN XÁC ĐỊNH</vt:lpstr>
      <vt:lpstr>Dựa vào 11 tiêu chuẩn của Hội thấp Mỹ, Δ+ khi có ít nhất 4 tiêu chuẩn (1997)</vt:lpstr>
      <vt:lpstr>TIÊU CHUẨN SLICC 2012</vt:lpstr>
      <vt:lpstr>Định hướng chẩn đoán</vt:lpstr>
      <vt:lpstr>Chỉ số SLEDAI 2000</vt:lpstr>
      <vt:lpstr>Chỉ số SLEDAI 2000</vt:lpstr>
      <vt:lpstr>Chỉ số SLEDAI 2000</vt:lpstr>
      <vt:lpstr>SLEDAI</vt:lpstr>
      <vt:lpstr>Đánh giá tổn thương thận</vt:lpstr>
      <vt:lpstr>CHẨN ĐOÁN PHÂN BIỆT</vt:lpstr>
      <vt:lpstr>PowerPoint Presentation</vt:lpstr>
      <vt:lpstr>1. Điều trị tổn thương da lupus ban đỏ  Theo hướng dẫn điều trị năm 2016 của S2k của Đức</vt:lpstr>
      <vt:lpstr>ĐIỀU TRỊ KHÔNG DÙNG THUỐC</vt:lpstr>
      <vt:lpstr>NỘI KHOA</vt:lpstr>
      <vt:lpstr>2. Điều trị lupus ban đỏ hệ thống không có tổn thương thận</vt:lpstr>
      <vt:lpstr>3. Điều trị SLE có tổn thương thận</vt:lpstr>
      <vt:lpstr>Các yếu tố tiên lượng xấu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TẠO KEO: LUPUS BAN ĐỎ</dc:title>
  <dc:creator>VNPOST</dc:creator>
  <cp:lastModifiedBy>Windows User</cp:lastModifiedBy>
  <cp:revision>41</cp:revision>
  <dcterms:created xsi:type="dcterms:W3CDTF">2017-04-15T01:14:11Z</dcterms:created>
  <dcterms:modified xsi:type="dcterms:W3CDTF">2022-04-25T16:46:01Z</dcterms:modified>
</cp:coreProperties>
</file>