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hhcrL4hia3MW2AjhOm2TDwEDrx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6AD6D3-C8BB-4D8C-A590-F211422FF9F2}">
  <a:tblStyle styleId="{906AD6D3-C8BB-4D8C-A590-F211422FF9F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AECE6"/>
          </a:solidFill>
        </a:fill>
      </a:tcStyle>
    </a:wholeTbl>
    <a:band1H>
      <a:tcTxStyle/>
      <a:tcStyle>
        <a:fill>
          <a:solidFill>
            <a:srgbClr val="F5D8CA"/>
          </a:solidFill>
        </a:fill>
      </a:tcStyle>
    </a:band1H>
    <a:band2H>
      <a:tcTxStyle/>
    </a:band2H>
    <a:band1V>
      <a:tcTxStyle/>
      <a:tcStyle>
        <a:fill>
          <a:solidFill>
            <a:srgbClr val="F5D8C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2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" name="Google Shape;20;p2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2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1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2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2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5" name="Google Shape;95;p3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2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6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6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2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28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28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9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29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0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9" name="Google Shape;79;p30"/>
          <p:cNvPicPr preferRelativeResize="0"/>
          <p:nvPr>
            <p:ph idx="2" type="pic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80" name="Google Shape;80;p30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21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2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2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" name="Google Shape;14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96192" y="0"/>
            <a:ext cx="2057608" cy="205760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>
            <p:ph type="ctrTitle"/>
          </p:nvPr>
        </p:nvSpPr>
        <p:spPr>
          <a:xfrm>
            <a:off x="2464158" y="625446"/>
            <a:ext cx="8740462" cy="616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Times New Roman"/>
              <a:buNone/>
            </a:pP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Bệnh viện Trung </a:t>
            </a:r>
            <a:r>
              <a:rPr lang="en-US" sz="3200"/>
              <a:t>Ương Huế</a:t>
            </a:r>
            <a:br>
              <a:rPr lang="en-US" sz="3200"/>
            </a:br>
            <a:r>
              <a:rPr lang="en-US" sz="3200"/>
              <a:t>Khoa: Da Liễu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"/>
          <p:cNvSpPr txBox="1"/>
          <p:nvPr>
            <p:ph idx="1" type="subTitle"/>
          </p:nvPr>
        </p:nvSpPr>
        <p:spPr>
          <a:xfrm>
            <a:off x="4881093" y="2302140"/>
            <a:ext cx="7425301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US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 Viên Nhóm: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en-US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Trần Thị Kim Luận</a:t>
            </a:r>
            <a:endParaRPr b="1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en-US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Trần Ngọc Hồng Nhung</a:t>
            </a:r>
            <a:endParaRPr b="1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en-US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Trịnh Bá Ngà</a:t>
            </a:r>
            <a:endParaRPr b="1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4243660" y="1380791"/>
            <a:ext cx="55462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MỤN TRỨNG CÁ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32048" y="0"/>
            <a:ext cx="2047741" cy="204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105478"/>
            <a:ext cx="4301544" cy="517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01544" y="4376349"/>
            <a:ext cx="2103798" cy="173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00549" y="4390791"/>
            <a:ext cx="2417693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41222" y="4390791"/>
            <a:ext cx="2276025" cy="1723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 txBox="1"/>
          <p:nvPr>
            <p:ph type="title"/>
          </p:nvPr>
        </p:nvSpPr>
        <p:spPr>
          <a:xfrm>
            <a:off x="1097280" y="286603"/>
            <a:ext cx="8291419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Phân độ theo loại tổn thương chiếm ưu thế</a:t>
            </a:r>
            <a:endParaRPr/>
          </a:p>
        </p:txBody>
      </p:sp>
      <p:sp>
        <p:nvSpPr>
          <p:cNvPr id="239" name="Google Shape;239;p10"/>
          <p:cNvSpPr txBox="1"/>
          <p:nvPr/>
        </p:nvSpPr>
        <p:spPr>
          <a:xfrm>
            <a:off x="1326524" y="2446986"/>
            <a:ext cx="7443063" cy="224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 1: MTC nhân mụn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 2: MTC sẩn mụn mủ từ nhẹ đến trung bình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 3: MTC sẩn mụn mủ nặng hoặc MTC nốt trung bình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 4: MTC nốt nặng, MTC cụm.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7442" y="0"/>
            <a:ext cx="2239150" cy="223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1"/>
          <p:cNvSpPr txBox="1"/>
          <p:nvPr/>
        </p:nvSpPr>
        <p:spPr>
          <a:xfrm>
            <a:off x="1390918" y="888642"/>
            <a:ext cx="388279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độ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 Karen McKoy 2008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46" name="Google Shape;246;p11"/>
          <p:cNvGraphicFramePr/>
          <p:nvPr/>
        </p:nvGraphicFramePr>
        <p:xfrm>
          <a:off x="1159440" y="19560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{906AD6D3-C8BB-4D8C-A590-F211422FF9F2}</a:tableStyleId>
              </a:tblPr>
              <a:tblGrid>
                <a:gridCol w="2134600"/>
                <a:gridCol w="2134600"/>
                <a:gridCol w="2134600"/>
                <a:gridCol w="2134600"/>
              </a:tblGrid>
              <a:tr h="613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Mức độ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Nhẹ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Trung Bình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Nặng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613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TT Không viêm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 20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20-100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&gt;100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613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TT Viêm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&lt;15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15-50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&gt;50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1085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Tổng TT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&lt;30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30-125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&gt;125 Hoặc &gt; 5 cục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"/>
          <p:cNvSpPr txBox="1"/>
          <p:nvPr>
            <p:ph type="title"/>
          </p:nvPr>
        </p:nvSpPr>
        <p:spPr>
          <a:xfrm>
            <a:off x="591141" y="0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Times New Roman"/>
              <a:buNone/>
            </a:pPr>
            <a:r>
              <a:rPr b="1" lang="en-US" sz="2800" u="sng">
                <a:latin typeface="Times New Roman"/>
                <a:ea typeface="Times New Roman"/>
                <a:cs typeface="Times New Roman"/>
                <a:sym typeface="Times New Roman"/>
              </a:rPr>
              <a:t>2.3:Chẩn đoán phân biệt</a:t>
            </a:r>
            <a:endParaRPr b="1" sz="28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12"/>
          <p:cNvSpPr txBox="1"/>
          <p:nvPr>
            <p:ph idx="1" type="body"/>
          </p:nvPr>
        </p:nvSpPr>
        <p:spPr>
          <a:xfrm>
            <a:off x="476518" y="1845734"/>
            <a:ext cx="537049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U mềm lây: Sẩn hình tròn bán cầu, trơn nhẵn, có điểm lõm ở giữa, nguyên nhân do virus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3" name="Google Shape;25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6480" y="1845734"/>
            <a:ext cx="4494727" cy="422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"/>
          <p:cNvSpPr txBox="1"/>
          <p:nvPr>
            <p:ph type="title"/>
          </p:nvPr>
        </p:nvSpPr>
        <p:spPr>
          <a:xfrm>
            <a:off x="1110158" y="0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</a:pPr>
            <a:r>
              <a:rPr b="1" lang="en-US" sz="3200" u="sng">
                <a:latin typeface="Times New Roman"/>
                <a:ea typeface="Times New Roman"/>
                <a:cs typeface="Times New Roman"/>
                <a:sym typeface="Times New Roman"/>
              </a:rPr>
              <a:t>IV: Điều trị</a:t>
            </a:r>
            <a:endParaRPr b="1" sz="32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59" name="Google Shape;259;p13"/>
          <p:cNvGraphicFramePr/>
          <p:nvPr/>
        </p:nvGraphicFramePr>
        <p:xfrm>
          <a:off x="1096961" y="18462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{906AD6D3-C8BB-4D8C-A590-F211422FF9F2}</a:tableStyleId>
              </a:tblPr>
              <a:tblGrid>
                <a:gridCol w="2514675"/>
                <a:gridCol w="2544450"/>
                <a:gridCol w="2484900"/>
                <a:gridCol w="2514675"/>
              </a:tblGrid>
              <a:tr h="109712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Lựa chọn hàng đầu</a:t>
                      </a: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F4B4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Nhẹ</a:t>
                      </a: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F4B4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Trung bình</a:t>
                      </a: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F4B4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Nặng</a:t>
                      </a: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F4B469"/>
                    </a:solidFill>
                  </a:tcPr>
                </a:tc>
              </a:tr>
              <a:tr h="31869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BPO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Hoặc</a:t>
                      </a:r>
                      <a:endParaRPr sz="20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Retinoid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Hoặc</a:t>
                      </a:r>
                      <a:endParaRPr sz="20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Thoa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kết hợp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Thoa kết hợp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Hoặc</a:t>
                      </a:r>
                      <a:endParaRPr sz="20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KS uống+ retinoid+ BPO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Hoặc</a:t>
                      </a:r>
                      <a:endParaRPr sz="20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KS uống+ retinoid+ BPO+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KS Thoa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KS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uống + thoa kết hợp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Hoặc</a:t>
                      </a:r>
                      <a:endParaRPr sz="20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Isotretinoin uống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r>
              <a:rPr b="1" lang="en-US" sz="3200"/>
              <a:t>Thuốc tiêu sừng</a:t>
            </a:r>
            <a:endParaRPr b="1" sz="3200"/>
          </a:p>
        </p:txBody>
      </p:sp>
      <p:sp>
        <p:nvSpPr>
          <p:cNvPr id="265" name="Google Shape;265;p14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Tiêu nhân mụn và làm thông thoáng cổ nang lông</a:t>
            </a:r>
            <a:endParaRPr/>
          </a:p>
          <a:p>
            <a:pPr indent="-127000" lvl="0" marL="9144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Retinoid ( dẫn xuất của vitamin A) : Tretinoin, Adapalene, Tazarotene, Isotretinoin ( uống)</a:t>
            </a:r>
            <a:endParaRPr/>
          </a:p>
          <a:p>
            <a:pPr indent="-127000" lvl="0" marL="9144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Azelaic acid  </a:t>
            </a:r>
            <a:endParaRPr/>
          </a:p>
          <a:p>
            <a:pPr indent="-127000" lvl="0" marL="9144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Axit salycylic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r>
              <a:rPr b="1" lang="en-US" sz="3200"/>
              <a:t>Benzoyl peroxide ( BPO)</a:t>
            </a:r>
            <a:endParaRPr b="1" sz="3200"/>
          </a:p>
        </p:txBody>
      </p:sp>
      <p:sp>
        <p:nvSpPr>
          <p:cNvPr id="271" name="Google Shape;271;p15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Tác dụng: </a:t>
            </a:r>
            <a:endParaRPr/>
          </a:p>
          <a:p>
            <a:pPr indent="-127000" lvl="0" marL="9144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Diệt khuẩn</a:t>
            </a:r>
            <a:endParaRPr/>
          </a:p>
          <a:p>
            <a:pPr indent="-127000" lvl="0" marL="9144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Tiêu sừng và kháng viêm nhẹ</a:t>
            </a:r>
            <a:endParaRPr/>
          </a:p>
          <a:p>
            <a:pPr indent="-127000" lvl="0" marL="9144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Thoa 1-2 lần/ ngày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r>
              <a:rPr b="1" lang="en-US" sz="3200"/>
              <a:t>Dạng phối hợp</a:t>
            </a:r>
            <a:endParaRPr b="1" sz="3200"/>
          </a:p>
        </p:txBody>
      </p:sp>
      <p:sp>
        <p:nvSpPr>
          <p:cNvPr id="277" name="Google Shape;277;p16"/>
          <p:cNvSpPr txBox="1"/>
          <p:nvPr/>
        </p:nvSpPr>
        <p:spPr>
          <a:xfrm>
            <a:off x="1097280" y="2369713"/>
            <a:ext cx="3104311" cy="3076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Tretinoin+ Clindamycin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Tretinoin+ Erythromycin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Adapalen+ Clindamycin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Adapalen+ BPO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Clindamycin+ BPO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r>
              <a:rPr b="1" lang="en-US" sz="3200"/>
              <a:t>Isotretinoin uống</a:t>
            </a:r>
            <a:endParaRPr b="1" sz="3200"/>
          </a:p>
        </p:txBody>
      </p:sp>
      <p:sp>
        <p:nvSpPr>
          <p:cNvPr id="283" name="Google Shape;283;p17"/>
          <p:cNvSpPr txBox="1"/>
          <p:nvPr/>
        </p:nvSpPr>
        <p:spPr>
          <a:xfrm>
            <a:off x="1944710" y="2253803"/>
            <a:ext cx="7093609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Dẫn xuất của vitamin A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 cầu khi dùng thuốc: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 mang thai, và đang không có ý định mang thai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 nghiệm : Mỡ máu, men gan trước và trong thời gian điều trị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Liều: 0.5-1mg/kg/ngày, tổng liều: 120-160mg/kg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/>
          <p:nvPr>
            <p:ph type="title"/>
          </p:nvPr>
        </p:nvSpPr>
        <p:spPr>
          <a:xfrm>
            <a:off x="1087755" y="0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</a:pPr>
            <a:r>
              <a:rPr b="1" lang="en-US" sz="3200" u="sng">
                <a:latin typeface="Times New Roman"/>
                <a:ea typeface="Times New Roman"/>
                <a:cs typeface="Times New Roman"/>
                <a:sym typeface="Times New Roman"/>
              </a:rPr>
              <a:t>Các phương pháp khác</a:t>
            </a:r>
            <a:endParaRPr b="1" sz="32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18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Chích nặn nhân trứng cá: Thoát mụn mủ, và nang trứng cá sẽ mau lành hơn. Chú ý vô khuẩn và bôi thuốc gây tê bề mặt vùng da chích nặn trứng cá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Xoa bóp da mặt: chỉ nên rửa mặt 2-3 lần/ ngày, rửa mặt bằng tay nhẹ nhàng, tránh xây xước, trước khi thoa thuốc cần lau khô nhẹ nhàng để thuốc ngấm vào tốt hơn.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Tránh căng thẳng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Hạn chế ăn nhiều đường, sô-cô-la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0" name="Google Shape;29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657" y="4268894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9455" y="4268894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3192" y="4268894"/>
            <a:ext cx="214312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12554" y="4249844"/>
            <a:ext cx="281940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"/>
          <p:cNvSpPr txBox="1"/>
          <p:nvPr>
            <p:ph type="title"/>
          </p:nvPr>
        </p:nvSpPr>
        <p:spPr>
          <a:xfrm>
            <a:off x="1123038" y="0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r>
              <a:rPr b="1" lang="en-US" sz="3200" u="sng"/>
              <a:t>Giải quyết sẹo trứng cá</a:t>
            </a:r>
            <a:endParaRPr/>
          </a:p>
        </p:txBody>
      </p:sp>
      <p:grpSp>
        <p:nvGrpSpPr>
          <p:cNvPr id="299" name="Google Shape;299;p19"/>
          <p:cNvGrpSpPr/>
          <p:nvPr/>
        </p:nvGrpSpPr>
        <p:grpSpPr>
          <a:xfrm>
            <a:off x="1571714" y="1845734"/>
            <a:ext cx="9109531" cy="4023360"/>
            <a:chOff x="474434" y="0"/>
            <a:chExt cx="9109531" cy="4023360"/>
          </a:xfrm>
        </p:grpSpPr>
        <p:sp>
          <p:nvSpPr>
            <p:cNvPr id="300" name="Google Shape;300;p19"/>
            <p:cNvSpPr/>
            <p:nvPr/>
          </p:nvSpPr>
          <p:spPr>
            <a:xfrm>
              <a:off x="754379" y="0"/>
              <a:ext cx="8549640" cy="402336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474434" y="1207008"/>
              <a:ext cx="4303305" cy="1609344"/>
            </a:xfrm>
            <a:prstGeom prst="roundRect">
              <a:avLst>
                <a:gd fmla="val 16667" name="adj"/>
              </a:avLst>
            </a:prstGeom>
            <a:solidFill>
              <a:srgbClr val="D3D8CE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9"/>
            <p:cNvSpPr txBox="1"/>
            <p:nvPr/>
          </p:nvSpPr>
          <p:spPr>
            <a:xfrm>
              <a:off x="552996" y="1285570"/>
              <a:ext cx="4146181" cy="1452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Sẹo lồi: tiêm Triamcinolone acetonide vào dưới sẹo lồi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5280660" y="1207008"/>
              <a:ext cx="4303305" cy="1609344"/>
            </a:xfrm>
            <a:prstGeom prst="roundRect">
              <a:avLst>
                <a:gd fmla="val 16667" name="adj"/>
              </a:avLst>
            </a:prstGeom>
            <a:solidFill>
              <a:srgbClr val="EADBD3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9"/>
            <p:cNvSpPr txBox="1"/>
            <p:nvPr/>
          </p:nvSpPr>
          <p:spPr>
            <a:xfrm>
              <a:off x="5359222" y="1285570"/>
              <a:ext cx="4146181" cy="1452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Sẹo lõm: Cấy silicon vào da: cấy polymethylsiloxane có tính dẻo.</a:t>
              </a:r>
              <a:endPara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>
            <p:ph type="title"/>
          </p:nvPr>
        </p:nvSpPr>
        <p:spPr>
          <a:xfrm>
            <a:off x="1032886" y="544181"/>
            <a:ext cx="9733852" cy="7565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Times New Roman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Nội dung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5" name="Google Shape;115;p2"/>
          <p:cNvGrpSpPr/>
          <p:nvPr/>
        </p:nvGrpSpPr>
        <p:grpSpPr>
          <a:xfrm>
            <a:off x="1004554" y="2060622"/>
            <a:ext cx="9646273" cy="3116686"/>
            <a:chOff x="0" y="0"/>
            <a:chExt cx="9646273" cy="3116686"/>
          </a:xfrm>
        </p:grpSpPr>
        <p:sp>
          <p:nvSpPr>
            <p:cNvPr id="116" name="Google Shape;116;p2"/>
            <p:cNvSpPr/>
            <p:nvPr/>
          </p:nvSpPr>
          <p:spPr>
            <a:xfrm>
              <a:off x="0" y="0"/>
              <a:ext cx="2140738" cy="3116686"/>
            </a:xfrm>
            <a:prstGeom prst="roundRect">
              <a:avLst>
                <a:gd fmla="val 10000" name="adj"/>
              </a:avLst>
            </a:prstGeom>
            <a:solidFill>
              <a:srgbClr val="92D050"/>
            </a:solidFill>
            <a:ln cap="flat" cmpd="sng" w="15875">
              <a:solidFill>
                <a:srgbClr val="CE76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62700" y="62700"/>
              <a:ext cx="2015338" cy="2991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Đại cương</a:t>
              </a:r>
              <a:endParaRPr b="0" i="0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515464" y="0"/>
              <a:ext cx="2140738" cy="3116686"/>
            </a:xfrm>
            <a:prstGeom prst="roundRect">
              <a:avLst>
                <a:gd fmla="val 10000" name="adj"/>
              </a:avLst>
            </a:prstGeom>
            <a:solidFill>
              <a:srgbClr val="00B0F0">
                <a:alpha val="49803"/>
              </a:srgbClr>
            </a:solidFill>
            <a:ln cap="flat" cmpd="sng" w="15875">
              <a:solidFill>
                <a:srgbClr val="CE76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2578164" y="62700"/>
              <a:ext cx="2015338" cy="2991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Chẩn đoán</a:t>
              </a:r>
              <a:endParaRPr b="0" i="0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002958" y="0"/>
              <a:ext cx="2140738" cy="3116686"/>
            </a:xfrm>
            <a:prstGeom prst="roundRect">
              <a:avLst>
                <a:gd fmla="val 10000" name="adj"/>
              </a:avLst>
            </a:prstGeom>
            <a:solidFill>
              <a:srgbClr val="C0C9B4">
                <a:alpha val="49803"/>
              </a:srgbClr>
            </a:solidFill>
            <a:ln cap="flat" cmpd="sng" w="15875">
              <a:solidFill>
                <a:srgbClr val="CE76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5065658" y="62700"/>
              <a:ext cx="2015338" cy="2991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Thể lâm sàng</a:t>
              </a:r>
              <a:endParaRPr b="0" i="0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7505535" y="0"/>
              <a:ext cx="2140738" cy="3116686"/>
            </a:xfrm>
            <a:prstGeom prst="roundRect">
              <a:avLst>
                <a:gd fmla="val 10000" name="adj"/>
              </a:avLst>
            </a:prstGeom>
            <a:solidFill>
              <a:srgbClr val="F4DBD0"/>
            </a:solidFill>
            <a:ln cap="flat" cmpd="sng" w="15875">
              <a:solidFill>
                <a:srgbClr val="CE76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7568235" y="62700"/>
              <a:ext cx="2015338" cy="2991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Điều trị</a:t>
              </a:r>
              <a:endParaRPr b="0" i="0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/>
        </p:nvSpPr>
        <p:spPr>
          <a:xfrm>
            <a:off x="231820" y="1810083"/>
            <a:ext cx="696635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Mụn trứng cá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 một bệnh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viêm nang lông tuyến bã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thường xuất hiện ở vùng mặt, ngực , lưng, hay gặp ở lứa tuổi thiếu niên, thanh niên.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Biểu hiện lâm sàng có thể từ nhẹ đến nặng, để lại sẹo lồi, sẹo lõm to.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Bệnh ảnh hưởng đến tâm lý, thẩm mỹ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882" y="4023808"/>
            <a:ext cx="5184217" cy="2177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9594" y="2825746"/>
            <a:ext cx="4327302" cy="300581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 txBox="1"/>
          <p:nvPr/>
        </p:nvSpPr>
        <p:spPr>
          <a:xfrm>
            <a:off x="546882" y="1294146"/>
            <a:ext cx="38186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Giới thiệu về mụn trứng cá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546882" y="434638"/>
            <a:ext cx="299793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I: ĐẠI CƯƠNG</a:t>
            </a:r>
            <a:endParaRPr b="1" sz="3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/>
          <p:nvPr/>
        </p:nvSpPr>
        <p:spPr>
          <a:xfrm>
            <a:off x="940158" y="643944"/>
            <a:ext cx="4262907" cy="772732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cap="flat" cmpd="sng" w="15875">
            <a:solidFill>
              <a:srgbClr val="A65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>
            <p:ph type="title"/>
          </p:nvPr>
        </p:nvSpPr>
        <p:spPr>
          <a:xfrm>
            <a:off x="1097280" y="286603"/>
            <a:ext cx="10058400" cy="10141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Times New Roman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Căn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nguyên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sinh bệnh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9" name="Google Shape;139;p4"/>
          <p:cNvGrpSpPr/>
          <p:nvPr/>
        </p:nvGrpSpPr>
        <p:grpSpPr>
          <a:xfrm>
            <a:off x="1326560" y="2128975"/>
            <a:ext cx="9025155" cy="3160277"/>
            <a:chOff x="2898" y="1085787"/>
            <a:chExt cx="9025155" cy="3160277"/>
          </a:xfrm>
        </p:grpSpPr>
        <p:sp>
          <p:nvSpPr>
            <p:cNvPr id="140" name="Google Shape;140;p4"/>
            <p:cNvSpPr/>
            <p:nvPr/>
          </p:nvSpPr>
          <p:spPr>
            <a:xfrm>
              <a:off x="178225" y="1275725"/>
              <a:ext cx="4207859" cy="1314955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178225" y="1275725"/>
              <a:ext cx="4207859" cy="1314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8906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Thể địa da dầu, tăng tiết chất bã</a:t>
              </a:r>
              <a:endParaRPr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898" y="1085787"/>
              <a:ext cx="920469" cy="138070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9999" r="-9999" t="0"/>
              </a:stretch>
            </a:blipFill>
            <a:ln cap="flat" cmpd="sng" w="15875">
              <a:solidFill>
                <a:srgbClr val="8590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820194" y="1275725"/>
              <a:ext cx="4207859" cy="1314955"/>
            </a:xfrm>
            <a:prstGeom prst="rect">
              <a:avLst/>
            </a:prstGeom>
            <a:solidFill>
              <a:srgbClr val="F4DBD0">
                <a:alpha val="40000"/>
              </a:srgbClr>
            </a:solidFill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4820194" y="1275725"/>
              <a:ext cx="4207859" cy="1314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8906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Dày sừng cổ nang lông làm chất bã bị bít tắc</a:t>
              </a:r>
              <a:endParaRPr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4644867" y="1085787"/>
              <a:ext cx="920469" cy="138070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11999" r="-11997" t="0"/>
              </a:stretch>
            </a:blipFill>
            <a:ln cap="flat" cmpd="sng" w="15875">
              <a:solidFill>
                <a:srgbClr val="8590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178225" y="2931109"/>
              <a:ext cx="4207859" cy="1314955"/>
            </a:xfrm>
            <a:prstGeom prst="rect">
              <a:avLst/>
            </a:prstGeom>
            <a:solidFill>
              <a:srgbClr val="ACC8DD">
                <a:alpha val="40000"/>
              </a:srgbClr>
            </a:solidFill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178225" y="2931109"/>
              <a:ext cx="4207859" cy="1314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8906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Vi khuẩn  Propionibacterium acnes ( P.A)</a:t>
              </a:r>
              <a:endParaRPr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898" y="2741171"/>
              <a:ext cx="920469" cy="138070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rgbClr val="8590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4820194" y="2931109"/>
              <a:ext cx="4207859" cy="1314955"/>
            </a:xfrm>
            <a:prstGeom prst="rect">
              <a:avLst/>
            </a:prstGeom>
            <a:solidFill>
              <a:srgbClr val="F7CD9C">
                <a:alpha val="40000"/>
              </a:srgbClr>
            </a:solidFill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4820194" y="2931109"/>
              <a:ext cx="4207859" cy="1314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8906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Nồng độ dihydrotestosteron tăng cao ở mô</a:t>
              </a:r>
              <a:endParaRPr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4644867" y="2741171"/>
              <a:ext cx="920469" cy="138070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rgbClr val="8590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5"/>
          <p:cNvGrpSpPr/>
          <p:nvPr/>
        </p:nvGrpSpPr>
        <p:grpSpPr>
          <a:xfrm>
            <a:off x="347730" y="1936415"/>
            <a:ext cx="9684913" cy="4022725"/>
            <a:chOff x="0" y="0"/>
            <a:chExt cx="9684913" cy="4022725"/>
          </a:xfrm>
        </p:grpSpPr>
        <p:cxnSp>
          <p:nvCxnSpPr>
            <p:cNvPr id="157" name="Google Shape;157;p5"/>
            <p:cNvCxnSpPr/>
            <p:nvPr/>
          </p:nvCxnSpPr>
          <p:spPr>
            <a:xfrm>
              <a:off x="0" y="0"/>
              <a:ext cx="9684913" cy="0"/>
            </a:xfrm>
            <a:prstGeom prst="straightConnector1">
              <a:avLst/>
            </a:prstGeom>
            <a:solidFill>
              <a:srgbClr val="E38310"/>
            </a:solidFill>
            <a:ln cap="flat" cmpd="sng" w="15875">
              <a:solidFill>
                <a:srgbClr val="E3831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8" name="Google Shape;158;p5"/>
            <p:cNvSpPr/>
            <p:nvPr/>
          </p:nvSpPr>
          <p:spPr>
            <a:xfrm>
              <a:off x="48555" y="0"/>
              <a:ext cx="2373942" cy="4022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5"/>
            <p:cNvSpPr txBox="1"/>
            <p:nvPr/>
          </p:nvSpPr>
          <p:spPr>
            <a:xfrm>
              <a:off x="48555" y="0"/>
              <a:ext cx="2373942" cy="4022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Yếu tố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126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ảnh hưởng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2510845" y="47288"/>
              <a:ext cx="7164613" cy="945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2510845" y="47288"/>
              <a:ext cx="7164613" cy="945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Yếu tố nội tiết</a:t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2" name="Google Shape;162;p5"/>
            <p:cNvCxnSpPr/>
            <p:nvPr/>
          </p:nvCxnSpPr>
          <p:spPr>
            <a:xfrm>
              <a:off x="2373942" y="993061"/>
              <a:ext cx="7301516" cy="0"/>
            </a:xfrm>
            <a:prstGeom prst="straightConnector1">
              <a:avLst/>
            </a:prstGeom>
            <a:solidFill>
              <a:srgbClr val="E38310"/>
            </a:solidFill>
            <a:ln cap="flat" cmpd="sng" w="15875">
              <a:solidFill>
                <a:srgbClr val="F2C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3" name="Google Shape;163;p5"/>
            <p:cNvSpPr/>
            <p:nvPr/>
          </p:nvSpPr>
          <p:spPr>
            <a:xfrm>
              <a:off x="2510845" y="1040349"/>
              <a:ext cx="7164613" cy="945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5"/>
            <p:cNvSpPr txBox="1"/>
            <p:nvPr/>
          </p:nvSpPr>
          <p:spPr>
            <a:xfrm>
              <a:off x="2510845" y="1040349"/>
              <a:ext cx="7164613" cy="945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Thuốc: Bôi corticoid, uống viên tránh thai, isoniazide</a:t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5" name="Google Shape;165;p5"/>
            <p:cNvCxnSpPr/>
            <p:nvPr/>
          </p:nvCxnSpPr>
          <p:spPr>
            <a:xfrm>
              <a:off x="2373942" y="1986122"/>
              <a:ext cx="7301516" cy="0"/>
            </a:xfrm>
            <a:prstGeom prst="straightConnector1">
              <a:avLst/>
            </a:prstGeom>
            <a:solidFill>
              <a:srgbClr val="E38310"/>
            </a:solidFill>
            <a:ln cap="flat" cmpd="sng" w="15875">
              <a:solidFill>
                <a:srgbClr val="F2C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6" name="Google Shape;166;p5"/>
            <p:cNvSpPr/>
            <p:nvPr/>
          </p:nvSpPr>
          <p:spPr>
            <a:xfrm>
              <a:off x="2510845" y="2033410"/>
              <a:ext cx="7164613" cy="945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2510845" y="2033410"/>
              <a:ext cx="7164613" cy="945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Yếu tố nghề nghiệp: Tiếp xúc với dầu khoáng</a:t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8" name="Google Shape;168;p5"/>
            <p:cNvCxnSpPr/>
            <p:nvPr/>
          </p:nvCxnSpPr>
          <p:spPr>
            <a:xfrm>
              <a:off x="2373942" y="2979183"/>
              <a:ext cx="7301516" cy="0"/>
            </a:xfrm>
            <a:prstGeom prst="straightConnector1">
              <a:avLst/>
            </a:prstGeom>
            <a:solidFill>
              <a:srgbClr val="E38310"/>
            </a:solidFill>
            <a:ln cap="flat" cmpd="sng" w="15875">
              <a:solidFill>
                <a:srgbClr val="F2C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9" name="Google Shape;169;p5"/>
            <p:cNvSpPr/>
            <p:nvPr/>
          </p:nvSpPr>
          <p:spPr>
            <a:xfrm>
              <a:off x="2510845" y="3026472"/>
              <a:ext cx="7164613" cy="945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2510845" y="3026472"/>
              <a:ext cx="7164613" cy="945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Trứng cá do dioxin</a:t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1" name="Google Shape;171;p5"/>
            <p:cNvCxnSpPr/>
            <p:nvPr/>
          </p:nvCxnSpPr>
          <p:spPr>
            <a:xfrm>
              <a:off x="2373942" y="3972244"/>
              <a:ext cx="7301516" cy="0"/>
            </a:xfrm>
            <a:prstGeom prst="straightConnector1">
              <a:avLst/>
            </a:prstGeom>
            <a:solidFill>
              <a:srgbClr val="E38310"/>
            </a:solidFill>
            <a:ln cap="flat" cmpd="sng" w="15875">
              <a:solidFill>
                <a:srgbClr val="F2CDB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72" name="Google Shape;172;p5"/>
          <p:cNvSpPr/>
          <p:nvPr/>
        </p:nvSpPr>
        <p:spPr>
          <a:xfrm>
            <a:off x="1300766" y="669701"/>
            <a:ext cx="3966693" cy="734095"/>
          </a:xfrm>
          <a:prstGeom prst="rect">
            <a:avLst/>
          </a:prstGeom>
          <a:solidFill>
            <a:srgbClr val="92D050"/>
          </a:solidFill>
          <a:ln cap="flat" cmpd="sng" w="15875">
            <a:solidFill>
              <a:srgbClr val="A65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1416676" y="744361"/>
            <a:ext cx="4172755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 yếu tố ảnh hưởng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/>
          <p:nvPr>
            <p:ph type="title"/>
          </p:nvPr>
        </p:nvSpPr>
        <p:spPr>
          <a:xfrm>
            <a:off x="510003" y="595696"/>
            <a:ext cx="9901278" cy="10399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Times New Roman"/>
              <a:buNone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II: CHẨN ĐOÁN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3100" u="sng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2700" u="sng">
                <a:latin typeface="Times New Roman"/>
                <a:ea typeface="Times New Roman"/>
                <a:cs typeface="Times New Roman"/>
                <a:sym typeface="Times New Roman"/>
              </a:rPr>
              <a:t>2.1 :Triệu chứng lâm sàng</a:t>
            </a:r>
            <a:endParaRPr b="1" sz="31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510003" y="1777285"/>
            <a:ext cx="10720374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Vị trí: Mặt, ngực, lưng , phần trên cánh tay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❖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 thương cơ bản: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Trứng cá đầu trắng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Trên da mặt thấy các điểm trắng 1- mm ở dưới da, đó là nhân trứng cá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Trứng cá đầu đen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Có một điểm đen ở lỗ chân lông, đó là chất bã phần trên bị oxy hoá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Trứng cá sẩn viêm: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các sẩn viêm, nặn ra nhân trứng cá là một sợi chất bã màu trắng ngà vàng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Trứng cá sẩn mủ, mụn mủ: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 tâm là mủ và nhân trứng cám có quầng viêm đỏ bao quanh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Trứng cá viêm tấy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viêm đỏ, sưng cứng, ấn đau, sau hoá mủ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Trứng cá nang bọc: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các nang bọc chìm dưới da, có vỏ xơ bao quanh, trong chứa chất bã, mủ.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6153" y="1910657"/>
            <a:ext cx="7160653" cy="432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7"/>
          <p:cNvSpPr/>
          <p:nvPr/>
        </p:nvSpPr>
        <p:spPr>
          <a:xfrm>
            <a:off x="137804" y="2163651"/>
            <a:ext cx="2262818" cy="1287888"/>
          </a:xfrm>
          <a:prstGeom prst="roundRect">
            <a:avLst>
              <a:gd fmla="val 16667" name="adj"/>
            </a:avLst>
          </a:prstGeom>
          <a:solidFill>
            <a:srgbClr val="F2F1E4"/>
          </a:solidFill>
          <a:ln cap="flat" cmpd="sng" w="15875">
            <a:solidFill>
              <a:srgbClr val="A65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Sẩn phẳng hay hơi gồ nhẹ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Màu sáng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Khó nhìn thấy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4749856" y="220357"/>
            <a:ext cx="2140341" cy="1453896"/>
          </a:xfrm>
          <a:prstGeom prst="roundRect">
            <a:avLst>
              <a:gd fmla="val 16667" name="adj"/>
            </a:avLst>
          </a:prstGeom>
          <a:solidFill>
            <a:srgbClr val="EBE6DC"/>
          </a:solidFill>
          <a:ln cap="flat" cmpd="sng" w="15875">
            <a:solidFill>
              <a:srgbClr val="A65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 tâm có màu đen</a:t>
            </a:r>
            <a:endParaRPr sz="1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103031" y="4468968"/>
            <a:ext cx="2249939" cy="1403798"/>
          </a:xfrm>
          <a:prstGeom prst="roundRect">
            <a:avLst>
              <a:gd fmla="val 16667" name="adj"/>
            </a:avLst>
          </a:prstGeom>
          <a:solidFill>
            <a:srgbClr val="ACC8DD"/>
          </a:solidFill>
          <a:ln cap="flat" cmpd="sng" w="15875">
            <a:solidFill>
              <a:srgbClr val="A65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Viêm đỏ, có mủ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9852337" y="4340179"/>
            <a:ext cx="1957589" cy="1545465"/>
          </a:xfrm>
          <a:prstGeom prst="roundRect">
            <a:avLst>
              <a:gd fmla="val 16667" name="adj"/>
            </a:avLst>
          </a:prstGeom>
          <a:solidFill>
            <a:srgbClr val="E6E3CB"/>
          </a:solidFill>
          <a:ln cap="flat" cmpd="sng" w="15875">
            <a:solidFill>
              <a:srgbClr val="A65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d&gt; 10mm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Chắc, căng đau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Diễn tiếng mưng mủ và để lại sẹo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/>
          <p:nvPr>
            <p:ph type="title"/>
          </p:nvPr>
        </p:nvSpPr>
        <p:spPr>
          <a:xfrm>
            <a:off x="736672" y="698728"/>
            <a:ext cx="10058400" cy="5247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Times New Roman"/>
              <a:buNone/>
            </a:pPr>
            <a:r>
              <a:rPr b="1" lang="en-US" sz="2400" u="sng">
                <a:latin typeface="Times New Roman"/>
                <a:ea typeface="Times New Roman"/>
                <a:cs typeface="Times New Roman"/>
                <a:sym typeface="Times New Roman"/>
              </a:rPr>
              <a:t>2.2 : Thể lâm sàng</a:t>
            </a:r>
            <a:endParaRPr b="1" sz="24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4" name="Google Shape;194;p8"/>
          <p:cNvGrpSpPr/>
          <p:nvPr/>
        </p:nvGrpSpPr>
        <p:grpSpPr>
          <a:xfrm>
            <a:off x="-4836722" y="684326"/>
            <a:ext cx="15796682" cy="6486171"/>
            <a:chOff x="-5444605" y="-834093"/>
            <a:chExt cx="15796682" cy="6486171"/>
          </a:xfrm>
        </p:grpSpPr>
        <p:sp>
          <p:nvSpPr>
            <p:cNvPr id="195" name="Google Shape;195;p8"/>
            <p:cNvSpPr/>
            <p:nvPr/>
          </p:nvSpPr>
          <p:spPr>
            <a:xfrm>
              <a:off x="-5444605" y="-834093"/>
              <a:ext cx="6486171" cy="6486171"/>
            </a:xfrm>
            <a:prstGeom prst="blockArc">
              <a:avLst>
                <a:gd fmla="val 18900000" name="adj1"/>
                <a:gd fmla="val 2700000" name="adj2"/>
                <a:gd fmla="val 333" name="adj3"/>
              </a:avLst>
            </a:prstGeom>
            <a:noFill/>
            <a:ln cap="flat" cmpd="sng" w="15875">
              <a:solidFill>
                <a:srgbClr val="4D56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37981" y="219025"/>
              <a:ext cx="9975811" cy="437858"/>
            </a:xfrm>
            <a:prstGeom prst="rect">
              <a:avLst/>
            </a:prstGeom>
            <a:solidFill>
              <a:srgbClr val="EAB9A3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8"/>
            <p:cNvSpPr txBox="1"/>
            <p:nvPr/>
          </p:nvSpPr>
          <p:spPr>
            <a:xfrm>
              <a:off x="337981" y="219025"/>
              <a:ext cx="9975811" cy="437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3475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Trứng cá thông thường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64320" y="164293"/>
              <a:ext cx="547323" cy="547323"/>
            </a:xfrm>
            <a:prstGeom prst="ellipse">
              <a:avLst/>
            </a:prstGeom>
            <a:solidFill>
              <a:srgbClr val="EAB9A3"/>
            </a:solidFill>
            <a:ln cap="flat" cmpd="sng" w="158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734501" y="876198"/>
              <a:ext cx="9579291" cy="437858"/>
            </a:xfrm>
            <a:prstGeom prst="rect">
              <a:avLst/>
            </a:prstGeom>
            <a:solidFill>
              <a:srgbClr val="F7CD9C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8"/>
            <p:cNvSpPr txBox="1"/>
            <p:nvPr/>
          </p:nvSpPr>
          <p:spPr>
            <a:xfrm>
              <a:off x="734501" y="876198"/>
              <a:ext cx="9579291" cy="437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3475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Viêm nang lông do Pityrosporum ovale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460840" y="821466"/>
              <a:ext cx="547323" cy="547323"/>
            </a:xfrm>
            <a:prstGeom prst="ellipse">
              <a:avLst/>
            </a:prstGeom>
            <a:solidFill>
              <a:srgbClr val="F7CD9C"/>
            </a:solidFill>
            <a:ln cap="flat" cmpd="sng" w="158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951792" y="1532890"/>
              <a:ext cx="9361999" cy="437858"/>
            </a:xfrm>
            <a:prstGeom prst="rect">
              <a:avLst/>
            </a:prstGeom>
            <a:solidFill>
              <a:srgbClr val="7EA9CA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8"/>
            <p:cNvSpPr txBox="1"/>
            <p:nvPr/>
          </p:nvSpPr>
          <p:spPr>
            <a:xfrm>
              <a:off x="951792" y="1532890"/>
              <a:ext cx="9361999" cy="437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3475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Trứng cá do steroids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678131" y="1478157"/>
              <a:ext cx="547323" cy="547323"/>
            </a:xfrm>
            <a:prstGeom prst="ellipse">
              <a:avLst/>
            </a:prstGeom>
            <a:solidFill>
              <a:srgbClr val="7EA9CA"/>
            </a:solidFill>
            <a:ln cap="flat" cmpd="sng" w="158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059457" y="2176183"/>
              <a:ext cx="9292620" cy="437858"/>
            </a:xfrm>
            <a:prstGeom prst="rect">
              <a:avLst/>
            </a:prstGeom>
            <a:solidFill>
              <a:srgbClr val="F4B469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8"/>
            <p:cNvSpPr txBox="1"/>
            <p:nvPr/>
          </p:nvSpPr>
          <p:spPr>
            <a:xfrm>
              <a:off x="1059457" y="2176183"/>
              <a:ext cx="9292620" cy="437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3475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Trứng cá do mỹ phẩm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747510" y="2135330"/>
              <a:ext cx="547323" cy="547323"/>
            </a:xfrm>
            <a:prstGeom prst="ellipse">
              <a:avLst/>
            </a:prstGeom>
            <a:solidFill>
              <a:srgbClr val="F4B469"/>
            </a:solidFill>
            <a:ln cap="flat" cmpd="sng" w="158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951792" y="2847236"/>
              <a:ext cx="9361999" cy="437858"/>
            </a:xfrm>
            <a:prstGeom prst="rect">
              <a:avLst/>
            </a:prstGeom>
            <a:solidFill>
              <a:srgbClr val="92D050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8"/>
            <p:cNvSpPr txBox="1"/>
            <p:nvPr/>
          </p:nvSpPr>
          <p:spPr>
            <a:xfrm>
              <a:off x="951792" y="2847236"/>
              <a:ext cx="9361999" cy="437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3475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Trứng cá sẹo lồi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8131" y="2792504"/>
              <a:ext cx="547323" cy="547323"/>
            </a:xfrm>
            <a:prstGeom prst="ellipse">
              <a:avLst/>
            </a:prstGeom>
            <a:solidFill>
              <a:srgbClr val="92D050"/>
            </a:solidFill>
            <a:ln cap="flat" cmpd="sng" w="158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34501" y="3503927"/>
              <a:ext cx="9579291" cy="437858"/>
            </a:xfrm>
            <a:prstGeom prst="rect">
              <a:avLst/>
            </a:prstGeom>
            <a:solidFill>
              <a:srgbClr val="A39B4E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8"/>
            <p:cNvSpPr txBox="1"/>
            <p:nvPr/>
          </p:nvSpPr>
          <p:spPr>
            <a:xfrm>
              <a:off x="734501" y="3503927"/>
              <a:ext cx="9579291" cy="437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3475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Trứng cá hoại tử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460840" y="3449195"/>
              <a:ext cx="547323" cy="547323"/>
            </a:xfrm>
            <a:prstGeom prst="ellipse">
              <a:avLst/>
            </a:prstGeom>
            <a:solidFill>
              <a:srgbClr val="A39B4E"/>
            </a:solidFill>
            <a:ln cap="flat" cmpd="sng" w="158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337981" y="4161100"/>
              <a:ext cx="9975811" cy="437858"/>
            </a:xfrm>
            <a:prstGeom prst="rect">
              <a:avLst/>
            </a:prstGeom>
            <a:solidFill>
              <a:srgbClr val="DFE4D9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 txBox="1"/>
            <p:nvPr/>
          </p:nvSpPr>
          <p:spPr>
            <a:xfrm>
              <a:off x="337981" y="4161100"/>
              <a:ext cx="9975811" cy="437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3475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Trứng cá đỏ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4320" y="4106368"/>
              <a:ext cx="547323" cy="547323"/>
            </a:xfrm>
            <a:prstGeom prst="ellipse">
              <a:avLst/>
            </a:prstGeom>
            <a:solidFill>
              <a:srgbClr val="DFE4D9"/>
            </a:solidFill>
            <a:ln cap="flat" cmpd="sng" w="158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9"/>
          <p:cNvGrpSpPr/>
          <p:nvPr/>
        </p:nvGrpSpPr>
        <p:grpSpPr>
          <a:xfrm>
            <a:off x="1452886" y="492326"/>
            <a:ext cx="6830229" cy="5392386"/>
            <a:chOff x="1800616" y="-35059"/>
            <a:chExt cx="6830229" cy="5392386"/>
          </a:xfrm>
        </p:grpSpPr>
        <p:sp>
          <p:nvSpPr>
            <p:cNvPr id="222" name="Google Shape;222;p9"/>
            <p:cNvSpPr/>
            <p:nvPr/>
          </p:nvSpPr>
          <p:spPr>
            <a:xfrm>
              <a:off x="2562747" y="-35059"/>
              <a:ext cx="5305968" cy="5305968"/>
            </a:xfrm>
            <a:custGeom>
              <a:rect b="b" l="l" r="r" t="t"/>
              <a:pathLst>
                <a:path extrusionOk="0" h="120000" w="120000">
                  <a:moveTo>
                    <a:pt x="79447" y="7040"/>
                  </a:moveTo>
                  <a:lnTo>
                    <a:pt x="79447" y="7040"/>
                  </a:lnTo>
                  <a:cubicBezTo>
                    <a:pt x="103341" y="15814"/>
                    <a:pt x="118401" y="39500"/>
                    <a:pt x="116208" y="64859"/>
                  </a:cubicBezTo>
                  <a:cubicBezTo>
                    <a:pt x="114016" y="90218"/>
                    <a:pt x="95115" y="110969"/>
                    <a:pt x="70070" y="115512"/>
                  </a:cubicBezTo>
                  <a:cubicBezTo>
                    <a:pt x="45025" y="120055"/>
                    <a:pt x="20040" y="107266"/>
                    <a:pt x="9080" y="84293"/>
                  </a:cubicBezTo>
                  <a:cubicBezTo>
                    <a:pt x="-1880" y="61319"/>
                    <a:pt x="3900" y="33852"/>
                    <a:pt x="23190" y="17245"/>
                  </a:cubicBezTo>
                  <a:lnTo>
                    <a:pt x="21116" y="14342"/>
                  </a:lnTo>
                  <a:lnTo>
                    <a:pt x="29138" y="16800"/>
                  </a:lnTo>
                  <a:lnTo>
                    <a:pt x="29148" y="25585"/>
                  </a:lnTo>
                  <a:lnTo>
                    <a:pt x="27075" y="22684"/>
                  </a:lnTo>
                  <a:lnTo>
                    <a:pt x="27075" y="22684"/>
                  </a:lnTo>
                  <a:cubicBezTo>
                    <a:pt x="10281" y="37501"/>
                    <a:pt x="5454" y="61711"/>
                    <a:pt x="15281" y="81836"/>
                  </a:cubicBezTo>
                  <a:cubicBezTo>
                    <a:pt x="25108" y="101961"/>
                    <a:pt x="47168" y="113042"/>
                    <a:pt x="69180" y="108911"/>
                  </a:cubicBezTo>
                  <a:cubicBezTo>
                    <a:pt x="91191" y="104780"/>
                    <a:pt x="107732" y="86454"/>
                    <a:pt x="109593" y="64136"/>
                  </a:cubicBezTo>
                  <a:cubicBezTo>
                    <a:pt x="111454" y="41817"/>
                    <a:pt x="98178" y="21005"/>
                    <a:pt x="77154" y="132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952546" y="930"/>
              <a:ext cx="2526369" cy="1263184"/>
            </a:xfrm>
            <a:prstGeom prst="roundRect">
              <a:avLst>
                <a:gd fmla="val 16667" name="adj"/>
              </a:avLst>
            </a:prstGeom>
            <a:solidFill>
              <a:srgbClr val="F4DBD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9"/>
            <p:cNvSpPr txBox="1"/>
            <p:nvPr/>
          </p:nvSpPr>
          <p:spPr>
            <a:xfrm>
              <a:off x="4014210" y="62594"/>
              <a:ext cx="2403041" cy="1139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Vị trí: mặt, ngực, lưng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6104476" y="1564398"/>
              <a:ext cx="2526369" cy="1263184"/>
            </a:xfrm>
            <a:prstGeom prst="roundRect">
              <a:avLst>
                <a:gd fmla="val 16667" name="adj"/>
              </a:avLst>
            </a:prstGeom>
            <a:solidFill>
              <a:srgbClr val="EAB9A3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9"/>
            <p:cNvSpPr txBox="1"/>
            <p:nvPr/>
          </p:nvSpPr>
          <p:spPr>
            <a:xfrm>
              <a:off x="6166140" y="1626062"/>
              <a:ext cx="2403041" cy="1139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Tổn thương là nhân trứng cá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5282512" y="4094143"/>
              <a:ext cx="2526369" cy="1263184"/>
            </a:xfrm>
            <a:prstGeom prst="roundRect">
              <a:avLst>
                <a:gd fmla="val 16667" name="adj"/>
              </a:avLst>
            </a:prstGeom>
            <a:solidFill>
              <a:srgbClr val="A1AE91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9"/>
            <p:cNvSpPr txBox="1"/>
            <p:nvPr/>
          </p:nvSpPr>
          <p:spPr>
            <a:xfrm>
              <a:off x="5344176" y="4155807"/>
              <a:ext cx="2403041" cy="1139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Sẩn viêm có nhân trứng cá ở giữa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2622580" y="4094143"/>
              <a:ext cx="2526369" cy="1263184"/>
            </a:xfrm>
            <a:prstGeom prst="roundRect">
              <a:avLst>
                <a:gd fmla="val 16667" name="adj"/>
              </a:avLst>
            </a:prstGeom>
            <a:solidFill>
              <a:srgbClr val="A39B4E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9"/>
            <p:cNvSpPr txBox="1"/>
            <p:nvPr/>
          </p:nvSpPr>
          <p:spPr>
            <a:xfrm>
              <a:off x="2684244" y="4155807"/>
              <a:ext cx="2403041" cy="1139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Mụn mủ, viêm tấy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1800616" y="1564398"/>
              <a:ext cx="2526369" cy="1263184"/>
            </a:xfrm>
            <a:prstGeom prst="roundRect">
              <a:avLst>
                <a:gd fmla="val 16667" name="adj"/>
              </a:avLst>
            </a:prstGeom>
            <a:solidFill>
              <a:srgbClr val="DF967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9"/>
            <p:cNvSpPr txBox="1"/>
            <p:nvPr/>
          </p:nvSpPr>
          <p:spPr>
            <a:xfrm>
              <a:off x="1862280" y="1626062"/>
              <a:ext cx="2403041" cy="1139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Nang bọc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33" name="Google Shape;23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7442" y="0"/>
            <a:ext cx="2239150" cy="223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2022-04-25T13:09:50Z</dcterms:created>
  <dc:creator>Admin</dc:creator>
</cp:coreProperties>
</file>