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7" r:id="rId2"/>
  </p:sldMasterIdLst>
  <p:notesMasterIdLst>
    <p:notesMasterId r:id="rId12"/>
  </p:notesMasterIdLst>
  <p:sldIdLst>
    <p:sldId id="257" r:id="rId3"/>
    <p:sldId id="256" r:id="rId4"/>
    <p:sldId id="288" r:id="rId5"/>
    <p:sldId id="287" r:id="rId6"/>
    <p:sldId id="286" r:id="rId7"/>
    <p:sldId id="285" r:id="rId8"/>
    <p:sldId id="284" r:id="rId9"/>
    <p:sldId id="279" r:id="rId10"/>
    <p:sldId id="277"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76" autoAdjust="0"/>
    <p:restoredTop sz="94162" autoAdjust="0"/>
  </p:normalViewPr>
  <p:slideViewPr>
    <p:cSldViewPr>
      <p:cViewPr varScale="1">
        <p:scale>
          <a:sx n="67" d="100"/>
          <a:sy n="67" d="100"/>
        </p:scale>
        <p:origin x="1554" y="6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E53A95-F8BC-4B9A-AFF3-818DB36E1FA1}" type="datetimeFigureOut">
              <a:rPr lang="en-US" smtClean="0"/>
              <a:t>2/13/2022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40E895-4A96-4545-B387-0C9559903E08}" type="slidenum">
              <a:rPr lang="en-US" smtClean="0"/>
              <a:t>‹#›</a:t>
            </a:fld>
            <a:endParaRPr lang="en-US"/>
          </a:p>
        </p:txBody>
      </p:sp>
    </p:spTree>
    <p:extLst>
      <p:ext uri="{BB962C8B-B14F-4D97-AF65-F5344CB8AC3E}">
        <p14:creationId xmlns:p14="http://schemas.microsoft.com/office/powerpoint/2010/main" val="395385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40E895-4A96-4545-B387-0C9559903E08}" type="slidenum">
              <a:rPr lang="en-US" smtClean="0"/>
              <a:t>4</a:t>
            </a:fld>
            <a:endParaRPr lang="en-US"/>
          </a:p>
        </p:txBody>
      </p:sp>
    </p:spTree>
    <p:extLst>
      <p:ext uri="{BB962C8B-B14F-4D97-AF65-F5344CB8AC3E}">
        <p14:creationId xmlns:p14="http://schemas.microsoft.com/office/powerpoint/2010/main" val="665164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156571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498480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1602965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3585239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2850850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969861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113278-6E5E-4DEA-987F-4955C6E4FF98}" type="datetimeFigureOut">
              <a:rPr lang="en-US" smtClean="0"/>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3453770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113278-6E5E-4DEA-987F-4955C6E4FF98}" type="datetimeFigureOut">
              <a:rPr lang="en-US" smtClean="0"/>
              <a:t>2/13/2022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2893467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113278-6E5E-4DEA-987F-4955C6E4FF98}" type="datetimeFigureOut">
              <a:rPr lang="en-US" smtClean="0"/>
              <a:t>2/13/2022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6040649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13278-6E5E-4DEA-987F-4955C6E4FF98}" type="datetimeFigureOut">
              <a:rPr lang="en-US" smtClean="0"/>
              <a:t>2/13/2022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2518722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113278-6E5E-4DEA-987F-4955C6E4FF98}" type="datetimeFigureOut">
              <a:rPr lang="en-US" smtClean="0"/>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166930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4119628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113278-6E5E-4DEA-987F-4955C6E4FF98}" type="datetimeFigureOut">
              <a:rPr lang="en-US" smtClean="0"/>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23787800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31995239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288818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13278-6E5E-4DEA-987F-4955C6E4FF98}" type="datetimeFigureOut">
              <a:rPr lang="en-US" smtClean="0"/>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332039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113278-6E5E-4DEA-987F-4955C6E4FF98}" type="datetimeFigureOut">
              <a:rPr lang="en-US" smtClean="0"/>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548977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113278-6E5E-4DEA-987F-4955C6E4FF98}" type="datetimeFigureOut">
              <a:rPr lang="en-US" smtClean="0"/>
              <a:t>2/13/2022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768187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113278-6E5E-4DEA-987F-4955C6E4FF98}" type="datetimeFigureOut">
              <a:rPr lang="en-US" smtClean="0"/>
              <a:t>2/13/2022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149899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13278-6E5E-4DEA-987F-4955C6E4FF98}" type="datetimeFigureOut">
              <a:rPr lang="en-US" smtClean="0"/>
              <a:t>2/13/2022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1183405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113278-6E5E-4DEA-987F-4955C6E4FF98}" type="datetimeFigureOut">
              <a:rPr lang="en-US" smtClean="0"/>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365457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113278-6E5E-4DEA-987F-4955C6E4FF98}" type="datetimeFigureOut">
              <a:rPr lang="en-US" smtClean="0"/>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B417B3-A0E8-4C75-B7A1-6F2607106374}" type="slidenum">
              <a:rPr lang="en-US" smtClean="0"/>
              <a:t>‹#›</a:t>
            </a:fld>
            <a:endParaRPr lang="en-US"/>
          </a:p>
        </p:txBody>
      </p:sp>
    </p:spTree>
    <p:extLst>
      <p:ext uri="{BB962C8B-B14F-4D97-AF65-F5344CB8AC3E}">
        <p14:creationId xmlns:p14="http://schemas.microsoft.com/office/powerpoint/2010/main" val="2723325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1000"/>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13278-6E5E-4DEA-987F-4955C6E4FF98}" type="datetimeFigureOut">
              <a:rPr lang="en-US" smtClean="0"/>
              <a:t>2/13/2022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B417B3-A0E8-4C75-B7A1-6F2607106374}" type="slidenum">
              <a:rPr lang="en-US" smtClean="0"/>
              <a:t>‹#›</a:t>
            </a:fld>
            <a:endParaRPr lang="en-US"/>
          </a:p>
        </p:txBody>
      </p:sp>
    </p:spTree>
    <p:extLst>
      <p:ext uri="{BB962C8B-B14F-4D97-AF65-F5344CB8AC3E}">
        <p14:creationId xmlns:p14="http://schemas.microsoft.com/office/powerpoint/2010/main" val="1472102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1000"/>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9113278-6E5E-4DEA-987F-4955C6E4FF98}" type="datetimeFigureOut">
              <a:rPr lang="en-US" smtClean="0"/>
              <a:t>2/13/2022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5B417B3-A0E8-4C75-B7A1-6F2607106374}" type="slidenum">
              <a:rPr lang="en-US" smtClean="0"/>
              <a:t>‹#›</a:t>
            </a:fld>
            <a:endParaRPr lang="en-US"/>
          </a:p>
        </p:txBody>
      </p:sp>
    </p:spTree>
    <p:extLst>
      <p:ext uri="{BB962C8B-B14F-4D97-AF65-F5344CB8AC3E}">
        <p14:creationId xmlns:p14="http://schemas.microsoft.com/office/powerpoint/2010/main" val="161635894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2667000" y="1447800"/>
            <a:ext cx="3962400" cy="914400"/>
          </a:xfrm>
          <a:prstGeom prst="rect">
            <a:avLst/>
          </a:prstGeom>
        </p:spPr>
        <p:txBody>
          <a:bodyPr wrap="none" fromWordArt="1">
            <a:prstTxWarp prst="textPlain">
              <a:avLst>
                <a:gd name="adj" fmla="val 50000"/>
              </a:avLst>
            </a:prstTxWarp>
          </a:bodyPr>
          <a:lstStyle/>
          <a:p>
            <a:pPr algn="ctr"/>
            <a:endParaRPr lang="en-US" sz="3600" kern="10" dirty="0">
              <a:ln w="9525">
                <a:solidFill>
                  <a:srgbClr val="0000CC"/>
                </a:solidFill>
                <a:round/>
                <a:headEnd/>
                <a:tailEnd/>
              </a:ln>
              <a:solidFill>
                <a:schemeClr val="accent2">
                  <a:lumMod val="60000"/>
                  <a:lumOff val="40000"/>
                </a:schemeClr>
              </a:solidFill>
              <a:latin typeface="Arial Black"/>
            </a:endParaRPr>
          </a:p>
        </p:txBody>
      </p:sp>
      <p:sp>
        <p:nvSpPr>
          <p:cNvPr id="2053" name="WordArt 5"/>
          <p:cNvSpPr>
            <a:spLocks noChangeArrowheads="1" noChangeShapeType="1" noTextEdit="1"/>
          </p:cNvSpPr>
          <p:nvPr/>
        </p:nvSpPr>
        <p:spPr bwMode="auto">
          <a:xfrm>
            <a:off x="2123728" y="836712"/>
            <a:ext cx="4824536" cy="1771798"/>
          </a:xfrm>
          <a:prstGeom prst="rect">
            <a:avLst/>
          </a:prstGeom>
        </p:spPr>
        <p:txBody>
          <a:bodyPr wrap="none" fromWordArt="1">
            <a:prstTxWarp prst="textTriangle">
              <a:avLst>
                <a:gd name="adj" fmla="val 41130"/>
              </a:avLst>
            </a:prstTxWarp>
            <a:scene3d>
              <a:camera prst="legacyObliqueTopLeft"/>
              <a:lightRig rig="legacyNormal3" dir="r"/>
            </a:scene3d>
            <a:sp3d extrusionH="201600" prstMaterial="legacyMatte">
              <a:extrusionClr>
                <a:srgbClr val="0066CC"/>
              </a:extrusionClr>
            </a:sp3d>
          </a:bodyPr>
          <a:lstStyle/>
          <a:p>
            <a:pPr algn="ctr"/>
            <a:r>
              <a:rPr lang="en-US" sz="3600" kern="10" dirty="0" smtClean="0">
                <a:ln w="9525">
                  <a:round/>
                  <a:headEnd/>
                  <a:tailEnd/>
                </a:ln>
                <a:solidFill>
                  <a:srgbClr val="0033CC"/>
                </a:solidFill>
                <a:latin typeface="Times New Roman"/>
                <a:cs typeface="Times New Roman"/>
              </a:rPr>
              <a:t>stroke</a:t>
            </a:r>
            <a:endParaRPr lang="en-US" sz="3600" kern="10" dirty="0">
              <a:ln w="9525">
                <a:round/>
                <a:headEnd/>
                <a:tailEnd/>
              </a:ln>
              <a:solidFill>
                <a:srgbClr val="0033CC"/>
              </a:solidFill>
              <a:latin typeface="Times New Roman"/>
              <a:cs typeface="Times New Roman"/>
            </a:endParaRPr>
          </a:p>
        </p:txBody>
      </p:sp>
      <p:sp>
        <p:nvSpPr>
          <p:cNvPr id="2" name="TextBox 1"/>
          <p:cNvSpPr txBox="1"/>
          <p:nvPr/>
        </p:nvSpPr>
        <p:spPr>
          <a:xfrm>
            <a:off x="2123728" y="4293096"/>
            <a:ext cx="4505672" cy="461665"/>
          </a:xfrm>
          <a:prstGeom prst="rect">
            <a:avLst/>
          </a:prstGeom>
          <a:noFill/>
        </p:spPr>
        <p:txBody>
          <a:bodyPr wrap="square" rtlCol="0">
            <a:spAutoFit/>
          </a:bodyPr>
          <a:lstStyle/>
          <a:p>
            <a:r>
              <a:rPr lang="en-US" sz="2400" dirty="0" smtClean="0"/>
              <a:t>Grammar: The past perfect tense</a:t>
            </a:r>
            <a:endParaRPr lang="en-US" sz="2400" dirty="0"/>
          </a:p>
        </p:txBody>
      </p:sp>
    </p:spTree>
    <p:extLst>
      <p:ext uri="{BB962C8B-B14F-4D97-AF65-F5344CB8AC3E}">
        <p14:creationId xmlns:p14="http://schemas.microsoft.com/office/powerpoint/2010/main" val="1879803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nodePh="1">
                                  <p:stCondLst>
                                    <p:cond delay="0"/>
                                  </p:stCondLst>
                                  <p:endCondLst>
                                    <p:cond evt="begin" delay="0">
                                      <p:tn val="5"/>
                                    </p:cond>
                                  </p:endCondLst>
                                  <p:iterate type="lt">
                                    <p:tmPct val="5000"/>
                                  </p:iterate>
                                  <p:childTnLst>
                                    <p:set>
                                      <p:cBhvr>
                                        <p:cTn id="6" dur="1" fill="hold">
                                          <p:stCondLst>
                                            <p:cond delay="0"/>
                                          </p:stCondLst>
                                        </p:cTn>
                                        <p:tgtEl>
                                          <p:spTgt spid="2052"/>
                                        </p:tgtEl>
                                        <p:attrNameLst>
                                          <p:attrName>style.visibility</p:attrName>
                                        </p:attrNameLst>
                                      </p:cBhvr>
                                      <p:to>
                                        <p:strVal val="visible"/>
                                      </p:to>
                                    </p:set>
                                    <p:anim calcmode="lin" valueType="num">
                                      <p:cBhvr>
                                        <p:cTn id="7" dur="1000" fill="hold"/>
                                        <p:tgtEl>
                                          <p:spTgt spid="2052"/>
                                        </p:tgtEl>
                                        <p:attrNameLst>
                                          <p:attrName>ppt_w</p:attrName>
                                        </p:attrNameLst>
                                      </p:cBhvr>
                                      <p:tavLst>
                                        <p:tav tm="0">
                                          <p:val>
                                            <p:fltVal val="0"/>
                                          </p:val>
                                        </p:tav>
                                        <p:tav tm="100000">
                                          <p:val>
                                            <p:strVal val="#ppt_w"/>
                                          </p:val>
                                        </p:tav>
                                      </p:tavLst>
                                    </p:anim>
                                    <p:anim calcmode="lin" valueType="num">
                                      <p:cBhvr>
                                        <p:cTn id="8" dur="1000" fill="hold"/>
                                        <p:tgtEl>
                                          <p:spTgt spid="2052"/>
                                        </p:tgtEl>
                                        <p:attrNameLst>
                                          <p:attrName>ppt_h</p:attrName>
                                        </p:attrNameLst>
                                      </p:cBhvr>
                                      <p:tavLst>
                                        <p:tav tm="0">
                                          <p:val>
                                            <p:fltVal val="0"/>
                                          </p:val>
                                        </p:tav>
                                        <p:tav tm="100000">
                                          <p:val>
                                            <p:strVal val="#ppt_h"/>
                                          </p:val>
                                        </p:tav>
                                      </p:tavLst>
                                    </p:anim>
                                    <p:anim calcmode="lin" valueType="num">
                                      <p:cBhvr>
                                        <p:cTn id="9" dur="1000" fill="hold"/>
                                        <p:tgtEl>
                                          <p:spTgt spid="2052"/>
                                        </p:tgtEl>
                                        <p:attrNameLst>
                                          <p:attrName>style.rotation</p:attrName>
                                        </p:attrNameLst>
                                      </p:cBhvr>
                                      <p:tavLst>
                                        <p:tav tm="0">
                                          <p:val>
                                            <p:fltVal val="90"/>
                                          </p:val>
                                        </p:tav>
                                        <p:tav tm="100000">
                                          <p:val>
                                            <p:fltVal val="0"/>
                                          </p:val>
                                        </p:tav>
                                      </p:tavLst>
                                    </p:anim>
                                    <p:animEffect transition="in" filter="fade">
                                      <p:cBhvr>
                                        <p:cTn id="10" dur="1000"/>
                                        <p:tgtEl>
                                          <p:spTgt spid="2052"/>
                                        </p:tgtEl>
                                      </p:cBhvr>
                                    </p:animEffect>
                                  </p:childTnLst>
                                </p:cTn>
                              </p:par>
                              <p:par>
                                <p:cTn id="11" presetID="31" presetClass="entr" presetSubtype="0" fill="hold" grpId="0" nodeType="withEffect">
                                  <p:stCondLst>
                                    <p:cond delay="0"/>
                                  </p:stCondLst>
                                  <p:iterate type="lt">
                                    <p:tmPct val="5000"/>
                                  </p:iterate>
                                  <p:childTnLst>
                                    <p:set>
                                      <p:cBhvr>
                                        <p:cTn id="12" dur="1" fill="hold">
                                          <p:stCondLst>
                                            <p:cond delay="0"/>
                                          </p:stCondLst>
                                        </p:cTn>
                                        <p:tgtEl>
                                          <p:spTgt spid="2053"/>
                                        </p:tgtEl>
                                        <p:attrNameLst>
                                          <p:attrName>style.visibility</p:attrName>
                                        </p:attrNameLst>
                                      </p:cBhvr>
                                      <p:to>
                                        <p:strVal val="visible"/>
                                      </p:to>
                                    </p:set>
                                    <p:anim calcmode="lin" valueType="num">
                                      <p:cBhvr>
                                        <p:cTn id="13" dur="1000" fill="hold"/>
                                        <p:tgtEl>
                                          <p:spTgt spid="2053"/>
                                        </p:tgtEl>
                                        <p:attrNameLst>
                                          <p:attrName>ppt_w</p:attrName>
                                        </p:attrNameLst>
                                      </p:cBhvr>
                                      <p:tavLst>
                                        <p:tav tm="0">
                                          <p:val>
                                            <p:fltVal val="0"/>
                                          </p:val>
                                        </p:tav>
                                        <p:tav tm="100000">
                                          <p:val>
                                            <p:strVal val="#ppt_w"/>
                                          </p:val>
                                        </p:tav>
                                      </p:tavLst>
                                    </p:anim>
                                    <p:anim calcmode="lin" valueType="num">
                                      <p:cBhvr>
                                        <p:cTn id="14" dur="1000" fill="hold"/>
                                        <p:tgtEl>
                                          <p:spTgt spid="2053"/>
                                        </p:tgtEl>
                                        <p:attrNameLst>
                                          <p:attrName>ppt_h</p:attrName>
                                        </p:attrNameLst>
                                      </p:cBhvr>
                                      <p:tavLst>
                                        <p:tav tm="0">
                                          <p:val>
                                            <p:fltVal val="0"/>
                                          </p:val>
                                        </p:tav>
                                        <p:tav tm="100000">
                                          <p:val>
                                            <p:strVal val="#ppt_h"/>
                                          </p:val>
                                        </p:tav>
                                      </p:tavLst>
                                    </p:anim>
                                    <p:anim calcmode="lin" valueType="num">
                                      <p:cBhvr>
                                        <p:cTn id="15" dur="1000" fill="hold"/>
                                        <p:tgtEl>
                                          <p:spTgt spid="2053"/>
                                        </p:tgtEl>
                                        <p:attrNameLst>
                                          <p:attrName>style.rotation</p:attrName>
                                        </p:attrNameLst>
                                      </p:cBhvr>
                                      <p:tavLst>
                                        <p:tav tm="0">
                                          <p:val>
                                            <p:fltVal val="90"/>
                                          </p:val>
                                        </p:tav>
                                        <p:tav tm="100000">
                                          <p:val>
                                            <p:fltVal val="0"/>
                                          </p:val>
                                        </p:tav>
                                      </p:tavLst>
                                    </p:anim>
                                    <p:animEffect transition="in" filter="fade">
                                      <p:cBhvr>
                                        <p:cTn id="16"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flipV="1">
            <a:off x="0" y="764704"/>
            <a:ext cx="9144000" cy="4680520"/>
          </a:xfrm>
        </p:spPr>
        <p:txBody>
          <a:bodyPr>
            <a:normAutofit/>
          </a:bodyPr>
          <a:lstStyle/>
          <a:p>
            <a:pPr algn="just"/>
            <a:r>
              <a:rPr lang="en-US" sz="3200" dirty="0" smtClean="0"/>
              <a:t>Stroke </a:t>
            </a:r>
            <a:br>
              <a:rPr lang="en-US" sz="3200" dirty="0" smtClean="0"/>
            </a:br>
            <a:r>
              <a:rPr lang="en-US" sz="3200" i="1" dirty="0" err="1" smtClean="0"/>
              <a:t>Stroke</a:t>
            </a:r>
            <a:r>
              <a:rPr lang="en-US" sz="3200" i="1" dirty="0" smtClean="0"/>
              <a:t> is a life-threatening condition that occur when the body is not getting enough blood flow. Lack of blood flow means the cells and organs do not get enough oxygen and nutrients to function properly. Many organs can be damaged as a result. </a:t>
            </a:r>
            <a:br>
              <a:rPr lang="en-US" sz="3200" i="1" dirty="0" smtClean="0"/>
            </a:br>
            <a:endParaRPr lang="en-US" sz="3200" i="1" dirty="0"/>
          </a:p>
        </p:txBody>
      </p:sp>
      <p:sp>
        <p:nvSpPr>
          <p:cNvPr id="3" name="Subtitle 2"/>
          <p:cNvSpPr>
            <a:spLocks noGrp="1"/>
          </p:cNvSpPr>
          <p:nvPr>
            <p:ph type="subTitle" idx="1"/>
          </p:nvPr>
        </p:nvSpPr>
        <p:spPr>
          <a:xfrm>
            <a:off x="0" y="620688"/>
            <a:ext cx="9252520" cy="6237312"/>
          </a:xfrm>
        </p:spPr>
        <p:txBody>
          <a:bodyPr>
            <a:normAutofit/>
          </a:bodyPr>
          <a:lstStyle/>
          <a:p>
            <a:pPr algn="just"/>
            <a:r>
              <a:rPr lang="en-US" dirty="0" smtClean="0"/>
              <a:t>                                                   </a:t>
            </a:r>
          </a:p>
          <a:p>
            <a:pPr algn="l"/>
            <a:r>
              <a:rPr lang="en-US" dirty="0"/>
              <a:t> </a:t>
            </a:r>
            <a:r>
              <a:rPr lang="en-US" dirty="0" smtClean="0"/>
              <a:t>                                      </a:t>
            </a:r>
            <a:endParaRPr lang="en-US" dirty="0"/>
          </a:p>
        </p:txBody>
      </p:sp>
    </p:spTree>
    <p:extLst>
      <p:ext uri="{BB962C8B-B14F-4D97-AF65-F5344CB8AC3E}">
        <p14:creationId xmlns:p14="http://schemas.microsoft.com/office/powerpoint/2010/main" val="32750128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18" y="-99392"/>
            <a:ext cx="8385622" cy="1503040"/>
          </a:xfrm>
        </p:spPr>
        <p:txBody>
          <a:bodyPr>
            <a:normAutofit/>
          </a:bodyPr>
          <a:lstStyle/>
          <a:p>
            <a:r>
              <a:rPr lang="en-US" sz="3200" dirty="0" smtClean="0"/>
              <a:t>What are the symptoms of a stroke?</a:t>
            </a:r>
            <a:br>
              <a:rPr lang="en-US" sz="3200" dirty="0" smtClean="0"/>
            </a:br>
            <a:endParaRPr lang="en-US" sz="3200" dirty="0"/>
          </a:p>
        </p:txBody>
      </p:sp>
      <p:sp>
        <p:nvSpPr>
          <p:cNvPr id="3" name="Content Placeholder 2"/>
          <p:cNvSpPr>
            <a:spLocks noGrp="1"/>
          </p:cNvSpPr>
          <p:nvPr>
            <p:ph idx="1"/>
          </p:nvPr>
        </p:nvSpPr>
        <p:spPr>
          <a:xfrm>
            <a:off x="142875" y="764704"/>
            <a:ext cx="8749605" cy="6012911"/>
          </a:xfrm>
        </p:spPr>
        <p:txBody>
          <a:bodyPr>
            <a:normAutofit/>
          </a:bodyPr>
          <a:lstStyle/>
          <a:p>
            <a:r>
              <a:rPr lang="en-US" sz="2400" dirty="0"/>
              <a:t>Sudden trouble walking, dizziness, </a:t>
            </a:r>
            <a:r>
              <a:rPr lang="en-US" sz="2400" b="1" i="1" dirty="0"/>
              <a:t>loss of balance </a:t>
            </a:r>
            <a:r>
              <a:rPr lang="en-US" sz="2400" dirty="0"/>
              <a:t>or coordination</a:t>
            </a:r>
            <a:r>
              <a:rPr lang="en-US" sz="1800" dirty="0"/>
              <a:t>.</a:t>
            </a:r>
          </a:p>
          <a:p>
            <a:r>
              <a:rPr lang="en-US" sz="2400" dirty="0"/>
              <a:t>Sudden trouble seeing or </a:t>
            </a:r>
            <a:r>
              <a:rPr lang="en-US" sz="2400" b="1" i="1" dirty="0"/>
              <a:t>blurred vision </a:t>
            </a:r>
            <a:r>
              <a:rPr lang="en-US" sz="2400" dirty="0"/>
              <a:t>in one or both eyes.</a:t>
            </a:r>
          </a:p>
          <a:p>
            <a:r>
              <a:rPr lang="en-US" sz="2400" dirty="0" smtClean="0"/>
              <a:t>Sudden numbness or </a:t>
            </a:r>
            <a:r>
              <a:rPr lang="en-US" sz="2400" b="1" i="1" dirty="0" smtClean="0"/>
              <a:t>weakness of the face</a:t>
            </a:r>
            <a:r>
              <a:rPr lang="en-US" sz="2400" dirty="0" smtClean="0"/>
              <a:t>, </a:t>
            </a:r>
            <a:r>
              <a:rPr lang="en-US" sz="2400" b="1" i="1" dirty="0" smtClean="0"/>
              <a:t>arm</a:t>
            </a:r>
            <a:r>
              <a:rPr lang="en-US" sz="2400" dirty="0" smtClean="0"/>
              <a:t>, or leg, especially on one side of the body.</a:t>
            </a:r>
          </a:p>
          <a:p>
            <a:r>
              <a:rPr lang="en-US" sz="2400" b="1" i="1" smtClean="0"/>
              <a:t>Having trouble </a:t>
            </a:r>
            <a:r>
              <a:rPr lang="en-US" sz="2400" b="1" i="1" dirty="0" smtClean="0"/>
              <a:t>talking</a:t>
            </a:r>
            <a:r>
              <a:rPr lang="en-US" sz="2400" dirty="0" smtClean="0"/>
              <a:t>, or understanding what others are saying.</a:t>
            </a:r>
          </a:p>
        </p:txBody>
      </p:sp>
      <p:pic>
        <p:nvPicPr>
          <p:cNvPr id="4" name="Picture 3"/>
          <p:cNvPicPr>
            <a:picLocks noChangeAspect="1"/>
          </p:cNvPicPr>
          <p:nvPr/>
        </p:nvPicPr>
        <p:blipFill>
          <a:blip r:embed="rId2"/>
          <a:stretch>
            <a:fillRect/>
          </a:stretch>
        </p:blipFill>
        <p:spPr>
          <a:xfrm>
            <a:off x="142875" y="3412382"/>
            <a:ext cx="8749605" cy="3365233"/>
          </a:xfrm>
          <a:prstGeom prst="rect">
            <a:avLst/>
          </a:prstGeom>
        </p:spPr>
      </p:pic>
    </p:spTree>
    <p:extLst>
      <p:ext uri="{BB962C8B-B14F-4D97-AF65-F5344CB8AC3E}">
        <p14:creationId xmlns:p14="http://schemas.microsoft.com/office/powerpoint/2010/main" val="36366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65212"/>
            <a:ext cx="6635080" cy="1143000"/>
          </a:xfrm>
        </p:spPr>
        <p:txBody>
          <a:bodyPr>
            <a:normAutofit/>
          </a:bodyPr>
          <a:lstStyle/>
          <a:p>
            <a:r>
              <a:rPr lang="en-US" sz="3200" dirty="0" smtClean="0"/>
              <a:t>What are the causes of stroke?</a:t>
            </a:r>
            <a:endParaRPr lang="en-US" sz="3200" dirty="0"/>
          </a:p>
        </p:txBody>
      </p:sp>
      <p:sp>
        <p:nvSpPr>
          <p:cNvPr id="3" name="Content Placeholder 2"/>
          <p:cNvSpPr>
            <a:spLocks noGrp="1"/>
          </p:cNvSpPr>
          <p:nvPr>
            <p:ph idx="1"/>
          </p:nvPr>
        </p:nvSpPr>
        <p:spPr>
          <a:xfrm>
            <a:off x="2987824" y="1988840"/>
            <a:ext cx="6048672" cy="4869160"/>
          </a:xfrm>
        </p:spPr>
        <p:txBody>
          <a:bodyPr>
            <a:normAutofit/>
          </a:bodyPr>
          <a:lstStyle/>
          <a:p>
            <a:pPr>
              <a:buFont typeface="Wingdings" panose="05000000000000000000" pitchFamily="2" charset="2"/>
              <a:buChar char="Ø"/>
            </a:pPr>
            <a:r>
              <a:rPr lang="en-US" sz="2800" dirty="0" smtClean="0"/>
              <a:t>Causes of stroke include </a:t>
            </a:r>
            <a:r>
              <a:rPr lang="en-US" sz="2800" b="1" i="1" dirty="0" smtClean="0">
                <a:solidFill>
                  <a:srgbClr val="FF0000"/>
                </a:solidFill>
              </a:rPr>
              <a:t>ischemia</a:t>
            </a:r>
            <a:r>
              <a:rPr lang="en-US" sz="2800" dirty="0" smtClean="0"/>
              <a:t>(loss of blood supply) or </a:t>
            </a:r>
            <a:r>
              <a:rPr lang="en-US" sz="2800" b="1" i="1" dirty="0" smtClean="0">
                <a:solidFill>
                  <a:srgbClr val="FF0000"/>
                </a:solidFill>
              </a:rPr>
              <a:t>hemorrhage</a:t>
            </a:r>
            <a:r>
              <a:rPr lang="en-US" sz="2800" dirty="0" smtClean="0"/>
              <a:t> (bleeding) in the brain.</a:t>
            </a:r>
            <a:endParaRPr lang="en-US" sz="2800" dirty="0"/>
          </a:p>
        </p:txBody>
      </p:sp>
      <p:pic>
        <p:nvPicPr>
          <p:cNvPr id="5" name="Picture 4"/>
          <p:cNvPicPr>
            <a:picLocks noChangeAspect="1"/>
          </p:cNvPicPr>
          <p:nvPr/>
        </p:nvPicPr>
        <p:blipFill>
          <a:blip r:embed="rId4"/>
          <a:stretch>
            <a:fillRect/>
          </a:stretch>
        </p:blipFill>
        <p:spPr>
          <a:xfrm>
            <a:off x="3635896" y="3739125"/>
            <a:ext cx="5256584" cy="2642204"/>
          </a:xfrm>
          <a:prstGeom prst="rect">
            <a:avLst/>
          </a:prstGeom>
        </p:spPr>
      </p:pic>
      <p:pic>
        <p:nvPicPr>
          <p:cNvPr id="6" name="Picture 5"/>
          <p:cNvPicPr>
            <a:picLocks noChangeAspect="1"/>
          </p:cNvPicPr>
          <p:nvPr>
            <p:custDataLst>
              <p:tags r:id="rId1"/>
            </p:custDataLst>
          </p:nvPr>
        </p:nvPicPr>
        <p:blipFill>
          <a:blip r:embed="rId5" cstate="print">
            <a:extLst>
              <a:ext uri="{28A0092B-C50C-407E-A947-70E740481C1C}">
                <a14:useLocalDpi xmlns:a14="http://schemas.microsoft.com/office/drawing/2010/main" val="0"/>
              </a:ext>
            </a:extLst>
          </a:blip>
          <a:stretch>
            <a:fillRect/>
          </a:stretch>
        </p:blipFill>
        <p:spPr>
          <a:xfrm>
            <a:off x="395537" y="836712"/>
            <a:ext cx="1872208" cy="6395450"/>
          </a:xfrm>
          <a:prstGeom prst="rect">
            <a:avLst/>
          </a:prstGeom>
        </p:spPr>
      </p:pic>
    </p:spTree>
    <p:extLst>
      <p:ext uri="{BB962C8B-B14F-4D97-AF65-F5344CB8AC3E}">
        <p14:creationId xmlns:p14="http://schemas.microsoft.com/office/powerpoint/2010/main" val="356330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74638"/>
            <a:ext cx="7499176" cy="1143000"/>
          </a:xfrm>
        </p:spPr>
        <p:txBody>
          <a:bodyPr>
            <a:noAutofit/>
          </a:bodyPr>
          <a:lstStyle/>
          <a:p>
            <a:r>
              <a:rPr lang="en-US" sz="3600" dirty="0" smtClean="0"/>
              <a:t>Who is at risk for a stroke?</a:t>
            </a:r>
            <a:br>
              <a:rPr lang="en-US" sz="3600" dirty="0" smtClean="0"/>
            </a:br>
            <a:endParaRPr lang="en-US" sz="3600" dirty="0"/>
          </a:p>
        </p:txBody>
      </p:sp>
      <p:sp>
        <p:nvSpPr>
          <p:cNvPr id="3" name="Content Placeholder 2"/>
          <p:cNvSpPr>
            <a:spLocks noGrp="1"/>
          </p:cNvSpPr>
          <p:nvPr>
            <p:ph idx="1"/>
          </p:nvPr>
        </p:nvSpPr>
        <p:spPr>
          <a:xfrm>
            <a:off x="457200" y="1196752"/>
            <a:ext cx="8229600" cy="4929411"/>
          </a:xfrm>
        </p:spPr>
        <p:txBody>
          <a:bodyPr/>
          <a:lstStyle/>
          <a:p>
            <a:pPr marL="0" indent="0">
              <a:buNone/>
            </a:pPr>
            <a:r>
              <a:rPr lang="en-US" dirty="0" smtClean="0"/>
              <a:t>   </a:t>
            </a:r>
          </a:p>
          <a:p>
            <a:pPr marL="0" indent="0">
              <a:buNone/>
            </a:pPr>
            <a:endParaRPr lang="en-US" dirty="0"/>
          </a:p>
          <a:p>
            <a:pPr marL="0" indent="0">
              <a:buNone/>
            </a:pPr>
            <a:endParaRPr lang="en-US" dirty="0" smtClean="0"/>
          </a:p>
          <a:p>
            <a:pPr marL="0" indent="0">
              <a:buNone/>
            </a:pPr>
            <a:endParaRPr lang="en-US" dirty="0"/>
          </a:p>
        </p:txBody>
      </p:sp>
      <p:sp>
        <p:nvSpPr>
          <p:cNvPr id="9" name="Explosion 1 8"/>
          <p:cNvSpPr/>
          <p:nvPr/>
        </p:nvSpPr>
        <p:spPr>
          <a:xfrm>
            <a:off x="1907704" y="4293096"/>
            <a:ext cx="2736304" cy="136815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Have high blood pressure</a:t>
            </a:r>
            <a:endParaRPr lang="en-US" dirty="0"/>
          </a:p>
        </p:txBody>
      </p:sp>
      <p:sp>
        <p:nvSpPr>
          <p:cNvPr id="10" name="Explosion 1 9"/>
          <p:cNvSpPr/>
          <p:nvPr/>
        </p:nvSpPr>
        <p:spPr>
          <a:xfrm>
            <a:off x="5724128" y="4293096"/>
            <a:ext cx="2160240" cy="136815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Have high cholesterol</a:t>
            </a:r>
            <a:endParaRPr lang="en-US" dirty="0"/>
          </a:p>
        </p:txBody>
      </p:sp>
      <p:sp>
        <p:nvSpPr>
          <p:cNvPr id="11" name="Explosion 1 10"/>
          <p:cNvSpPr/>
          <p:nvPr/>
        </p:nvSpPr>
        <p:spPr>
          <a:xfrm>
            <a:off x="1907704" y="2339751"/>
            <a:ext cx="2477316" cy="117051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Have diabetes</a:t>
            </a:r>
            <a:endParaRPr lang="en-US" dirty="0"/>
          </a:p>
        </p:txBody>
      </p:sp>
      <p:sp>
        <p:nvSpPr>
          <p:cNvPr id="12" name="Explosion 1 11"/>
          <p:cNvSpPr/>
          <p:nvPr/>
        </p:nvSpPr>
        <p:spPr>
          <a:xfrm>
            <a:off x="5724128" y="2339751"/>
            <a:ext cx="1623564" cy="1240203"/>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smoke</a:t>
            </a:r>
            <a:endParaRPr lang="en-US" dirty="0"/>
          </a:p>
        </p:txBody>
      </p:sp>
    </p:spTree>
    <p:extLst>
      <p:ext uri="{BB962C8B-B14F-4D97-AF65-F5344CB8AC3E}">
        <p14:creationId xmlns:p14="http://schemas.microsoft.com/office/powerpoint/2010/main" val="1943670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Prevention</a:t>
            </a:r>
            <a:br>
              <a:rPr lang="en-US" dirty="0" smtClean="0"/>
            </a:br>
            <a:endParaRPr lang="en-US" dirty="0"/>
          </a:p>
        </p:txBody>
      </p:sp>
      <p:sp>
        <p:nvSpPr>
          <p:cNvPr id="3" name="Content Placeholder 2"/>
          <p:cNvSpPr>
            <a:spLocks noGrp="1"/>
          </p:cNvSpPr>
          <p:nvPr>
            <p:ph idx="1"/>
          </p:nvPr>
        </p:nvSpPr>
        <p:spPr>
          <a:xfrm>
            <a:off x="457200" y="1196752"/>
            <a:ext cx="8229600" cy="4929411"/>
          </a:xfrm>
        </p:spPr>
        <p:txBody>
          <a:bodyPr/>
          <a:lstStyle/>
          <a:p>
            <a:pPr marL="0" indent="0">
              <a:buNone/>
            </a:pPr>
            <a:r>
              <a:rPr lang="en-US" b="1" i="1" dirty="0" smtClean="0"/>
              <a:t>You can prevent stroke by:</a:t>
            </a:r>
          </a:p>
          <a:p>
            <a:pPr>
              <a:buFont typeface="Wingdings" panose="05000000000000000000" pitchFamily="2" charset="2"/>
              <a:buChar char="ü"/>
            </a:pPr>
            <a:r>
              <a:rPr lang="en-US" dirty="0" smtClean="0"/>
              <a:t>quitting smoking</a:t>
            </a:r>
          </a:p>
          <a:p>
            <a:pPr>
              <a:buFont typeface="Wingdings" panose="05000000000000000000" pitchFamily="2" charset="2"/>
              <a:buChar char="ü"/>
            </a:pPr>
            <a:r>
              <a:rPr lang="en-US" dirty="0" smtClean="0"/>
              <a:t>controlling blood pressure</a:t>
            </a:r>
          </a:p>
          <a:p>
            <a:pPr>
              <a:buFont typeface="Wingdings" panose="05000000000000000000" pitchFamily="2" charset="2"/>
              <a:buChar char="ü"/>
            </a:pPr>
            <a:r>
              <a:rPr lang="en-US" dirty="0" smtClean="0"/>
              <a:t>maintaining a healthy weight</a:t>
            </a:r>
          </a:p>
          <a:p>
            <a:pPr>
              <a:buFont typeface="Wingdings" panose="05000000000000000000" pitchFamily="2" charset="2"/>
              <a:buChar char="ü"/>
            </a:pPr>
            <a:r>
              <a:rPr lang="en-US" dirty="0" smtClean="0"/>
              <a:t> eating a healthy diet </a:t>
            </a:r>
          </a:p>
          <a:p>
            <a:pPr>
              <a:buFont typeface="Wingdings" panose="05000000000000000000" pitchFamily="2" charset="2"/>
              <a:buChar char="ü"/>
            </a:pPr>
            <a:r>
              <a:rPr lang="en-US" dirty="0" smtClean="0"/>
              <a:t>exercising regularly</a:t>
            </a:r>
          </a:p>
          <a:p>
            <a:pPr>
              <a:buFont typeface="Wingdings" panose="05000000000000000000" pitchFamily="2" charset="2"/>
              <a:buChar char="ü"/>
            </a:pPr>
            <a:r>
              <a:rPr lang="en-US" dirty="0" smtClean="0"/>
              <a:t>avoiding alcohol or drinking moderately</a:t>
            </a:r>
            <a:endParaRPr lang="en-US" dirty="0"/>
          </a:p>
        </p:txBody>
      </p:sp>
    </p:spTree>
    <p:extLst>
      <p:ext uri="{BB962C8B-B14F-4D97-AF65-F5344CB8AC3E}">
        <p14:creationId xmlns:p14="http://schemas.microsoft.com/office/powerpoint/2010/main" val="277432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55160" cy="202034"/>
          </a:xfrm>
        </p:spPr>
        <p:txBody>
          <a:bodyPr>
            <a:noAutofit/>
          </a:bodyPr>
          <a:lstStyle/>
          <a:p>
            <a:r>
              <a:rPr lang="en-US" sz="2800" dirty="0" smtClean="0"/>
              <a:t>Reading comprehension</a:t>
            </a:r>
            <a:endParaRPr lang="en-US" sz="2800" dirty="0"/>
          </a:p>
        </p:txBody>
      </p:sp>
      <p:sp>
        <p:nvSpPr>
          <p:cNvPr id="3" name="Content Placeholder 2"/>
          <p:cNvSpPr>
            <a:spLocks noGrp="1"/>
          </p:cNvSpPr>
          <p:nvPr>
            <p:ph idx="1"/>
          </p:nvPr>
        </p:nvSpPr>
        <p:spPr>
          <a:xfrm>
            <a:off x="0" y="620688"/>
            <a:ext cx="9144000" cy="6237312"/>
          </a:xfrm>
        </p:spPr>
        <p:txBody>
          <a:bodyPr>
            <a:normAutofit/>
          </a:bodyPr>
          <a:lstStyle/>
          <a:p>
            <a:pPr marL="0" indent="0" algn="just">
              <a:buNone/>
            </a:pPr>
            <a:r>
              <a:rPr lang="en-US" sz="1600" dirty="0" smtClean="0"/>
              <a:t>Julie’s grandmother was 56 years old when she had a stroke. It happened on </a:t>
            </a:r>
            <a:r>
              <a:rPr lang="en-US" sz="1600" dirty="0" err="1" smtClean="0"/>
              <a:t>Juile’s</a:t>
            </a:r>
            <a:r>
              <a:rPr lang="en-US" sz="1600" dirty="0" smtClean="0"/>
              <a:t> birthday. They had been at her grandmother’s house. Her grandmother was cutting the cake. All of a sudden she dropped the knife. She said her hand and arm felt numb. They took her to the hospital. Her grandmother had had a stroke. In the hospital the stroke became worse. The entire left side of her body became paralyzed. She stayed in the hospital for several weeks. At first she could not talk well. She slurred her words. After a couple of weeks her speech improved. When her grandmother, Doris, stayed in the hospital, a therapist taught her exercises so her left arm and leg could not get any worse. </a:t>
            </a:r>
          </a:p>
          <a:p>
            <a:pPr marL="0" indent="0" algn="just">
              <a:buNone/>
            </a:pPr>
            <a:r>
              <a:rPr lang="en-US" sz="1600" dirty="0"/>
              <a:t>When Doris came home from hospital she used a walker. For the past 7 years she has used a cane. Since she was left-handed, she has to learn how to do everything with her right hand. Often Julie pushes her grandmother in a wheelchair when they go shopping.</a:t>
            </a:r>
          </a:p>
          <a:p>
            <a:pPr marL="0" indent="0" algn="just">
              <a:buNone/>
            </a:pPr>
            <a:r>
              <a:rPr lang="en-US" sz="1600" dirty="0"/>
              <a:t>Doris has high blood pressure and high cholesterol. A couple of days before her stroke, she has been stirring soup when her hand became numb for a while. That was only warning sign she had. Some people do not have any warning symptoms. In most cases, the disability reaches its maximum within minutes, but occasionally, as in the case of Julie’s grandmother, it can take several hours. Doris’s stroke was caused by a blood clot in her carotid artery. The carotid artery is in the neck and leads to the brain.    </a:t>
            </a:r>
          </a:p>
          <a:p>
            <a:pPr marL="0" indent="0" algn="just">
              <a:buNone/>
            </a:pPr>
            <a:r>
              <a:rPr lang="en-US" sz="1600" dirty="0"/>
              <a:t> Julie’s dad recently stopped smoking since smoking can add to the risk of a stroke.</a:t>
            </a:r>
          </a:p>
          <a:p>
            <a:pPr marL="0" indent="0" algn="just">
              <a:buNone/>
            </a:pPr>
            <a:r>
              <a:rPr lang="en-US" sz="1600" dirty="0"/>
              <a:t>He has started an exercise program to help bring down his high blood pressure. Now he is learning about eating low fat diet. This will also help reduce the risk of a stroke.</a:t>
            </a:r>
          </a:p>
          <a:p>
            <a:pPr marL="0" indent="0" algn="just">
              <a:buNone/>
            </a:pPr>
            <a:endParaRPr lang="en-US" sz="1600" dirty="0"/>
          </a:p>
        </p:txBody>
      </p:sp>
    </p:spTree>
    <p:extLst>
      <p:ext uri="{BB962C8B-B14F-4D97-AF65-F5344CB8AC3E}">
        <p14:creationId xmlns:p14="http://schemas.microsoft.com/office/powerpoint/2010/main" val="1874190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012" y="-171400"/>
            <a:ext cx="8224428" cy="792088"/>
          </a:xfrm>
        </p:spPr>
        <p:txBody>
          <a:bodyPr>
            <a:normAutofit/>
          </a:bodyPr>
          <a:lstStyle/>
          <a:p>
            <a:r>
              <a:rPr lang="en-US" sz="2800" dirty="0" smtClean="0"/>
              <a:t>Grammar and vocabulary practice</a:t>
            </a:r>
            <a:endParaRPr lang="en-US" sz="2800" dirty="0"/>
          </a:p>
        </p:txBody>
      </p:sp>
      <p:sp>
        <p:nvSpPr>
          <p:cNvPr id="3" name="Content Placeholder 2"/>
          <p:cNvSpPr>
            <a:spLocks noGrp="1"/>
          </p:cNvSpPr>
          <p:nvPr>
            <p:ph idx="1"/>
          </p:nvPr>
        </p:nvSpPr>
        <p:spPr>
          <a:xfrm>
            <a:off x="0" y="1124744"/>
            <a:ext cx="9144000" cy="5683002"/>
          </a:xfrm>
        </p:spPr>
        <p:txBody>
          <a:bodyPr>
            <a:normAutofit/>
          </a:bodyPr>
          <a:lstStyle/>
          <a:p>
            <a:pPr marL="0" indent="0">
              <a:buNone/>
            </a:pPr>
            <a:r>
              <a:rPr lang="en-US" sz="2400" b="1" dirty="0" smtClean="0"/>
              <a:t>Complete the following sentences with the Past Perfect Tense</a:t>
            </a:r>
          </a:p>
          <a:p>
            <a:pPr marL="0" indent="0" algn="just">
              <a:buNone/>
            </a:pPr>
            <a:r>
              <a:rPr lang="en-US" sz="2400" dirty="0" smtClean="0"/>
              <a:t>1. </a:t>
            </a:r>
            <a:r>
              <a:rPr lang="en-US" sz="2000" dirty="0" smtClean="0"/>
              <a:t>We (give) him first aid by the time ambulance arrived. </a:t>
            </a:r>
          </a:p>
          <a:p>
            <a:pPr marL="0" indent="0" algn="just">
              <a:buNone/>
            </a:pPr>
            <a:r>
              <a:rPr lang="en-US" sz="2000" dirty="0" smtClean="0"/>
              <a:t>2. The doctor wanted to know what the nurse (do). </a:t>
            </a:r>
          </a:p>
          <a:p>
            <a:pPr marL="0" indent="0" algn="just">
              <a:buNone/>
            </a:pPr>
            <a:r>
              <a:rPr lang="en-US" sz="2000" dirty="0" smtClean="0"/>
              <a:t>3. Mary didn’t get home until after her parents (go) to bed. </a:t>
            </a:r>
          </a:p>
          <a:p>
            <a:pPr marL="0" indent="0" algn="just">
              <a:buNone/>
            </a:pPr>
            <a:r>
              <a:rPr lang="en-US" sz="2000" dirty="0" smtClean="0"/>
              <a:t>4. I found my way to clinic after I (ask) the theater sister the way.</a:t>
            </a:r>
          </a:p>
          <a:p>
            <a:pPr marL="0" indent="0" algn="just">
              <a:buNone/>
            </a:pPr>
            <a:r>
              <a:rPr lang="en-US" sz="2000" dirty="0" smtClean="0"/>
              <a:t>5. You lost your new gloves soon after you (buy) them, didn’t you?</a:t>
            </a:r>
          </a:p>
          <a:p>
            <a:pPr marL="0" indent="0" algn="just">
              <a:buNone/>
            </a:pPr>
            <a:r>
              <a:rPr lang="en-US" sz="2000" dirty="0" smtClean="0"/>
              <a:t>6. When John (recover) from his  operation, he was sent home.</a:t>
            </a:r>
          </a:p>
          <a:p>
            <a:pPr marL="0" indent="0">
              <a:buNone/>
            </a:pPr>
            <a:r>
              <a:rPr lang="en-US" sz="2000" dirty="0" smtClean="0"/>
              <a:t>7. The doctor did not arrive until  the patients (finish) their breakfast.</a:t>
            </a:r>
          </a:p>
          <a:p>
            <a:pPr marL="0" indent="0">
              <a:buNone/>
            </a:pPr>
            <a:r>
              <a:rPr lang="en-US" sz="2000" dirty="0" smtClean="0"/>
              <a:t>8. As soon as the surgeon (examine) the X-ray, he started the operation.</a:t>
            </a:r>
          </a:p>
        </p:txBody>
      </p:sp>
    </p:spTree>
    <p:extLst>
      <p:ext uri="{BB962C8B-B14F-4D97-AF65-F5344CB8AC3E}">
        <p14:creationId xmlns:p14="http://schemas.microsoft.com/office/powerpoint/2010/main" val="26201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 y="34330"/>
            <a:ext cx="3544987" cy="370334"/>
          </a:xfrm>
        </p:spPr>
        <p:txBody>
          <a:bodyPr>
            <a:normAutofit/>
          </a:bodyPr>
          <a:lstStyle/>
          <a:p>
            <a:r>
              <a:rPr lang="en-US" sz="2000" b="1" dirty="0" smtClean="0"/>
              <a:t>Choose the best answer</a:t>
            </a:r>
            <a:endParaRPr lang="en-US" sz="2000" b="1" dirty="0"/>
          </a:p>
        </p:txBody>
      </p:sp>
      <p:sp>
        <p:nvSpPr>
          <p:cNvPr id="3" name="Content Placeholder 2"/>
          <p:cNvSpPr>
            <a:spLocks noGrp="1"/>
          </p:cNvSpPr>
          <p:nvPr>
            <p:ph idx="1"/>
          </p:nvPr>
        </p:nvSpPr>
        <p:spPr>
          <a:xfrm>
            <a:off x="18901" y="404664"/>
            <a:ext cx="9125099" cy="6453336"/>
          </a:xfrm>
        </p:spPr>
        <p:txBody>
          <a:bodyPr>
            <a:normAutofit fontScale="92500" lnSpcReduction="20000"/>
          </a:bodyPr>
          <a:lstStyle/>
          <a:p>
            <a:pPr marL="0" indent="0">
              <a:buNone/>
            </a:pPr>
            <a:r>
              <a:rPr lang="en-US" sz="1400" dirty="0"/>
              <a:t>The nurse who admitted Long asked what………to him.</a:t>
            </a:r>
          </a:p>
          <a:p>
            <a:pPr marL="0" indent="0">
              <a:buNone/>
            </a:pPr>
            <a:r>
              <a:rPr lang="en-US" sz="1400" dirty="0" smtClean="0"/>
              <a:t>A)</a:t>
            </a:r>
            <a:r>
              <a:rPr lang="en-US" sz="1400" dirty="0"/>
              <a:t>	happens</a:t>
            </a:r>
          </a:p>
          <a:p>
            <a:pPr marL="0" indent="0">
              <a:buNone/>
            </a:pPr>
            <a:r>
              <a:rPr lang="en-US" sz="1400" dirty="0" smtClean="0"/>
              <a:t>B</a:t>
            </a:r>
            <a:r>
              <a:rPr lang="en-US" sz="1400" dirty="0"/>
              <a:t>)	happened </a:t>
            </a:r>
          </a:p>
          <a:p>
            <a:pPr marL="0" indent="0">
              <a:buNone/>
            </a:pPr>
            <a:r>
              <a:rPr lang="en-US" sz="1400" dirty="0" smtClean="0"/>
              <a:t>C</a:t>
            </a:r>
            <a:r>
              <a:rPr lang="en-US" sz="1400" dirty="0"/>
              <a:t>)	did happened </a:t>
            </a:r>
          </a:p>
          <a:p>
            <a:pPr marL="0" indent="0">
              <a:buNone/>
            </a:pPr>
            <a:r>
              <a:rPr lang="en-US" sz="1400" dirty="0" smtClean="0"/>
              <a:t>D</a:t>
            </a:r>
            <a:r>
              <a:rPr lang="en-US" sz="1400" dirty="0"/>
              <a:t>)	had happened </a:t>
            </a:r>
          </a:p>
          <a:p>
            <a:pPr marL="0" indent="0">
              <a:buNone/>
            </a:pPr>
            <a:r>
              <a:rPr lang="en-US" sz="1400" dirty="0"/>
              <a:t> After the surgeon…………… the patient, he……….. him there was nothing to worry about.</a:t>
            </a:r>
          </a:p>
          <a:p>
            <a:pPr marL="0" indent="0">
              <a:buNone/>
            </a:pPr>
            <a:r>
              <a:rPr lang="en-US" sz="1400" dirty="0" smtClean="0"/>
              <a:t>A</a:t>
            </a:r>
            <a:r>
              <a:rPr lang="en-US" sz="1400" dirty="0"/>
              <a:t>)	had examined/ told</a:t>
            </a:r>
          </a:p>
          <a:p>
            <a:pPr marL="0" indent="0">
              <a:buNone/>
            </a:pPr>
            <a:r>
              <a:rPr lang="en-US" sz="1400" dirty="0" smtClean="0"/>
              <a:t>B</a:t>
            </a:r>
            <a:r>
              <a:rPr lang="en-US" sz="1400" dirty="0"/>
              <a:t>)	examined/ told</a:t>
            </a:r>
          </a:p>
          <a:p>
            <a:pPr marL="0" indent="0">
              <a:buNone/>
            </a:pPr>
            <a:r>
              <a:rPr lang="en-US" sz="1400" dirty="0" smtClean="0"/>
              <a:t>C</a:t>
            </a:r>
            <a:r>
              <a:rPr lang="en-US" sz="1400" dirty="0"/>
              <a:t>)	had examined/ had told</a:t>
            </a:r>
          </a:p>
          <a:p>
            <a:pPr marL="0" indent="0">
              <a:buNone/>
            </a:pPr>
            <a:r>
              <a:rPr lang="en-US" sz="1400" dirty="0" smtClean="0"/>
              <a:t>D</a:t>
            </a:r>
            <a:r>
              <a:rPr lang="en-US" sz="1400" dirty="0"/>
              <a:t>)	examined/had told</a:t>
            </a:r>
          </a:p>
          <a:p>
            <a:pPr marL="0" indent="0">
              <a:buNone/>
            </a:pPr>
            <a:r>
              <a:rPr lang="en-US" sz="1400" dirty="0"/>
              <a:t>Yesterday she……up full of pains. She …wet the previous day on the way home from work.</a:t>
            </a:r>
          </a:p>
          <a:p>
            <a:pPr marL="0" indent="0">
              <a:buNone/>
            </a:pPr>
            <a:r>
              <a:rPr lang="en-US" sz="1400" dirty="0" smtClean="0"/>
              <a:t>A</a:t>
            </a:r>
            <a:r>
              <a:rPr lang="en-US" sz="1400" dirty="0"/>
              <a:t>)	woke up/got</a:t>
            </a:r>
          </a:p>
          <a:p>
            <a:pPr marL="0" indent="0">
              <a:buNone/>
            </a:pPr>
            <a:r>
              <a:rPr lang="en-US" sz="1400" dirty="0" smtClean="0"/>
              <a:t>B</a:t>
            </a:r>
            <a:r>
              <a:rPr lang="en-US" sz="1400" dirty="0"/>
              <a:t>)	woke up/had got</a:t>
            </a:r>
          </a:p>
          <a:p>
            <a:pPr marL="0" indent="0">
              <a:buNone/>
            </a:pPr>
            <a:r>
              <a:rPr lang="en-US" sz="1400" dirty="0" smtClean="0"/>
              <a:t>C</a:t>
            </a:r>
            <a:r>
              <a:rPr lang="en-US" sz="1400" dirty="0"/>
              <a:t>)	had woken up/got</a:t>
            </a:r>
          </a:p>
          <a:p>
            <a:pPr>
              <a:buAutoNum type="alphaUcParenR" startAt="4"/>
            </a:pPr>
            <a:r>
              <a:rPr lang="en-US" sz="1400" dirty="0" smtClean="0"/>
              <a:t>   is </a:t>
            </a:r>
            <a:r>
              <a:rPr lang="en-US" sz="1400" dirty="0"/>
              <a:t>waking </a:t>
            </a:r>
            <a:r>
              <a:rPr lang="en-US" sz="1400" dirty="0" smtClean="0"/>
              <a:t>up/got</a:t>
            </a:r>
          </a:p>
          <a:p>
            <a:pPr marL="0" indent="0">
              <a:buNone/>
            </a:pPr>
            <a:r>
              <a:rPr lang="en-US" sz="1400" dirty="0"/>
              <a:t>He…………..no improvement although he……….. his doctor’s advice.</a:t>
            </a:r>
          </a:p>
          <a:p>
            <a:pPr marL="0" indent="0">
              <a:buNone/>
            </a:pPr>
            <a:r>
              <a:rPr lang="en-US" sz="1400" dirty="0" smtClean="0"/>
              <a:t>A</a:t>
            </a:r>
            <a:r>
              <a:rPr lang="en-US" sz="1400" dirty="0"/>
              <a:t>)	saw/followed</a:t>
            </a:r>
          </a:p>
          <a:p>
            <a:pPr marL="0" indent="0">
              <a:buNone/>
            </a:pPr>
            <a:r>
              <a:rPr lang="en-US" sz="1400" dirty="0" smtClean="0"/>
              <a:t>B</a:t>
            </a:r>
            <a:r>
              <a:rPr lang="en-US" sz="1400" dirty="0"/>
              <a:t>)	didn’t see/ had followed</a:t>
            </a:r>
          </a:p>
          <a:p>
            <a:pPr marL="0" indent="0">
              <a:buNone/>
            </a:pPr>
            <a:r>
              <a:rPr lang="en-US" sz="1400" dirty="0" smtClean="0"/>
              <a:t>C</a:t>
            </a:r>
            <a:r>
              <a:rPr lang="en-US" sz="1400" dirty="0"/>
              <a:t>)	had seen/followed </a:t>
            </a:r>
          </a:p>
          <a:p>
            <a:pPr>
              <a:buAutoNum type="alphaUcParenR" startAt="4"/>
            </a:pPr>
            <a:r>
              <a:rPr lang="en-US" sz="1400" dirty="0" smtClean="0"/>
              <a:t>   saw</a:t>
            </a:r>
            <a:r>
              <a:rPr lang="en-US" sz="1400" dirty="0"/>
              <a:t>/ had </a:t>
            </a:r>
            <a:r>
              <a:rPr lang="en-US" sz="1400" dirty="0" smtClean="0"/>
              <a:t>followed</a:t>
            </a:r>
          </a:p>
          <a:p>
            <a:pPr marL="0" indent="0">
              <a:buNone/>
            </a:pPr>
            <a:r>
              <a:rPr lang="en-US" sz="1400" dirty="0"/>
              <a:t>The nurse took John’s pulse and blood pressure after she ………………him to hospital</a:t>
            </a:r>
          </a:p>
          <a:p>
            <a:pPr marL="0" indent="0">
              <a:buNone/>
            </a:pPr>
            <a:r>
              <a:rPr lang="en-US" sz="1400" dirty="0" smtClean="0"/>
              <a:t>A</a:t>
            </a:r>
            <a:r>
              <a:rPr lang="en-US" sz="1400" dirty="0"/>
              <a:t>)	has admitted</a:t>
            </a:r>
          </a:p>
          <a:p>
            <a:pPr marL="0" indent="0">
              <a:buNone/>
            </a:pPr>
            <a:r>
              <a:rPr lang="en-US" sz="1400" dirty="0" smtClean="0"/>
              <a:t>B</a:t>
            </a:r>
            <a:r>
              <a:rPr lang="en-US" sz="1400" dirty="0"/>
              <a:t>)	was admitted</a:t>
            </a:r>
          </a:p>
          <a:p>
            <a:pPr marL="0" indent="0">
              <a:buNone/>
            </a:pPr>
            <a:r>
              <a:rPr lang="en-US" sz="1400" dirty="0" smtClean="0"/>
              <a:t>C</a:t>
            </a:r>
            <a:r>
              <a:rPr lang="en-US" sz="1400" dirty="0"/>
              <a:t>)	had admitted</a:t>
            </a:r>
          </a:p>
          <a:p>
            <a:pPr marL="0" indent="0">
              <a:buNone/>
            </a:pPr>
            <a:r>
              <a:rPr lang="en-US" sz="1400" dirty="0" smtClean="0"/>
              <a:t>D</a:t>
            </a:r>
            <a:r>
              <a:rPr lang="en-US" sz="1400" dirty="0"/>
              <a:t>)	admitted</a:t>
            </a:r>
          </a:p>
          <a:p>
            <a:pPr marL="0" indent="0">
              <a:buNone/>
            </a:pPr>
            <a:endParaRPr lang="en-US" sz="1400" dirty="0"/>
          </a:p>
          <a:p>
            <a:endParaRPr lang="en-US" dirty="0"/>
          </a:p>
        </p:txBody>
      </p:sp>
    </p:spTree>
    <p:extLst>
      <p:ext uri="{BB962C8B-B14F-4D97-AF65-F5344CB8AC3E}">
        <p14:creationId xmlns:p14="http://schemas.microsoft.com/office/powerpoint/2010/main" val="87745388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960D760D-5DE3-4276-97FA-078FDC2AC0F7}"/>
  <p:tag name="ISPRING_RESOURCE_FOLDER" val="C:\Users\HongTram\Desktop\AV2.Stroke\"/>
  <p:tag name="ISPRING_PRESENTATION_PATH" val="C:\Users\HongTram\Desktop\AV2.Stroke.pptx"/>
  <p:tag name="ISPRING_PROJECT_VERSION" val="9"/>
  <p:tag name="ISPRING_PROJECT_FOLDER_UPDATED" val="1"/>
  <p:tag name="ISPRING_SCREEN_RECS_UPDATED" val="C:\Users\HongTram\Desktop\AV2.Stroke\"/>
</p:tagLst>
</file>

<file path=ppt/tags/tag2.xml><?xml version="1.0" encoding="utf-8"?>
<p:tagLst xmlns:a="http://schemas.openxmlformats.org/drawingml/2006/main" xmlns:r="http://schemas.openxmlformats.org/officeDocument/2006/relationships" xmlns:p="http://schemas.openxmlformats.org/presentationml/2006/main">
  <p:tag name="ISPRING_CONTENTLIB_ASSET_META" val="{&quot;ai&quot;:&quot;nu-qV_H4oXURTsLQ7p2rrg&quot;,&quot;gi&quot;:&quot;B_ZoME8Um5gIPsvaw5hqWQ&quot;,&quot;ti&quot;:&quot;characters&quot;,&quot;vs&quot;:{&quot;f&quot;:[690,691,529,543],&quot;i&quot;:{&quot;d&quot;:null,&quot;p&quot;:tru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904</TotalTime>
  <Words>661</Words>
  <Application>Microsoft Office PowerPoint</Application>
  <PresentationFormat>On-screen Show (4:3)</PresentationFormat>
  <Paragraphs>70</Paragraphs>
  <Slides>9</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Arial Black</vt:lpstr>
      <vt:lpstr>Calibri</vt:lpstr>
      <vt:lpstr>Calibri Light</vt:lpstr>
      <vt:lpstr>Times New Roman</vt:lpstr>
      <vt:lpstr>Wingdings</vt:lpstr>
      <vt:lpstr>Office Theme</vt:lpstr>
      <vt:lpstr>1_Office Theme</vt:lpstr>
      <vt:lpstr>PowerPoint Presentation</vt:lpstr>
      <vt:lpstr>Stroke  Stroke is a life-threatening condition that occur when the body is not getting enough blood flow. Lack of blood flow means the cells and organs do not get enough oxygen and nutrients to function properly. Many organs can be damaged as a result.  </vt:lpstr>
      <vt:lpstr>What are the symptoms of a stroke? </vt:lpstr>
      <vt:lpstr>What are the causes of stroke?</vt:lpstr>
      <vt:lpstr>Who is at risk for a stroke? </vt:lpstr>
      <vt:lpstr>Prevention </vt:lpstr>
      <vt:lpstr>Reading comprehension</vt:lpstr>
      <vt:lpstr>Grammar and vocabulary practice</vt:lpstr>
      <vt:lpstr>Choose the best answer</vt:lpstr>
    </vt:vector>
  </TitlesOfParts>
  <Company>Truong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Windows User</cp:lastModifiedBy>
  <cp:revision>71</cp:revision>
  <dcterms:created xsi:type="dcterms:W3CDTF">2016-10-01T03:12:11Z</dcterms:created>
  <dcterms:modified xsi:type="dcterms:W3CDTF">2022-02-13T17:30:20Z</dcterms:modified>
</cp:coreProperties>
</file>