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57" r:id="rId3"/>
    <p:sldId id="258" r:id="rId4"/>
    <p:sldId id="261" r:id="rId5"/>
    <p:sldId id="262" r:id="rId6"/>
    <p:sldId id="275" r:id="rId7"/>
    <p:sldId id="277" r:id="rId8"/>
    <p:sldId id="278" r:id="rId9"/>
    <p:sldId id="264" r:id="rId10"/>
    <p:sldId id="279" r:id="rId11"/>
    <p:sldId id="267" r:id="rId12"/>
    <p:sldId id="274" r:id="rId13"/>
    <p:sldId id="270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54" autoAdjust="0"/>
    <p:restoredTop sz="94660"/>
  </p:normalViewPr>
  <p:slideViewPr>
    <p:cSldViewPr>
      <p:cViewPr varScale="1">
        <p:scale>
          <a:sx n="68" d="100"/>
          <a:sy n="68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2BC738-B4ED-47B4-85FE-29ABDC096302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B129A6-22B3-48A8-A2A3-C40E076C5A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2BC738-B4ED-47B4-85FE-29ABDC096302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129A6-22B3-48A8-A2A3-C40E076C5A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2BC738-B4ED-47B4-85FE-29ABDC096302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129A6-22B3-48A8-A2A3-C40E076C5A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2BC738-B4ED-47B4-85FE-29ABDC096302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129A6-22B3-48A8-A2A3-C40E076C5A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2BC738-B4ED-47B4-85FE-29ABDC096302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129A6-22B3-48A8-A2A3-C40E076C5A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2BC738-B4ED-47B4-85FE-29ABDC096302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129A6-22B3-48A8-A2A3-C40E076C5A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2BC738-B4ED-47B4-85FE-29ABDC096302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129A6-22B3-48A8-A2A3-C40E076C5A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2BC738-B4ED-47B4-85FE-29ABDC096302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129A6-22B3-48A8-A2A3-C40E076C5A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2BC738-B4ED-47B4-85FE-29ABDC096302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129A6-22B3-48A8-A2A3-C40E076C5A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12BC738-B4ED-47B4-85FE-29ABDC096302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129A6-22B3-48A8-A2A3-C40E076C5A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2BC738-B4ED-47B4-85FE-29ABDC096302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B129A6-22B3-48A8-A2A3-C40E076C5A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9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12BC738-B4ED-47B4-85FE-29ABDC096302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FB129A6-22B3-48A8-A2A3-C40E076C5A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ải xuốn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1447800"/>
            <a:ext cx="7924800" cy="4495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81000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>
                <a:solidFill>
                  <a:srgbClr val="FF0000"/>
                </a:solidFill>
              </a:rPr>
              <a:t>Smoking</a:t>
            </a:r>
            <a:endParaRPr lang="en-US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The immune system protects the body against infection </a:t>
            </a:r>
            <a:r>
              <a:rPr lang="en-US" smtClean="0"/>
              <a:t>and </a:t>
            </a:r>
            <a:r>
              <a:rPr lang="en-US" smtClean="0"/>
              <a:t>other diseases.</a:t>
            </a:r>
            <a:endParaRPr lang="en-US" dirty="0" smtClean="0"/>
          </a:p>
          <a:p>
            <a:r>
              <a:rPr lang="en-US" dirty="0" smtClean="0"/>
              <a:t>Smoking reduces immune function in the body.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Immune system</a:t>
            </a:r>
            <a:br>
              <a:rPr lang="en-US" sz="4400" b="1" dirty="0" smtClean="0">
                <a:solidFill>
                  <a:srgbClr val="FF0000"/>
                </a:solidFill>
              </a:rPr>
            </a:b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458200" cy="4483291"/>
          </a:xfrm>
        </p:spPr>
        <p:txBody>
          <a:bodyPr/>
          <a:lstStyle/>
          <a:p>
            <a:r>
              <a:rPr lang="en-US" dirty="0" smtClean="0"/>
              <a:t>Females who smoke can have more difficulty in becoming pregnant.</a:t>
            </a:r>
          </a:p>
          <a:p>
            <a:r>
              <a:rPr lang="en-US" dirty="0" smtClean="0"/>
              <a:t>Males who smoke can  damage blood vessels in the penis.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Reproduction</a:t>
            </a:r>
            <a:br>
              <a:rPr lang="en-US" sz="4400" b="1" dirty="0" smtClean="0">
                <a:solidFill>
                  <a:srgbClr val="FF0000"/>
                </a:solidFill>
              </a:rPr>
            </a:b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Expressing purposes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372600" cy="48006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800" dirty="0" smtClean="0"/>
              <a:t> to +V</a:t>
            </a:r>
          </a:p>
          <a:p>
            <a:pPr>
              <a:buFontTx/>
              <a:buChar char="-"/>
            </a:pPr>
            <a:r>
              <a:rPr lang="en-US" sz="2800" dirty="0" smtClean="0"/>
              <a:t> in order to +V</a:t>
            </a:r>
          </a:p>
          <a:p>
            <a:pPr>
              <a:buFontTx/>
              <a:buChar char="-"/>
            </a:pPr>
            <a:r>
              <a:rPr lang="en-US" sz="2800" dirty="0" smtClean="0"/>
              <a:t>so as to + V</a:t>
            </a:r>
          </a:p>
          <a:p>
            <a:pPr>
              <a:buFontTx/>
              <a:buChar char="-"/>
            </a:pPr>
            <a:r>
              <a:rPr lang="en-US" sz="2800" dirty="0" smtClean="0"/>
              <a:t>so that + clause ( s + can/could +v…..)</a:t>
            </a:r>
          </a:p>
          <a:p>
            <a:pPr>
              <a:buNone/>
            </a:pPr>
            <a:r>
              <a:rPr lang="en-US" sz="2400" dirty="0" err="1" smtClean="0">
                <a:solidFill>
                  <a:srgbClr val="FF0000"/>
                </a:solidFill>
              </a:rPr>
              <a:t>Eg</a:t>
            </a:r>
            <a:r>
              <a:rPr lang="en-US" sz="2400" dirty="0" smtClean="0">
                <a:solidFill>
                  <a:srgbClr val="FF0000"/>
                </a:solidFill>
              </a:rPr>
              <a:t>: He learns hard to/in order to/so as to pass the exam</a:t>
            </a: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= He learns hard so that he can pass the exam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635691"/>
          </a:xfrm>
        </p:spPr>
        <p:txBody>
          <a:bodyPr>
            <a:noAutofit/>
          </a:bodyPr>
          <a:lstStyle/>
          <a:p>
            <a:pPr marL="624078" indent="-514350">
              <a:buNone/>
            </a:pPr>
            <a:r>
              <a:rPr lang="en-US" sz="1600" dirty="0" smtClean="0"/>
              <a:t>1. A day room is provided........................ ambulant patients have somewhere to relax. </a:t>
            </a:r>
          </a:p>
          <a:p>
            <a:pPr marL="624078" indent="-514350">
              <a:buNone/>
            </a:pPr>
            <a:r>
              <a:rPr lang="en-US" sz="1600" dirty="0" smtClean="0"/>
              <a:t>2. The patient was given an antibiotic........................the onset of infection. </a:t>
            </a:r>
          </a:p>
          <a:p>
            <a:pPr marL="624078" indent="-514350">
              <a:buNone/>
            </a:pPr>
            <a:r>
              <a:rPr lang="en-US" sz="1600" dirty="0" smtClean="0"/>
              <a:t>3.  The doorways are always wide enough........................patients in wheelchairs enter with ease. </a:t>
            </a:r>
          </a:p>
          <a:p>
            <a:pPr marL="624078" indent="-514350">
              <a:buNone/>
            </a:pPr>
            <a:r>
              <a:rPr lang="en-US" sz="1600" dirty="0" smtClean="0"/>
              <a:t>4. Some side wards have their own basins and lavatories........................ suitable accommodation is provided for infectious patients. </a:t>
            </a:r>
          </a:p>
          <a:p>
            <a:pPr marL="624078" indent="-514350">
              <a:buNone/>
            </a:pPr>
            <a:r>
              <a:rPr lang="en-US" sz="1600" dirty="0" smtClean="0"/>
              <a:t>5. The beds are arranged........................patients can be observed without difficulty.</a:t>
            </a:r>
          </a:p>
          <a:p>
            <a:pPr marL="624078" indent="-514350">
              <a:buNone/>
            </a:pPr>
            <a:r>
              <a:rPr lang="en-US" sz="1600" dirty="0" smtClean="0"/>
              <a:t>6. Hospital planners have used bright colors........................a cheerful atmosphere. </a:t>
            </a:r>
          </a:p>
          <a:p>
            <a:pPr marL="624078" indent="-514350">
              <a:buNone/>
            </a:pPr>
            <a:r>
              <a:rPr lang="en-US" sz="1600" dirty="0" smtClean="0"/>
              <a:t>7. The patient was given an injection of morphine........................shock and pain. </a:t>
            </a:r>
          </a:p>
          <a:p>
            <a:pPr marL="624078" indent="-514350">
              <a:buNone/>
            </a:pPr>
            <a:r>
              <a:rPr lang="en-US" sz="1600" dirty="0" smtClean="0"/>
              <a:t>8. Jane studied hard........................she could pass her examinations. </a:t>
            </a:r>
          </a:p>
          <a:p>
            <a:pPr marL="624078" indent="-514350">
              <a:buNone/>
            </a:pPr>
            <a:r>
              <a:rPr lang="en-US" sz="1600" dirty="0" smtClean="0"/>
              <a:t>9.Furniture and fitting are designed........................ They can be cleaned easily</a:t>
            </a:r>
          </a:p>
          <a:p>
            <a:pPr marL="624078" indent="-514350">
              <a:buNone/>
            </a:pPr>
            <a:r>
              <a:rPr lang="en-US" sz="1600" dirty="0" smtClean="0"/>
              <a:t>10.Mary made notes at the lecture........................she could remember the important points.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Ex1-p43: Complete the following sentences with “so that” or a suitable infinitive with “to”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2800" y="12954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 that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24600" y="2667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 that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24200" y="3200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 that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670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 that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67200" y="4648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 that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4800" y="4953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 that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67200" y="1828800"/>
            <a:ext cx="15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to prevent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24400" y="2133600"/>
            <a:ext cx="15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to help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29200" y="3657600"/>
            <a:ext cx="15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to create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10200" y="4038600"/>
            <a:ext cx="15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to prevent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486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smoking     senior     lung       pain      relationship  college     gum      cough     blood      cigarettes         quit        breath     chest   matches     complaints</a:t>
            </a:r>
          </a:p>
          <a:p>
            <a:pPr marL="452628" indent="-342900">
              <a:buNone/>
            </a:pPr>
            <a:r>
              <a:rPr lang="en-US" sz="1600" dirty="0" smtClean="0"/>
              <a:t>1.It is dangerous to play with....................................................................... </a:t>
            </a:r>
          </a:p>
          <a:p>
            <a:pPr marL="452628" indent="-342900">
              <a:buNone/>
            </a:pPr>
            <a:r>
              <a:rPr lang="en-US" sz="1600" dirty="0" smtClean="0"/>
              <a:t>2. She smokes ten............................................................................a day. </a:t>
            </a:r>
          </a:p>
          <a:p>
            <a:pPr marL="452628" indent="-342900">
              <a:buNone/>
            </a:pPr>
            <a:r>
              <a:rPr lang="en-US" sz="1600" dirty="0" smtClean="0"/>
              <a:t>3. She wants to....................................................smoking. </a:t>
            </a:r>
          </a:p>
          <a:p>
            <a:pPr marL="452628" indent="-342900">
              <a:buNone/>
            </a:pPr>
            <a:r>
              <a:rPr lang="en-US" sz="1600" dirty="0" smtClean="0"/>
              <a:t>4. He will be a..............................................................in college. </a:t>
            </a:r>
          </a:p>
          <a:p>
            <a:pPr marL="452628" indent="-342900">
              <a:buNone/>
            </a:pPr>
            <a:r>
              <a:rPr lang="en-US" sz="1600" dirty="0" smtClean="0"/>
              <a:t>5. His grandmother died of........................................................cancer. </a:t>
            </a:r>
          </a:p>
          <a:p>
            <a:pPr marL="452628" indent="-342900">
              <a:buNone/>
            </a:pPr>
            <a:r>
              <a:rPr lang="en-US" sz="1600" dirty="0" smtClean="0"/>
              <a:t>6. My sister has a...............................................................in her chest. </a:t>
            </a:r>
          </a:p>
          <a:p>
            <a:pPr marL="452628" indent="-342900">
              <a:buNone/>
            </a:pPr>
            <a:r>
              <a:rPr lang="en-US" sz="1600" dirty="0" smtClean="0"/>
              <a:t>7. She chews.............................................instead of smoking cigarettes.</a:t>
            </a:r>
          </a:p>
          <a:p>
            <a:pPr marL="452628" indent="-342900">
              <a:buNone/>
            </a:pPr>
            <a:r>
              <a:rPr lang="en-US" sz="1600" dirty="0" smtClean="0"/>
              <a:t> 8. After walking up the stairs, she was out of.......................................</a:t>
            </a:r>
          </a:p>
          <a:p>
            <a:pPr marL="452628" indent="-342900">
              <a:buNone/>
            </a:pPr>
            <a:r>
              <a:rPr lang="en-US" sz="1600" dirty="0" smtClean="0"/>
              <a:t>9. The doctor hears many....................................................everyday. </a:t>
            </a:r>
          </a:p>
          <a:p>
            <a:pPr marL="452628" indent="-342900">
              <a:buNone/>
            </a:pPr>
            <a:r>
              <a:rPr lang="en-US" sz="1600" dirty="0" smtClean="0"/>
              <a:t>10. He has a very deep..................................................................................</a:t>
            </a:r>
          </a:p>
          <a:p>
            <a:pPr marL="452628" indent="-342900">
              <a:buNone/>
            </a:pPr>
            <a:r>
              <a:rPr lang="en-US" sz="1600" dirty="0" smtClean="0"/>
              <a:t> 11. He has been............................................since he was sixteen years old. </a:t>
            </a:r>
          </a:p>
          <a:p>
            <a:pPr marL="452628" indent="-342900">
              <a:buNone/>
            </a:pPr>
            <a:r>
              <a:rPr lang="en-US" sz="1600" dirty="0" smtClean="0"/>
              <a:t>12. They plan to attend a..............................................near their home. </a:t>
            </a:r>
          </a:p>
          <a:p>
            <a:pPr marL="452628" indent="-342900">
              <a:buNone/>
            </a:pPr>
            <a:r>
              <a:rPr lang="en-US" sz="1600" dirty="0" smtClean="0"/>
              <a:t>13. Jeff plans to donate..................................................... </a:t>
            </a:r>
          </a:p>
          <a:p>
            <a:pPr marL="452628" indent="-342900">
              <a:buNone/>
            </a:pPr>
            <a:r>
              <a:rPr lang="en-US" sz="1600" dirty="0" smtClean="0"/>
              <a:t>14. When he is worried about his......................with his girlfriend, he smokes.</a:t>
            </a:r>
          </a:p>
          <a:p>
            <a:pPr marL="452628" indent="-342900">
              <a:buNone/>
            </a:pPr>
            <a:r>
              <a:rPr lang="en-US" sz="1600" dirty="0" smtClean="0"/>
              <a:t> 15. When she coughs her........................................................................hurts.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14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Ex3-p44 Us e each word once to fill in the blanks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19600" y="15240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matches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6600" y="17526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rgbClr val="FF0000"/>
                </a:solidFill>
              </a:rPr>
              <a:t>cigarettes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0400" y="2057400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quit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29000" y="23622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senior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67200" y="26670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lung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2800" y="29718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pain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4600" y="32004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gum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86400" y="35052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breath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38600" y="38100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complaints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76800" y="41148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cough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95600" y="44196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smoking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33800" y="47244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college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33800" y="50292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blood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00" y="5257800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relationship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19600" y="56388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chest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isks_form_smoking-smoking_can_damage_every_part_of_the_body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Brain</a:t>
            </a:r>
          </a:p>
          <a:p>
            <a:r>
              <a:rPr lang="en-US" dirty="0" smtClean="0"/>
              <a:t>Bones</a:t>
            </a:r>
          </a:p>
          <a:p>
            <a:r>
              <a:rPr lang="en-US" dirty="0" smtClean="0"/>
              <a:t>Skin</a:t>
            </a:r>
          </a:p>
          <a:p>
            <a:r>
              <a:rPr lang="en-US" dirty="0" smtClean="0"/>
              <a:t>Lung cancer</a:t>
            </a:r>
          </a:p>
          <a:p>
            <a:r>
              <a:rPr lang="en-US" dirty="0" smtClean="0"/>
              <a:t>Mouth/teeth</a:t>
            </a:r>
          </a:p>
          <a:p>
            <a:r>
              <a:rPr lang="en-US" dirty="0" smtClean="0"/>
              <a:t>Heart disease</a:t>
            </a:r>
          </a:p>
          <a:p>
            <a:r>
              <a:rPr lang="en-US" dirty="0" smtClean="0"/>
              <a:t>Immune system</a:t>
            </a:r>
          </a:p>
          <a:p>
            <a:r>
              <a:rPr lang="en-US" sz="2800" dirty="0" smtClean="0"/>
              <a:t>Reproduction</a:t>
            </a:r>
            <a:r>
              <a:rPr lang="en-US" sz="2800" b="1" dirty="0" smtClean="0">
                <a:solidFill>
                  <a:srgbClr val="FF0000"/>
                </a:solidFill>
              </a:rPr>
              <a:t/>
            </a:r>
            <a:br>
              <a:rPr lang="en-US" sz="2800" b="1" dirty="0" smtClean="0">
                <a:solidFill>
                  <a:srgbClr val="FF0000"/>
                </a:solidFill>
              </a:rPr>
            </a:b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Consequences of smoking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/>
              <a:t>Smoking can  increase the likelihood of having a stroke which can cause brain damage and death.</a:t>
            </a:r>
          </a:p>
          <a:p>
            <a:pPr algn="ctr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Smoking- stroke- brain- death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Brain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81328"/>
            <a:ext cx="9067800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Smoking: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makes the bones weaker and more brittle.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reduces bone healing after a fracture.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dirty="0" smtClean="0">
                <a:solidFill>
                  <a:srgbClr val="FF0000"/>
                </a:solidFill>
              </a:rPr>
              <a:t>Bones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40709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Smoking reduces the amount of oxygen reaching the skin.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make skin gray and dry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Skin </a:t>
            </a:r>
            <a:br>
              <a:rPr lang="en-US" sz="4400" b="1" dirty="0" smtClean="0">
                <a:solidFill>
                  <a:srgbClr val="FF0000"/>
                </a:solidFill>
              </a:rPr>
            </a:b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Smoking increases the risk of many types of cancer such as mouth, throat, liver, stomach especially lung cancer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Lung cancer</a:t>
            </a:r>
            <a:br>
              <a:rPr lang="en-US" sz="4400" b="1" dirty="0" smtClean="0">
                <a:solidFill>
                  <a:srgbClr val="FF0000"/>
                </a:solidFill>
              </a:rPr>
            </a:b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407091"/>
          </a:xfrm>
        </p:spPr>
        <p:txBody>
          <a:bodyPr/>
          <a:lstStyle/>
          <a:p>
            <a:r>
              <a:rPr lang="en-US" dirty="0" smtClean="0"/>
              <a:t>bad breath</a:t>
            </a:r>
          </a:p>
          <a:p>
            <a:r>
              <a:rPr lang="en-US" dirty="0" smtClean="0"/>
              <a:t>dry </a:t>
            </a:r>
            <a:r>
              <a:rPr lang="en-US" dirty="0" smtClean="0"/>
              <a:t>mouth</a:t>
            </a:r>
          </a:p>
          <a:p>
            <a:r>
              <a:rPr lang="en-US" dirty="0" smtClean="0"/>
              <a:t>stained teeth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Mouth, teeth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4711891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Smoking: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damages the blood vessels       makes blood vessels narrower         hard for blood to flow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increases the risk of blood pressure and heart disease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Heart</a:t>
            </a:r>
            <a:br>
              <a:rPr lang="en-US" sz="4400" b="1" dirty="0" smtClean="0">
                <a:solidFill>
                  <a:srgbClr val="FF0000"/>
                </a:solidFill>
              </a:rPr>
            </a:b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 flipV="1">
            <a:off x="3810000" y="2362200"/>
            <a:ext cx="4572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 flipV="1">
            <a:off x="5334000" y="1981200"/>
            <a:ext cx="4572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1366</TotalTime>
  <Words>551</Words>
  <Application>Microsoft Office PowerPoint</Application>
  <PresentationFormat>On-screen Show (4:3)</PresentationFormat>
  <Paragraphs>98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Smoking</vt:lpstr>
      <vt:lpstr>Slide 2</vt:lpstr>
      <vt:lpstr>Consequences of smoking</vt:lpstr>
      <vt:lpstr>Brain</vt:lpstr>
      <vt:lpstr>Bones </vt:lpstr>
      <vt:lpstr>Skin  </vt:lpstr>
      <vt:lpstr>Lung cancer </vt:lpstr>
      <vt:lpstr>Mouth, teeth</vt:lpstr>
      <vt:lpstr>Heart </vt:lpstr>
      <vt:lpstr>Immune system </vt:lpstr>
      <vt:lpstr>Reproduction </vt:lpstr>
      <vt:lpstr>Expressing purposes</vt:lpstr>
      <vt:lpstr>Ex1-p43: Complete the following sentences with “so that” or a suitable infinitive with “to”</vt:lpstr>
      <vt:lpstr>Ex3-p44 Us e each word once to fill in the blanks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Smoking</dc:title>
  <dc:creator>hp</dc:creator>
  <cp:lastModifiedBy>hp</cp:lastModifiedBy>
  <cp:revision>111</cp:revision>
  <dcterms:created xsi:type="dcterms:W3CDTF">2022-01-02T15:31:07Z</dcterms:created>
  <dcterms:modified xsi:type="dcterms:W3CDTF">2023-04-11T08:24:47Z</dcterms:modified>
</cp:coreProperties>
</file>