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1" r:id="rId3"/>
    <p:sldId id="262" r:id="rId4"/>
    <p:sldId id="259" r:id="rId5"/>
    <p:sldId id="263" r:id="rId6"/>
    <p:sldId id="264" r:id="rId7"/>
    <p:sldId id="267" r:id="rId8"/>
    <p:sldId id="265" r:id="rId9"/>
    <p:sldId id="266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2703E-D994-41C8-A5C1-72FCD496EE88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C798D-1AF0-40FC-8C81-E3D3B109A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4B2206-74C0-4A2D-B0FE-DE360B99E94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006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81B87D-C9E6-4992-9381-A00863B7293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1B87D-C9E6-4992-9381-A00863B7293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1B87D-C9E6-4992-9381-A00863B7293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1B87D-C9E6-4992-9381-A00863B7293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1B87D-C9E6-4992-9381-A00863B7293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1B87D-C9E6-4992-9381-A00863B7293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1B87D-C9E6-4992-9381-A00863B7293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1B87D-C9E6-4992-9381-A00863B7293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1B87D-C9E6-4992-9381-A00863B7293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781B87D-C9E6-4992-9381-A00863B7293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81B87D-C9E6-4992-9381-A00863B7293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4" y="6407948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7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2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781B87D-C9E6-4992-9381-A00863B7293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4" y="6407948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8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1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Revision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5703" y="1"/>
            <a:ext cx="5562703" cy="900621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The past perfect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97280"/>
            <a:ext cx="8534400" cy="53557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eg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: He </a:t>
            </a:r>
            <a:r>
              <a:rPr lang="en-US" sz="2800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had gone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 out before I </a:t>
            </a:r>
            <a:r>
              <a:rPr lang="en-US" sz="28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came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back home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</a:rPr>
              <a:t>                Positive : S + had + </a:t>
            </a:r>
            <a:r>
              <a:rPr lang="en-US" sz="2800" dirty="0" err="1" smtClean="0">
                <a:solidFill>
                  <a:srgbClr val="FF0000"/>
                </a:solidFill>
              </a:rPr>
              <a:t>VpII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err="1" smtClean="0"/>
              <a:t>eg</a:t>
            </a:r>
            <a:r>
              <a:rPr lang="en-US" sz="2800" dirty="0" smtClean="0"/>
              <a:t>: 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 He </a:t>
            </a:r>
            <a:r>
              <a:rPr lang="en-US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hadn’t  gone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 out before I </a:t>
            </a:r>
            <a:r>
              <a:rPr lang="en-US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came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 back home</a:t>
            </a:r>
            <a:endParaRPr lang="en-US" sz="28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</a:rPr>
              <a:t>                   Negative :S + hadn’t + </a:t>
            </a:r>
            <a:r>
              <a:rPr lang="en-US" sz="2800" dirty="0" err="1" smtClean="0">
                <a:solidFill>
                  <a:srgbClr val="FF0000"/>
                </a:solidFill>
              </a:rPr>
              <a:t>VpII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err="1" smtClean="0"/>
              <a:t>eg</a:t>
            </a:r>
            <a:r>
              <a:rPr lang="en-US" sz="2800" b="1" dirty="0" smtClean="0"/>
              <a:t>: </a:t>
            </a:r>
            <a:r>
              <a:rPr lang="en-US" sz="2800" dirty="0" smtClean="0">
                <a:solidFill>
                  <a:srgbClr val="C00000"/>
                </a:solidFill>
              </a:rPr>
              <a:t>Had </a:t>
            </a:r>
            <a:r>
              <a:rPr lang="en-US" sz="2800" dirty="0" smtClean="0"/>
              <a:t>the film </a:t>
            </a:r>
            <a:r>
              <a:rPr lang="en-US" sz="2800" dirty="0" smtClean="0">
                <a:solidFill>
                  <a:srgbClr val="C00000"/>
                </a:solidFill>
              </a:rPr>
              <a:t>ended</a:t>
            </a:r>
            <a:r>
              <a:rPr lang="en-US" sz="2800" dirty="0" smtClean="0"/>
              <a:t> before you </a:t>
            </a:r>
            <a:r>
              <a:rPr lang="en-US" sz="2800" dirty="0" smtClean="0">
                <a:solidFill>
                  <a:srgbClr val="0070C0"/>
                </a:solidFill>
              </a:rPr>
              <a:t>arrived</a:t>
            </a:r>
            <a:r>
              <a:rPr lang="en-US" sz="2800" dirty="0" smtClean="0"/>
              <a:t> at the cinema?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</a:rPr>
              <a:t>                     Questions : Had + S + </a:t>
            </a:r>
            <a:r>
              <a:rPr lang="en-US" sz="2800" dirty="0" err="1" smtClean="0">
                <a:solidFill>
                  <a:srgbClr val="FF0000"/>
                </a:solidFill>
              </a:rPr>
              <a:t>VpII</a:t>
            </a:r>
            <a:r>
              <a:rPr lang="en-US" sz="2800" dirty="0" smtClean="0">
                <a:solidFill>
                  <a:srgbClr val="FF0000"/>
                </a:solidFill>
              </a:rPr>
              <a:t> ?</a:t>
            </a:r>
          </a:p>
          <a:p>
            <a:pPr marL="0" indent="0">
              <a:buNone/>
            </a:pPr>
            <a:r>
              <a:rPr lang="en-US" sz="2800" dirty="0" smtClean="0"/>
              <a:t>                       </a:t>
            </a:r>
            <a:r>
              <a:rPr lang="en-US" sz="2800" b="1" dirty="0" smtClean="0"/>
              <a:t> </a:t>
            </a:r>
            <a:r>
              <a:rPr lang="en-US" sz="2800" dirty="0" smtClean="0">
                <a:solidFill>
                  <a:srgbClr val="C00000"/>
                </a:solidFill>
              </a:rPr>
              <a:t>                      Yes, S + had.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                                               No, S + hadn’t.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0524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880" y="0"/>
            <a:ext cx="6683765" cy="128089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Signal </a:t>
            </a:r>
            <a:r>
              <a:rPr lang="en-US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words</a:t>
            </a:r>
            <a:endParaRPr lang="en-US" sz="4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14153"/>
            <a:ext cx="8991600" cy="5403272"/>
          </a:xfrm>
          <a:noFill/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/>
              <a:t> </a:t>
            </a:r>
            <a:r>
              <a:rPr lang="en-US" sz="3200" dirty="0" smtClean="0"/>
              <a:t>Clause (past perfect) + </a:t>
            </a:r>
            <a:r>
              <a:rPr lang="en-US" sz="3200" dirty="0" smtClean="0">
                <a:solidFill>
                  <a:srgbClr val="0070C0"/>
                </a:solidFill>
              </a:rPr>
              <a:t>before</a:t>
            </a:r>
            <a:r>
              <a:rPr lang="en-US" sz="3200" dirty="0" smtClean="0"/>
              <a:t> + clause ( past simple)</a:t>
            </a:r>
          </a:p>
          <a:p>
            <a:pPr>
              <a:buNone/>
            </a:pPr>
            <a:r>
              <a:rPr lang="en-US" sz="3200" dirty="0" smtClean="0"/>
              <a:t>                                          </a:t>
            </a:r>
            <a:r>
              <a:rPr lang="en-US" sz="3200" dirty="0" smtClean="0">
                <a:solidFill>
                  <a:srgbClr val="0070C0"/>
                </a:solidFill>
              </a:rPr>
              <a:t>by the time</a:t>
            </a:r>
          </a:p>
          <a:p>
            <a:pPr>
              <a:buNone/>
            </a:pPr>
            <a:r>
              <a:rPr lang="en-US" sz="3200" dirty="0" err="1" smtClean="0"/>
              <a:t>Eg</a:t>
            </a:r>
            <a:r>
              <a:rPr lang="en-US" sz="3200" dirty="0" smtClean="0"/>
              <a:t>; I </a:t>
            </a:r>
            <a:r>
              <a:rPr lang="en-US" sz="3200" dirty="0" smtClean="0">
                <a:solidFill>
                  <a:srgbClr val="FF0000"/>
                </a:solidFill>
              </a:rPr>
              <a:t>had finished </a:t>
            </a:r>
            <a:r>
              <a:rPr lang="en-US" sz="3200" dirty="0" smtClean="0"/>
              <a:t>my homework </a:t>
            </a:r>
            <a:r>
              <a:rPr lang="en-US" sz="3200" dirty="0" smtClean="0">
                <a:solidFill>
                  <a:srgbClr val="0070C0"/>
                </a:solidFill>
              </a:rPr>
              <a:t>before</a:t>
            </a:r>
            <a:r>
              <a:rPr lang="en-US" sz="3200" dirty="0" smtClean="0"/>
              <a:t> I </a:t>
            </a:r>
            <a:r>
              <a:rPr lang="en-US" sz="3200" dirty="0" smtClean="0">
                <a:solidFill>
                  <a:srgbClr val="FF0000"/>
                </a:solidFill>
              </a:rPr>
              <a:t>went</a:t>
            </a:r>
            <a:r>
              <a:rPr lang="en-US" sz="3200" dirty="0" smtClean="0"/>
              <a:t> out</a:t>
            </a:r>
          </a:p>
          <a:p>
            <a:pPr>
              <a:buNone/>
            </a:pPr>
            <a:r>
              <a:rPr lang="en-US" sz="3200" dirty="0" smtClean="0"/>
              <a:t>= </a:t>
            </a:r>
            <a:r>
              <a:rPr lang="en-US" sz="3200" dirty="0" smtClean="0">
                <a:solidFill>
                  <a:srgbClr val="0070C0"/>
                </a:solidFill>
              </a:rPr>
              <a:t>Before</a:t>
            </a:r>
            <a:r>
              <a:rPr lang="en-US" sz="3200" dirty="0" smtClean="0"/>
              <a:t> I </a:t>
            </a:r>
            <a:r>
              <a:rPr lang="en-US" sz="3200" dirty="0" smtClean="0">
                <a:solidFill>
                  <a:srgbClr val="FF0000"/>
                </a:solidFill>
              </a:rPr>
              <a:t>went</a:t>
            </a:r>
            <a:r>
              <a:rPr lang="en-US" sz="3200" dirty="0" smtClean="0"/>
              <a:t> out, I </a:t>
            </a:r>
            <a:r>
              <a:rPr lang="en-US" sz="3200" dirty="0" smtClean="0">
                <a:solidFill>
                  <a:srgbClr val="FF0000"/>
                </a:solidFill>
              </a:rPr>
              <a:t>had finished </a:t>
            </a:r>
            <a:r>
              <a:rPr lang="en-US" sz="3200" dirty="0" smtClean="0"/>
              <a:t>my homework</a:t>
            </a:r>
          </a:p>
          <a:p>
            <a:pPr>
              <a:buNone/>
            </a:pPr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  Clause (past simple) + </a:t>
            </a:r>
            <a:r>
              <a:rPr lang="en-US" sz="3200" dirty="0" smtClean="0">
                <a:solidFill>
                  <a:srgbClr val="0070C0"/>
                </a:solidFill>
              </a:rPr>
              <a:t>after</a:t>
            </a:r>
            <a:r>
              <a:rPr lang="en-US" sz="3200" dirty="0" smtClean="0"/>
              <a:t> + clause ( past perfect)</a:t>
            </a:r>
          </a:p>
          <a:p>
            <a:pPr>
              <a:buNone/>
            </a:pPr>
            <a:r>
              <a:rPr lang="en-US" sz="3200" dirty="0" smtClean="0"/>
              <a:t>                                             </a:t>
            </a:r>
            <a:r>
              <a:rPr lang="en-US" sz="3200" dirty="0" smtClean="0">
                <a:solidFill>
                  <a:srgbClr val="0070C0"/>
                </a:solidFill>
              </a:rPr>
              <a:t>as soon as</a:t>
            </a: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                                              until</a:t>
            </a: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					  when</a:t>
            </a:r>
          </a:p>
          <a:p>
            <a:pPr>
              <a:buNone/>
            </a:pPr>
            <a:r>
              <a:rPr lang="en-US" sz="3200" dirty="0" err="1" smtClean="0"/>
              <a:t>Eg</a:t>
            </a:r>
            <a:r>
              <a:rPr lang="en-US" sz="3200" dirty="0" smtClean="0"/>
              <a:t>:  I </a:t>
            </a:r>
            <a:r>
              <a:rPr lang="en-US" sz="3200" dirty="0" smtClean="0">
                <a:solidFill>
                  <a:srgbClr val="FF0000"/>
                </a:solidFill>
              </a:rPr>
              <a:t>went</a:t>
            </a:r>
            <a:r>
              <a:rPr lang="en-US" sz="3200" dirty="0" smtClean="0"/>
              <a:t> out </a:t>
            </a:r>
            <a:r>
              <a:rPr lang="en-US" sz="3200" dirty="0" smtClean="0">
                <a:solidFill>
                  <a:srgbClr val="0070C0"/>
                </a:solidFill>
              </a:rPr>
              <a:t>after</a:t>
            </a:r>
            <a:r>
              <a:rPr lang="en-US" sz="3200" dirty="0" smtClean="0"/>
              <a:t> I </a:t>
            </a:r>
            <a:r>
              <a:rPr lang="en-US" sz="3200" dirty="0" smtClean="0">
                <a:solidFill>
                  <a:srgbClr val="FF0000"/>
                </a:solidFill>
              </a:rPr>
              <a:t>had finished </a:t>
            </a:r>
            <a:r>
              <a:rPr lang="en-US" sz="3200" dirty="0" smtClean="0"/>
              <a:t>my homework</a:t>
            </a:r>
          </a:p>
          <a:p>
            <a:pPr>
              <a:buNone/>
            </a:pPr>
            <a:r>
              <a:rPr lang="en-US" sz="3200" dirty="0" smtClean="0"/>
              <a:t>= </a:t>
            </a:r>
            <a:r>
              <a:rPr lang="en-US" sz="3200" dirty="0" smtClean="0">
                <a:solidFill>
                  <a:srgbClr val="0070C0"/>
                </a:solidFill>
              </a:rPr>
              <a:t>After</a:t>
            </a:r>
            <a:r>
              <a:rPr lang="en-US" sz="3200" dirty="0" smtClean="0"/>
              <a:t> I </a:t>
            </a:r>
            <a:r>
              <a:rPr lang="en-US" sz="3200" dirty="0" smtClean="0">
                <a:solidFill>
                  <a:srgbClr val="FF0000"/>
                </a:solidFill>
              </a:rPr>
              <a:t>had finished </a:t>
            </a:r>
            <a:r>
              <a:rPr lang="en-US" sz="3200" dirty="0" smtClean="0"/>
              <a:t>my homework, I </a:t>
            </a:r>
            <a:r>
              <a:rPr lang="en-US" sz="3200" dirty="0" smtClean="0">
                <a:solidFill>
                  <a:srgbClr val="FF0000"/>
                </a:solidFill>
              </a:rPr>
              <a:t>went</a:t>
            </a:r>
            <a:r>
              <a:rPr lang="en-US" sz="3200" dirty="0" smtClean="0"/>
              <a:t> out</a:t>
            </a:r>
          </a:p>
        </p:txBody>
      </p:sp>
    </p:spTree>
    <p:extLst>
      <p:ext uri="{BB962C8B-B14F-4D97-AF65-F5344CB8AC3E}">
        <p14:creationId xmlns="" xmlns:p14="http://schemas.microsoft.com/office/powerpoint/2010/main" val="69668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33CC"/>
                </a:solidFill>
              </a:rPr>
              <a:t>1. Some &amp; Any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4"/>
            <a:ext cx="8229600" cy="4830763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>
                <a:solidFill>
                  <a:srgbClr val="FF0000"/>
                </a:solidFill>
              </a:rPr>
              <a:t>Some</a:t>
            </a:r>
          </a:p>
          <a:p>
            <a:r>
              <a:rPr lang="en-US" smtClean="0"/>
              <a:t>Dùng với danh từ đếm được  và danh từ không </a:t>
            </a:r>
            <a:r>
              <a:rPr lang="vi-VN" smtClean="0"/>
              <a:t>đế</a:t>
            </a:r>
            <a:r>
              <a:rPr lang="en-US" smtClean="0"/>
              <a:t>m </a:t>
            </a:r>
            <a:r>
              <a:rPr lang="vi-VN" smtClean="0"/>
              <a:t>được</a:t>
            </a:r>
            <a:endParaRPr lang="en-US" smtClean="0"/>
          </a:p>
          <a:p>
            <a:pPr>
              <a:buFontTx/>
              <a:buNone/>
            </a:pPr>
            <a:r>
              <a:rPr lang="en-US" smtClean="0">
                <a:solidFill>
                  <a:srgbClr val="0033CC"/>
                </a:solidFill>
              </a:rPr>
              <a:t>Eg: some apples              some money</a:t>
            </a:r>
          </a:p>
          <a:p>
            <a:r>
              <a:rPr lang="en-US" smtClean="0"/>
              <a:t>Dùng trong câu khẳng định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33CC"/>
                </a:solidFill>
              </a:rPr>
              <a:t>Eg: Tom told some jokes</a:t>
            </a:r>
          </a:p>
          <a:p>
            <a:r>
              <a:rPr lang="en-US" smtClean="0"/>
              <a:t> Dùng  trong câu hỏi nếu câu hỏi </a:t>
            </a:r>
            <a:r>
              <a:rPr lang="vi-VN" smtClean="0"/>
              <a:t>đó</a:t>
            </a:r>
            <a:r>
              <a:rPr lang="en-US" smtClean="0"/>
              <a:t> là lời mời,lời yêu cầu,</a:t>
            </a:r>
            <a:r>
              <a:rPr lang="vi-VN" smtClean="0"/>
              <a:t> đề</a:t>
            </a:r>
            <a:r>
              <a:rPr lang="en-US" smtClean="0"/>
              <a:t> nghi( can/could/would)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33CC"/>
                </a:solidFill>
              </a:rPr>
              <a:t>Eg : would you like some coffee?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8229600" cy="6172200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Any</a:t>
            </a:r>
          </a:p>
          <a:p>
            <a:pPr>
              <a:buFont typeface="Wingdings" pitchFamily="2" charset="2"/>
              <a:buChar char="ü"/>
              <a:defRPr/>
            </a:pPr>
            <a:endParaRPr lang="en-US" dirty="0" smtClean="0"/>
          </a:p>
          <a:p>
            <a:pPr>
              <a:buFont typeface="Wingdings" pitchFamily="2" charset="2"/>
              <a:buChar char="ü"/>
              <a:defRPr/>
            </a:pP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đếm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vi-VN" dirty="0" smtClean="0"/>
              <a:t>đếm</a:t>
            </a:r>
            <a:r>
              <a:rPr lang="en-US" dirty="0" smtClean="0"/>
              <a:t> </a:t>
            </a:r>
            <a:r>
              <a:rPr lang="vi-VN" dirty="0" smtClean="0"/>
              <a:t>được</a:t>
            </a:r>
            <a:endParaRPr lang="en-US" dirty="0" smtClean="0"/>
          </a:p>
          <a:p>
            <a:pPr>
              <a:buFontTx/>
              <a:buNone/>
              <a:defRPr/>
            </a:pPr>
            <a:r>
              <a:rPr lang="en-US" dirty="0" err="1" smtClean="0">
                <a:solidFill>
                  <a:srgbClr val="0033CC"/>
                </a:solidFill>
              </a:rPr>
              <a:t>Eg</a:t>
            </a:r>
            <a:r>
              <a:rPr lang="en-US" dirty="0" smtClean="0">
                <a:solidFill>
                  <a:srgbClr val="0033CC"/>
                </a:solidFill>
              </a:rPr>
              <a:t>: any apples</a:t>
            </a:r>
          </a:p>
          <a:p>
            <a:pPr>
              <a:buFontTx/>
              <a:buNone/>
              <a:defRPr/>
            </a:pPr>
            <a:r>
              <a:rPr lang="en-US" dirty="0" smtClean="0">
                <a:solidFill>
                  <a:srgbClr val="0033CC"/>
                </a:solidFill>
              </a:rPr>
              <a:t>      any money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phủ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nghi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endParaRPr lang="en-US" dirty="0" smtClean="0"/>
          </a:p>
          <a:p>
            <a:pPr>
              <a:buFontTx/>
              <a:buNone/>
              <a:defRPr/>
            </a:pPr>
            <a:r>
              <a:rPr lang="en-US" sz="3000" dirty="0" smtClean="0">
                <a:solidFill>
                  <a:srgbClr val="0033CC"/>
                </a:solidFill>
              </a:rPr>
              <a:t>Eg1: John doesn’t have any money</a:t>
            </a:r>
          </a:p>
          <a:p>
            <a:pPr>
              <a:buFontTx/>
              <a:buNone/>
              <a:defRPr/>
            </a:pPr>
            <a:r>
              <a:rPr lang="en-US" sz="3000" dirty="0" smtClean="0">
                <a:solidFill>
                  <a:srgbClr val="0033CC"/>
                </a:solidFill>
              </a:rPr>
              <a:t>Eg2: Do you know any jokes?</a:t>
            </a:r>
          </a:p>
          <a:p>
            <a:pPr marL="514350" indent="-514350">
              <a:buFont typeface="Wingdings" pitchFamily="2" charset="2"/>
              <a:buChar char="ü"/>
              <a:defRPr/>
            </a:pP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khẳng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nghĩa</a:t>
            </a:r>
            <a:r>
              <a:rPr lang="en-US" dirty="0" smtClean="0"/>
              <a:t> </a:t>
            </a:r>
            <a:r>
              <a:rPr lang="en-US" dirty="0" err="1" smtClean="0"/>
              <a:t>phủ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.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đi</a:t>
            </a:r>
            <a:r>
              <a:rPr lang="en-US" dirty="0" smtClean="0"/>
              <a:t> </a:t>
            </a:r>
            <a:r>
              <a:rPr lang="en-US" dirty="0" err="1" smtClean="0"/>
              <a:t>kèm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hardly, never, without…</a:t>
            </a:r>
          </a:p>
          <a:p>
            <a:pPr>
              <a:buFontTx/>
              <a:buNone/>
              <a:defRPr/>
            </a:pPr>
            <a:r>
              <a:rPr lang="en-US" dirty="0" err="1" smtClean="0">
                <a:solidFill>
                  <a:srgbClr val="0033CC"/>
                </a:solidFill>
              </a:rPr>
              <a:t>Eg</a:t>
            </a:r>
            <a:r>
              <a:rPr lang="en-US" dirty="0" smtClean="0">
                <a:solidFill>
                  <a:srgbClr val="0033CC"/>
                </a:solidFill>
              </a:rPr>
              <a:t>: she never has any problems in studying</a:t>
            </a:r>
          </a:p>
          <a:p>
            <a:pPr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711891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Type 1: If  +  S  +  V(present simple)  , S  +  will +  V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Type 2: If  +  S  +  V(past simple)  , S  + would+  V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Type 3: If  +  S  +  V(past perfect)  , S  + would have+  </a:t>
            </a:r>
            <a:r>
              <a:rPr lang="en-US" sz="2400" dirty="0" err="1" smtClean="0">
                <a:solidFill>
                  <a:srgbClr val="FF0000"/>
                </a:solidFill>
              </a:rPr>
              <a:t>Vpp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Conditional sentence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0" y="533400"/>
          <a:ext cx="9144000" cy="632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3733800"/>
                <a:gridCol w="3810000"/>
              </a:tblGrid>
              <a:tr h="501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Simple future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Near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future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9884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Form</a:t>
                      </a:r>
                      <a:endParaRPr lang="en-US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(+) S + will + V</a:t>
                      </a:r>
                    </a:p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(-) S + will + not+ V</a:t>
                      </a:r>
                      <a:b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(?) Will + S + V?</a:t>
                      </a:r>
                    </a:p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 Yes, S + will.</a:t>
                      </a:r>
                      <a:b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No, S + won't.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(+) S + am//is/ are + going to + V</a:t>
                      </a:r>
                      <a:b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(-) S + am/is/are + not + going to + V </a:t>
                      </a:r>
                      <a:b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(?) Am/is/ are + S + going to + V?</a:t>
                      </a:r>
                      <a:b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Yes, S + am/is/ are.</a:t>
                      </a:r>
                      <a:b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No, S + am/is/ are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+not</a:t>
                      </a:r>
                      <a:endParaRPr lang="en-US" sz="16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48141">
                <a:tc>
                  <a:txBody>
                    <a:bodyPr/>
                    <a:lstStyle/>
                    <a:p>
                      <a:r>
                        <a:rPr lang="en-US" sz="2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Use</a:t>
                      </a:r>
                      <a:endParaRPr lang="en-US" sz="2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vi-VN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Dùng để diễn tả một quyết định, ý định nảy ra tức thời ngay tại thời điểm nói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vi-VN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Diễn tả một dự đoán mang tính chủ quan không có căn cứ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vi-VN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Dùng để diễn tả một dự định đã có kế hoạch từ trước.</a:t>
                      </a:r>
                      <a:endParaRPr lang="en-US" sz="16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vi-VN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Diễn tả một dự đoán có căn cứ xác định, có dẫn chứng cụ thể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75975">
                <a:tc>
                  <a:txBody>
                    <a:bodyPr/>
                    <a:lstStyle/>
                    <a:p>
                      <a:r>
                        <a:rPr lang="en-US" sz="2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Signal        words</a:t>
                      </a:r>
                      <a:endParaRPr lang="en-US" sz="2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 </a:t>
                      </a:r>
                      <a:r>
                        <a:rPr lang="vi-VN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Trong câu có những động từ chỉ quan điểm như:</a:t>
                      </a:r>
                    </a:p>
                    <a:p>
                      <a:r>
                        <a:rPr lang="vi-VN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 </a:t>
                      </a:r>
                      <a:r>
                        <a:rPr lang="vi-VN" sz="16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think/ believe/ suppose/</a:t>
                      </a:r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promise/hope</a:t>
                      </a:r>
                      <a:endParaRPr lang="vi-VN" sz="16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vi-VN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vi-VN" sz="16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perhaps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lang="vi-VN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vi-VN" sz="16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probably</a:t>
                      </a:r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/maybe</a:t>
                      </a:r>
                      <a:endParaRPr lang="vi-VN" sz="16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* </a:t>
                      </a:r>
                      <a:r>
                        <a:rPr lang="vi-VN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Một số động từ, cụm động từ dùng để diễn tả Tương lai gần:</a:t>
                      </a:r>
                    </a:p>
                    <a:p>
                      <a:pPr fontAlgn="base"/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- </a:t>
                      </a:r>
                      <a:r>
                        <a:rPr lang="vi-VN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intend</a:t>
                      </a:r>
                      <a:r>
                        <a:rPr lang="vi-VN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có ý định</a:t>
                      </a:r>
                    </a:p>
                    <a:p>
                      <a:pPr fontAlgn="base"/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- </a:t>
                      </a:r>
                      <a:r>
                        <a:rPr lang="vi-VN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plan</a:t>
                      </a:r>
                      <a:r>
                        <a:rPr lang="vi-VN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có kế hoạch</a:t>
                      </a:r>
                    </a:p>
                    <a:p>
                      <a:pPr fontAlgn="base"/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- </a:t>
                      </a:r>
                      <a:r>
                        <a:rPr lang="vi-VN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arrange</a:t>
                      </a:r>
                      <a:r>
                        <a:rPr lang="vi-VN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 to do: sắp xếp, bố trí</a:t>
                      </a:r>
                    </a:p>
                    <a:p>
                      <a:pPr fontAlgn="base"/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- </a:t>
                      </a:r>
                      <a:r>
                        <a:rPr lang="vi-VN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have/has decided + to do</a:t>
                      </a:r>
                      <a:r>
                        <a:rPr lang="vi-VN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quyết định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Simple future and near future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3556" name="Picture 4" descr="WUX7CAFLJH79CA8PR7OJCAP2L8AUCAMRL6X3CAX1VIH6CAZDSQ9TCAWFALGACAO8ON3JCATCZDZECAR57SZPCAPMSN90CA8RT4XNCAJVR0C9CAWXPHVWCALN90I5CAU1LSLJCAVLXQRWCALQIOW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-152400"/>
            <a:ext cx="9525000" cy="728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533400" y="1828805"/>
            <a:ext cx="4495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/>
              <a:t>I/you/we/they + </a:t>
            </a:r>
            <a:r>
              <a:rPr lang="en-US" sz="2000" b="1" dirty="0">
                <a:solidFill>
                  <a:srgbClr val="FF0000"/>
                </a:solidFill>
              </a:rPr>
              <a:t>have </a:t>
            </a:r>
            <a:r>
              <a:rPr lang="en-US" sz="2000" b="1" dirty="0" smtClean="0">
                <a:solidFill>
                  <a:srgbClr val="FF0000"/>
                </a:solidFill>
              </a:rPr>
              <a:t>to</a:t>
            </a:r>
            <a:r>
              <a:rPr lang="en-US" sz="2000" b="1" dirty="0" smtClean="0"/>
              <a:t>+ </a:t>
            </a:r>
            <a:r>
              <a:rPr lang="en-US" sz="2000" b="1" dirty="0"/>
              <a:t>V</a:t>
            </a:r>
          </a:p>
          <a:p>
            <a:r>
              <a:rPr lang="en-US" sz="2000" b="1" dirty="0"/>
              <a:t>She/he/it        + </a:t>
            </a:r>
            <a:r>
              <a:rPr lang="en-US" sz="2000" b="1" dirty="0">
                <a:solidFill>
                  <a:srgbClr val="FF0000"/>
                </a:solidFill>
              </a:rPr>
              <a:t>has</a:t>
            </a:r>
            <a:r>
              <a:rPr lang="en-US" sz="2000" b="1" dirty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to </a:t>
            </a:r>
            <a:r>
              <a:rPr lang="en-US" sz="2000" b="1" dirty="0" smtClean="0"/>
              <a:t> </a:t>
            </a:r>
            <a:r>
              <a:rPr lang="en-US" sz="2000" b="1" dirty="0"/>
              <a:t>+ </a:t>
            </a:r>
            <a:r>
              <a:rPr lang="en-US" sz="2000" b="1" dirty="0" smtClean="0"/>
              <a:t>V</a:t>
            </a:r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I/you/we/they + </a:t>
            </a:r>
            <a:r>
              <a:rPr lang="en-US" sz="2000" b="1" dirty="0">
                <a:solidFill>
                  <a:srgbClr val="FF0000"/>
                </a:solidFill>
              </a:rPr>
              <a:t>don’t </a:t>
            </a:r>
            <a:r>
              <a:rPr lang="en-US" sz="2000" b="1" dirty="0" smtClean="0">
                <a:solidFill>
                  <a:srgbClr val="FF0000"/>
                </a:solidFill>
              </a:rPr>
              <a:t>have to </a:t>
            </a:r>
            <a:r>
              <a:rPr lang="en-US" sz="2000" b="1" dirty="0" smtClean="0"/>
              <a:t>+ V</a:t>
            </a:r>
            <a:endParaRPr lang="en-US" sz="2000" b="1" dirty="0"/>
          </a:p>
          <a:p>
            <a:r>
              <a:rPr lang="en-US" sz="2000" b="1" dirty="0"/>
              <a:t>She/he/it  </a:t>
            </a:r>
            <a:r>
              <a:rPr lang="en-US" sz="2000" b="1" dirty="0" smtClean="0"/>
              <a:t>+ </a:t>
            </a:r>
            <a:r>
              <a:rPr lang="en-US" sz="2000" b="1" dirty="0">
                <a:solidFill>
                  <a:srgbClr val="FF0000"/>
                </a:solidFill>
              </a:rPr>
              <a:t>doesn’t have</a:t>
            </a:r>
            <a:r>
              <a:rPr lang="en-US" sz="2000" b="1" dirty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to</a:t>
            </a:r>
            <a:r>
              <a:rPr lang="en-US" sz="2000" b="1" dirty="0" smtClean="0"/>
              <a:t>+ </a:t>
            </a:r>
            <a:r>
              <a:rPr lang="en-US" sz="2000" b="1" dirty="0"/>
              <a:t>V</a:t>
            </a:r>
          </a:p>
          <a:p>
            <a:endParaRPr lang="en-US" sz="2000" b="1" dirty="0"/>
          </a:p>
          <a:p>
            <a:r>
              <a:rPr lang="en-US" sz="2000" b="1" dirty="0">
                <a:solidFill>
                  <a:srgbClr val="FF0000"/>
                </a:solidFill>
              </a:rPr>
              <a:t>Do</a:t>
            </a:r>
            <a:r>
              <a:rPr lang="en-US" sz="2000" b="1" dirty="0"/>
              <a:t> + I/you/we/they + </a:t>
            </a:r>
            <a:r>
              <a:rPr lang="en-US" sz="2000" b="1" dirty="0" smtClean="0">
                <a:solidFill>
                  <a:srgbClr val="FF0000"/>
                </a:solidFill>
              </a:rPr>
              <a:t>have to </a:t>
            </a:r>
            <a:r>
              <a:rPr lang="en-US" sz="2000" b="1" dirty="0" smtClean="0"/>
              <a:t>+ V</a:t>
            </a:r>
            <a:endParaRPr lang="en-US" sz="2000" b="1" dirty="0"/>
          </a:p>
          <a:p>
            <a:r>
              <a:rPr lang="en-US" sz="2000" b="1" dirty="0"/>
              <a:t>Yes, S + </a:t>
            </a:r>
            <a:r>
              <a:rPr lang="en-US" sz="2000" b="1" dirty="0">
                <a:solidFill>
                  <a:srgbClr val="FF0000"/>
                </a:solidFill>
              </a:rPr>
              <a:t>do</a:t>
            </a:r>
            <a:r>
              <a:rPr lang="en-US" sz="2000" b="1" dirty="0"/>
              <a:t>/ No, S + </a:t>
            </a:r>
            <a:r>
              <a:rPr lang="en-US" sz="2000" b="1" dirty="0">
                <a:solidFill>
                  <a:srgbClr val="FF0000"/>
                </a:solidFill>
              </a:rPr>
              <a:t>don’t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Does</a:t>
            </a:r>
            <a:r>
              <a:rPr lang="en-US" sz="2000" b="1" dirty="0"/>
              <a:t> + She/he/it    + </a:t>
            </a:r>
            <a:r>
              <a:rPr lang="en-US" sz="2000" b="1" dirty="0" smtClean="0">
                <a:solidFill>
                  <a:srgbClr val="FF0000"/>
                </a:solidFill>
              </a:rPr>
              <a:t>have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to</a:t>
            </a:r>
            <a:r>
              <a:rPr lang="en-US" sz="2000" b="1" dirty="0" smtClean="0"/>
              <a:t>+ V?</a:t>
            </a:r>
            <a:endParaRPr lang="en-US" sz="2000" b="1" dirty="0"/>
          </a:p>
          <a:p>
            <a:r>
              <a:rPr lang="en-US" sz="2000" b="1" dirty="0"/>
              <a:t>Yes, S + </a:t>
            </a:r>
            <a:r>
              <a:rPr lang="en-US" sz="2000" b="1" dirty="0">
                <a:solidFill>
                  <a:srgbClr val="FF0000"/>
                </a:solidFill>
              </a:rPr>
              <a:t>does</a:t>
            </a:r>
            <a:r>
              <a:rPr lang="en-US" sz="2000" b="1" dirty="0"/>
              <a:t>/ No, S + </a:t>
            </a:r>
            <a:r>
              <a:rPr lang="en-US" sz="2000" b="1" dirty="0">
                <a:solidFill>
                  <a:srgbClr val="FF0000"/>
                </a:solidFill>
              </a:rPr>
              <a:t>doesn’t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4953002" y="1828804"/>
            <a:ext cx="45116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I/you/we/they + </a:t>
            </a:r>
            <a:r>
              <a:rPr lang="en-US" sz="2000" b="1" dirty="0">
                <a:solidFill>
                  <a:srgbClr val="FF0000"/>
                </a:solidFill>
              </a:rPr>
              <a:t>have got</a:t>
            </a:r>
            <a:r>
              <a:rPr lang="en-US" sz="2000" b="1" dirty="0"/>
              <a:t> + O</a:t>
            </a:r>
          </a:p>
          <a:p>
            <a:r>
              <a:rPr lang="en-US" sz="2000" b="1" dirty="0"/>
              <a:t>She/he/it         + </a:t>
            </a:r>
            <a:r>
              <a:rPr lang="en-US" sz="2000" b="1" dirty="0">
                <a:solidFill>
                  <a:srgbClr val="FF0000"/>
                </a:solidFill>
              </a:rPr>
              <a:t>has got</a:t>
            </a:r>
            <a:r>
              <a:rPr lang="en-US" sz="2000" b="1" dirty="0"/>
              <a:t>  + O</a:t>
            </a:r>
          </a:p>
          <a:p>
            <a:endParaRPr lang="en-US" sz="2000" b="1" dirty="0"/>
          </a:p>
          <a:p>
            <a:r>
              <a:rPr lang="en-US" sz="2000" b="1" dirty="0"/>
              <a:t>I/you/we/they + </a:t>
            </a:r>
            <a:r>
              <a:rPr lang="en-US" sz="2000" b="1" dirty="0">
                <a:solidFill>
                  <a:srgbClr val="FF0000"/>
                </a:solidFill>
              </a:rPr>
              <a:t>haven’t got</a:t>
            </a:r>
            <a:r>
              <a:rPr lang="en-US" sz="2000" b="1" dirty="0"/>
              <a:t> + O</a:t>
            </a:r>
          </a:p>
          <a:p>
            <a:r>
              <a:rPr lang="en-US" sz="2000" b="1" dirty="0"/>
              <a:t>She/he/it        + </a:t>
            </a:r>
            <a:r>
              <a:rPr lang="en-US" sz="2000" b="1" dirty="0">
                <a:solidFill>
                  <a:srgbClr val="FF0000"/>
                </a:solidFill>
              </a:rPr>
              <a:t>hasn’t got</a:t>
            </a:r>
            <a:r>
              <a:rPr lang="en-US" sz="2000" b="1" dirty="0"/>
              <a:t>   + O</a:t>
            </a:r>
          </a:p>
          <a:p>
            <a:endParaRPr lang="en-US" sz="2000" b="1" dirty="0"/>
          </a:p>
          <a:p>
            <a:r>
              <a:rPr lang="en-US" sz="2000" b="1" dirty="0">
                <a:solidFill>
                  <a:srgbClr val="FF0000"/>
                </a:solidFill>
              </a:rPr>
              <a:t>Have </a:t>
            </a:r>
            <a:r>
              <a:rPr lang="en-US" sz="2000" b="1" dirty="0"/>
              <a:t>+ I/you/we/they + </a:t>
            </a:r>
            <a:r>
              <a:rPr lang="en-US" sz="2000" b="1" dirty="0">
                <a:solidFill>
                  <a:srgbClr val="FF0000"/>
                </a:solidFill>
              </a:rPr>
              <a:t>got</a:t>
            </a:r>
            <a:r>
              <a:rPr lang="en-US" sz="2000" b="1" dirty="0"/>
              <a:t> + O?</a:t>
            </a:r>
          </a:p>
          <a:p>
            <a:r>
              <a:rPr lang="en-US" sz="2000" b="1" dirty="0"/>
              <a:t>Yes, S + </a:t>
            </a:r>
            <a:r>
              <a:rPr lang="en-US" sz="2000" b="1" dirty="0">
                <a:solidFill>
                  <a:srgbClr val="FF0000"/>
                </a:solidFill>
              </a:rPr>
              <a:t>have</a:t>
            </a:r>
            <a:r>
              <a:rPr lang="en-US" sz="2000" b="1" dirty="0"/>
              <a:t>/ No, S + </a:t>
            </a:r>
            <a:r>
              <a:rPr lang="en-US" sz="2000" b="1" dirty="0">
                <a:solidFill>
                  <a:srgbClr val="FF0000"/>
                </a:solidFill>
              </a:rPr>
              <a:t>haven’t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Has</a:t>
            </a:r>
            <a:r>
              <a:rPr lang="en-US" sz="2000" b="1" dirty="0"/>
              <a:t>  + she/he/it          + </a:t>
            </a:r>
            <a:r>
              <a:rPr lang="en-US" sz="2000" b="1" dirty="0">
                <a:solidFill>
                  <a:srgbClr val="FF0000"/>
                </a:solidFill>
              </a:rPr>
              <a:t>got</a:t>
            </a:r>
            <a:r>
              <a:rPr lang="en-US" sz="2000" b="1" dirty="0"/>
              <a:t> + O?</a:t>
            </a:r>
          </a:p>
          <a:p>
            <a:r>
              <a:rPr lang="en-US" sz="2000" b="1" dirty="0"/>
              <a:t>Yes, S + </a:t>
            </a:r>
            <a:r>
              <a:rPr lang="en-US" sz="2000" b="1" dirty="0">
                <a:solidFill>
                  <a:srgbClr val="FF0000"/>
                </a:solidFill>
              </a:rPr>
              <a:t>has</a:t>
            </a:r>
            <a:r>
              <a:rPr lang="en-US" sz="2000" b="1" dirty="0"/>
              <a:t>/ No, S + </a:t>
            </a:r>
            <a:r>
              <a:rPr lang="en-US" sz="2000" b="1" dirty="0">
                <a:solidFill>
                  <a:srgbClr val="FF0000"/>
                </a:solidFill>
              </a:rPr>
              <a:t>hasn’t</a:t>
            </a: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2" y="1981200"/>
            <a:ext cx="7040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(+)</a:t>
            </a: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2" y="2895601"/>
            <a:ext cx="6270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(-)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1" y="3810001"/>
            <a:ext cx="5709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(?)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19200" y="304800"/>
            <a:ext cx="6172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4. Have to/ have got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8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8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8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8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88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88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8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8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88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88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8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78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788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788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788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88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0" grpId="0"/>
      <p:bldP spid="78861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5.Passive voice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07922875"/>
              </p:ext>
            </p:extLst>
          </p:nvPr>
        </p:nvGraphicFramePr>
        <p:xfrm>
          <a:off x="-76200" y="30480"/>
          <a:ext cx="9372600" cy="835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3505200"/>
                <a:gridCol w="42672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800" smtClean="0"/>
                        <a:t>   </a:t>
                      </a:r>
                      <a:r>
                        <a:rPr lang="en-US" sz="3200" b="1" smtClean="0"/>
                        <a:t>Tenses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</a:t>
                      </a:r>
                      <a:r>
                        <a:rPr lang="en-US" sz="3200" dirty="0" smtClean="0"/>
                        <a:t>Active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</a:t>
                      </a:r>
                      <a:r>
                        <a:rPr lang="en-US" sz="3200" dirty="0" smtClean="0"/>
                        <a:t>Passive</a:t>
                      </a:r>
                      <a:endParaRPr lang="en-US" dirty="0"/>
                    </a:p>
                  </a:txBody>
                  <a:tcPr/>
                </a:tc>
              </a:tr>
              <a:tr h="1097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Present</a:t>
                      </a:r>
                      <a:r>
                        <a:rPr lang="en-US" sz="2400" baseline="0" dirty="0" smtClean="0"/>
                        <a:t> Simple</a:t>
                      </a:r>
                      <a:endParaRPr lang="en-US" sz="2400" dirty="0" smtClean="0"/>
                    </a:p>
                    <a:p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S + V</a:t>
                      </a:r>
                      <a:r>
                        <a:rPr lang="en-US" sz="2200" baseline="0" dirty="0" smtClean="0"/>
                        <a:t> (s/</a:t>
                      </a:r>
                      <a:r>
                        <a:rPr lang="en-US" sz="2200" baseline="0" dirty="0" err="1" smtClean="0"/>
                        <a:t>es</a:t>
                      </a:r>
                      <a:r>
                        <a:rPr lang="en-US" sz="2200" baseline="0" dirty="0" smtClean="0"/>
                        <a:t>)</a:t>
                      </a:r>
                      <a:r>
                        <a:rPr lang="en-US" sz="2200" dirty="0" smtClean="0"/>
                        <a:t>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rgbClr val="C00000"/>
                          </a:solidFill>
                        </a:rPr>
                        <a:t>Lan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cleans the floor every morning </a:t>
                      </a:r>
                      <a:endParaRPr lang="en-US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 + am/is/are + Vp2 + by 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The floor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is cleaned by </a:t>
                      </a:r>
                      <a:r>
                        <a:rPr lang="en-US" sz="2200" b="1" baseline="0" dirty="0" err="1" smtClean="0">
                          <a:solidFill>
                            <a:srgbClr val="C00000"/>
                          </a:solidFill>
                        </a:rPr>
                        <a:t>Lan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every morning</a:t>
                      </a:r>
                      <a:endParaRPr lang="en-US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2496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Present Continuous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 + am/is/are + V-</a:t>
                      </a:r>
                      <a:r>
                        <a:rPr lang="en-US" sz="2200" dirty="0" err="1" smtClean="0"/>
                        <a:t>ing</a:t>
                      </a:r>
                      <a:r>
                        <a:rPr lang="en-US" sz="2200" dirty="0" smtClean="0"/>
                        <a:t> 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: The pupil is doing some exercises</a:t>
                      </a:r>
                      <a:endParaRPr lang="en-US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S+ am/is/are + being + Vp2 + by 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Some exercises are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being done by the pupil</a:t>
                      </a:r>
                      <a:endParaRPr lang="en-US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Present Perfect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 + has/have + P2 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The secretary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has just finished the report</a:t>
                      </a:r>
                      <a:endParaRPr lang="en-US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 + has/have + been + Vp2 + by 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The report has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just been finished by the secretary</a:t>
                      </a:r>
                      <a:endParaRPr lang="en-US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Past Simple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 + V-</a:t>
                      </a:r>
                      <a:r>
                        <a:rPr lang="en-US" sz="2200" dirty="0" err="1" smtClean="0"/>
                        <a:t>ed</a:t>
                      </a:r>
                      <a:r>
                        <a:rPr lang="en-US" sz="2200" dirty="0" smtClean="0"/>
                        <a:t> 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Nam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broke the glasses</a:t>
                      </a:r>
                      <a:endParaRPr lang="en-US" sz="2200" b="1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 + was/were + Vp2 + by 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The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glasses were broken by Nam</a:t>
                      </a:r>
                      <a:endParaRPr lang="en-US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4630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Past Continuous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 + was/were + V-</a:t>
                      </a:r>
                      <a:r>
                        <a:rPr lang="en-US" sz="2200" dirty="0" err="1" smtClean="0"/>
                        <a:t>ing</a:t>
                      </a:r>
                      <a:r>
                        <a:rPr lang="en-US" sz="2200" dirty="0" smtClean="0"/>
                        <a:t> 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Eg:My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  mother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was cooking dinner at 6 </a:t>
                      </a:r>
                      <a:r>
                        <a:rPr lang="en-US" sz="2200" b="1" baseline="0" dirty="0" err="1" smtClean="0">
                          <a:solidFill>
                            <a:srgbClr val="C00000"/>
                          </a:solidFill>
                        </a:rPr>
                        <a:t>a.m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yesterday</a:t>
                      </a:r>
                      <a:endParaRPr lang="en-US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 + was/were + being + Vp2 + by 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Dinner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was being cooked by my mother at 6 </a:t>
                      </a:r>
                      <a:r>
                        <a:rPr lang="en-US" sz="2200" b="1" baseline="0" dirty="0" err="1" smtClean="0">
                          <a:solidFill>
                            <a:srgbClr val="C00000"/>
                          </a:solidFill>
                        </a:rPr>
                        <a:t>a.m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yesterday</a:t>
                      </a:r>
                      <a:endParaRPr lang="en-US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6562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49979541"/>
              </p:ext>
            </p:extLst>
          </p:nvPr>
        </p:nvGraphicFramePr>
        <p:xfrm>
          <a:off x="-81887" y="-636894"/>
          <a:ext cx="9296400" cy="917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3581400"/>
                <a:gridCol w="42672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</a:t>
                      </a:r>
                      <a:r>
                        <a:rPr lang="en-US" sz="3200" dirty="0" smtClean="0"/>
                        <a:t>Tenses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          </a:t>
                      </a:r>
                      <a:r>
                        <a:rPr lang="en-US" sz="3200" dirty="0" smtClean="0"/>
                        <a:t>Active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        </a:t>
                      </a:r>
                      <a:r>
                        <a:rPr lang="en-US" sz="3200" dirty="0" smtClean="0"/>
                        <a:t>Passive</a:t>
                      </a:r>
                      <a:endParaRPr lang="en-US" sz="3200" dirty="0"/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Past Perfect</a:t>
                      </a:r>
                    </a:p>
                    <a:p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S+ had + P2+O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The boy had found the key before 9 </a:t>
                      </a:r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a.m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 yesterday</a:t>
                      </a:r>
                    </a:p>
                    <a:p>
                      <a:endParaRPr lang="en-US" sz="2200" dirty="0" smtClean="0"/>
                    </a:p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 + had + been + Vp2 + by 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The key had been found by the boy before 9 </a:t>
                      </a:r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a.m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 yesterday</a:t>
                      </a:r>
                    </a:p>
                    <a:p>
                      <a:endParaRPr lang="en-US" sz="2200" dirty="0" smtClean="0"/>
                    </a:p>
                    <a:p>
                      <a:endParaRPr lang="en-US" sz="2200" dirty="0"/>
                    </a:p>
                  </a:txBody>
                  <a:tcPr/>
                </a:tc>
              </a:tr>
              <a:tr h="11277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Simple  Future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 + will/shall + V 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</a:t>
                      </a:r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Mr.Brown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will not teach our class</a:t>
                      </a:r>
                      <a:endParaRPr lang="en-US" sz="2200" b="1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 + will + be +V p2 + by 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Our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class will not be taught by </a:t>
                      </a:r>
                      <a:r>
                        <a:rPr lang="en-US" sz="2200" b="1" baseline="0" dirty="0" err="1" smtClean="0">
                          <a:solidFill>
                            <a:srgbClr val="C00000"/>
                          </a:solidFill>
                        </a:rPr>
                        <a:t>Mr.Brown</a:t>
                      </a:r>
                      <a:endParaRPr lang="en-US" sz="2200" b="1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Be  </a:t>
                      </a:r>
                    </a:p>
                    <a:p>
                      <a:r>
                        <a:rPr lang="en-US" sz="2400" dirty="0" smtClean="0"/>
                        <a:t>     +</a:t>
                      </a:r>
                    </a:p>
                    <a:p>
                      <a:r>
                        <a:rPr lang="en-US" sz="2400" dirty="0" smtClean="0"/>
                        <a:t>going to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 +am/is/are + going to + V+O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The government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is going to build a school in this area next year</a:t>
                      </a:r>
                      <a:endParaRPr lang="en-US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S+am</a:t>
                      </a:r>
                      <a:r>
                        <a:rPr lang="en-US" sz="2200" dirty="0" smtClean="0"/>
                        <a:t>/is/</a:t>
                      </a:r>
                      <a:r>
                        <a:rPr lang="en-US" sz="2200" dirty="0" err="1" smtClean="0"/>
                        <a:t>are+going</a:t>
                      </a:r>
                      <a:r>
                        <a:rPr lang="en-US" sz="2200" dirty="0" smtClean="0"/>
                        <a:t> to+be+Vp2+by+O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A school</a:t>
                      </a:r>
                      <a:r>
                        <a:rPr lang="en-US" sz="2200" b="1" baseline="0" dirty="0" smtClean="0">
                          <a:solidFill>
                            <a:srgbClr val="C00000"/>
                          </a:solidFill>
                        </a:rPr>
                        <a:t> is going to be built in this area by the government next year</a:t>
                      </a:r>
                      <a:endParaRPr lang="en-US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5697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Modal Verbs 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/>
                        <a:t>S + modal verb + V + O</a:t>
                      </a:r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The students must do this exercise in class </a:t>
                      </a:r>
                    </a:p>
                    <a:p>
                      <a:endParaRPr lang="pt-BR" sz="2200" dirty="0" smtClean="0"/>
                    </a:p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 + modal verb+ be + Vp2 +</a:t>
                      </a:r>
                      <a:r>
                        <a:rPr lang="en-US" sz="2200" dirty="0" err="1" smtClean="0"/>
                        <a:t>by+O</a:t>
                      </a:r>
                      <a:endParaRPr lang="en-US" sz="2200" dirty="0" smtClean="0"/>
                    </a:p>
                    <a:p>
                      <a:r>
                        <a:rPr lang="en-US" sz="2200" b="1" dirty="0" err="1" smtClean="0">
                          <a:solidFill>
                            <a:srgbClr val="C00000"/>
                          </a:solidFill>
                        </a:rPr>
                        <a:t>Eg</a:t>
                      </a:r>
                      <a:r>
                        <a:rPr lang="en-US" sz="2200" b="1" dirty="0" smtClean="0">
                          <a:solidFill>
                            <a:srgbClr val="C00000"/>
                          </a:solidFill>
                        </a:rPr>
                        <a:t>: This exercise must be done in class by the students</a:t>
                      </a:r>
                    </a:p>
                    <a:p>
                      <a:endParaRPr lang="en-US" sz="2200" dirty="0" smtClean="0"/>
                    </a:p>
                    <a:p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5237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</TotalTime>
  <Words>925</Words>
  <Application>Microsoft Office PowerPoint</Application>
  <PresentationFormat>On-screen Show (4:3)</PresentationFormat>
  <Paragraphs>147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Revision</vt:lpstr>
      <vt:lpstr>1. Some &amp; Any</vt:lpstr>
      <vt:lpstr>Slide 3</vt:lpstr>
      <vt:lpstr>2. Conditional sentence</vt:lpstr>
      <vt:lpstr>Slide 5</vt:lpstr>
      <vt:lpstr>Slide 6</vt:lpstr>
      <vt:lpstr>5.Passive voice</vt:lpstr>
      <vt:lpstr>Slide 8</vt:lpstr>
      <vt:lpstr>Slide 9</vt:lpstr>
      <vt:lpstr>The past perfect</vt:lpstr>
      <vt:lpstr>Signal words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18</cp:revision>
  <dcterms:created xsi:type="dcterms:W3CDTF">2022-01-28T15:34:36Z</dcterms:created>
  <dcterms:modified xsi:type="dcterms:W3CDTF">2023-04-12T03:59:58Z</dcterms:modified>
</cp:coreProperties>
</file>