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61" r:id="rId3"/>
    <p:sldId id="262" r:id="rId4"/>
    <p:sldId id="279" r:id="rId5"/>
    <p:sldId id="280" r:id="rId6"/>
    <p:sldId id="281" r:id="rId7"/>
    <p:sldId id="259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2703E-D994-41C8-A5C1-72FCD496EE88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798D-1AF0-40FC-8C81-E3D3B109A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8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7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2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81B87D-C9E6-4992-9381-A00863B72935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8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8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A89267-C47D-4234-A555-9C960B4A23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1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Revision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Forms: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(+) S + </a:t>
            </a:r>
            <a:r>
              <a:rPr lang="en-US" b="1" i="1" dirty="0" err="1" smtClean="0">
                <a:solidFill>
                  <a:srgbClr val="0070C0"/>
                </a:solidFill>
              </a:rPr>
              <a:t>tobe</a:t>
            </a:r>
            <a:r>
              <a:rPr lang="en-US" b="1" i="1" dirty="0" smtClean="0">
                <a:solidFill>
                  <a:srgbClr val="0070C0"/>
                </a:solidFill>
              </a:rPr>
              <a:t> + </a:t>
            </a:r>
            <a:r>
              <a:rPr lang="en-US" b="1" i="1" dirty="0" err="1" smtClean="0">
                <a:solidFill>
                  <a:srgbClr val="0070C0"/>
                </a:solidFill>
              </a:rPr>
              <a:t>V.ing</a:t>
            </a:r>
            <a:endParaRPr lang="en-US" b="1" i="1" dirty="0" smtClean="0">
              <a:solidFill>
                <a:srgbClr val="0070C0"/>
              </a:solidFill>
            </a:endParaRPr>
          </a:p>
          <a:p>
            <a:r>
              <a:rPr lang="en-US" b="1" i="1" dirty="0" smtClean="0">
                <a:solidFill>
                  <a:srgbClr val="0070C0"/>
                </a:solidFill>
              </a:rPr>
              <a:t>(-)  S + </a:t>
            </a:r>
            <a:r>
              <a:rPr lang="en-US" b="1" i="1" dirty="0" err="1" smtClean="0">
                <a:solidFill>
                  <a:srgbClr val="0070C0"/>
                </a:solidFill>
              </a:rPr>
              <a:t>tobe.not</a:t>
            </a:r>
            <a:r>
              <a:rPr lang="en-US" b="1" i="1" dirty="0" smtClean="0">
                <a:solidFill>
                  <a:srgbClr val="0070C0"/>
                </a:solidFill>
              </a:rPr>
              <a:t> + </a:t>
            </a:r>
            <a:r>
              <a:rPr lang="en-US" b="1" i="1" dirty="0" err="1" smtClean="0">
                <a:solidFill>
                  <a:srgbClr val="0070C0"/>
                </a:solidFill>
              </a:rPr>
              <a:t>V.ing</a:t>
            </a:r>
            <a:endParaRPr lang="en-US" b="1" i="1" dirty="0" smtClean="0">
              <a:solidFill>
                <a:srgbClr val="0070C0"/>
              </a:solidFill>
            </a:endParaRPr>
          </a:p>
          <a:p>
            <a:r>
              <a:rPr lang="en-US" b="1" i="1" dirty="0" smtClean="0">
                <a:solidFill>
                  <a:srgbClr val="0070C0"/>
                </a:solidFill>
              </a:rPr>
              <a:t>(?) (W/h) Tobe + S + </a:t>
            </a:r>
            <a:r>
              <a:rPr lang="en-US" b="1" i="1" dirty="0" err="1" smtClean="0">
                <a:solidFill>
                  <a:srgbClr val="0070C0"/>
                </a:solidFill>
              </a:rPr>
              <a:t>V.ing</a:t>
            </a:r>
            <a:r>
              <a:rPr lang="en-US" b="1" i="1" dirty="0" smtClean="0">
                <a:solidFill>
                  <a:srgbClr val="0070C0"/>
                </a:solidFill>
              </a:rPr>
              <a:t>?</a:t>
            </a:r>
          </a:p>
          <a:p>
            <a:pPr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We use the present continuous tense to :</a:t>
            </a:r>
          </a:p>
          <a:p>
            <a:pPr>
              <a:buFontTx/>
              <a:buChar char="-"/>
            </a:pPr>
            <a:r>
              <a:rPr lang="en-US" altLang="en-US" sz="2400" i="1" dirty="0">
                <a:solidFill>
                  <a:srgbClr val="0070C0"/>
                </a:solidFill>
              </a:rPr>
              <a:t>Say what is happening at the moment.</a:t>
            </a:r>
          </a:p>
          <a:p>
            <a:pPr>
              <a:buNone/>
            </a:pPr>
            <a:r>
              <a:rPr lang="en-US" altLang="en-US" sz="2400" i="1" dirty="0">
                <a:solidFill>
                  <a:srgbClr val="0070C0"/>
                </a:solidFill>
              </a:rPr>
              <a:t>	</a:t>
            </a:r>
            <a:r>
              <a:rPr lang="en-US" altLang="en-US" sz="2400" i="1" dirty="0" err="1">
                <a:solidFill>
                  <a:srgbClr val="0070C0"/>
                </a:solidFill>
              </a:rPr>
              <a:t>Eg</a:t>
            </a:r>
            <a:r>
              <a:rPr lang="en-US" altLang="en-US" sz="2400" i="1" dirty="0">
                <a:solidFill>
                  <a:srgbClr val="0070C0"/>
                </a:solidFill>
              </a:rPr>
              <a:t>: We are learning English at the moment.</a:t>
            </a:r>
          </a:p>
          <a:p>
            <a:pPr>
              <a:buFontTx/>
              <a:buChar char="-"/>
            </a:pPr>
            <a:r>
              <a:rPr lang="en-US" altLang="en-US" sz="2400" i="1" dirty="0">
                <a:solidFill>
                  <a:srgbClr val="0070C0"/>
                </a:solidFill>
              </a:rPr>
              <a:t>Describe a temporary state.</a:t>
            </a:r>
          </a:p>
          <a:p>
            <a:pPr>
              <a:buNone/>
            </a:pPr>
            <a:r>
              <a:rPr lang="en-US" altLang="en-US" sz="2400" i="1" dirty="0">
                <a:solidFill>
                  <a:srgbClr val="0070C0"/>
                </a:solidFill>
              </a:rPr>
              <a:t>   </a:t>
            </a:r>
            <a:r>
              <a:rPr lang="en-US" altLang="en-US" sz="2400" i="1" dirty="0" err="1">
                <a:solidFill>
                  <a:srgbClr val="0070C0"/>
                </a:solidFill>
              </a:rPr>
              <a:t>Eg</a:t>
            </a:r>
            <a:r>
              <a:rPr lang="en-US" altLang="en-US" sz="2400" i="1" dirty="0">
                <a:solidFill>
                  <a:srgbClr val="0070C0"/>
                </a:solidFill>
              </a:rPr>
              <a:t>: I’m staying with my friends this week.</a:t>
            </a:r>
          </a:p>
          <a:p>
            <a:pPr>
              <a:buFontTx/>
              <a:buChar char="-"/>
            </a:pPr>
            <a:r>
              <a:rPr lang="en-US" altLang="en-US" sz="2400" i="1" dirty="0">
                <a:solidFill>
                  <a:srgbClr val="0070C0"/>
                </a:solidFill>
              </a:rPr>
              <a:t>Describe a future arrangement.</a:t>
            </a:r>
          </a:p>
          <a:p>
            <a:pPr>
              <a:buNone/>
            </a:pPr>
            <a:r>
              <a:rPr lang="en-US" altLang="en-US" sz="2400" i="1" dirty="0">
                <a:solidFill>
                  <a:srgbClr val="0070C0"/>
                </a:solidFill>
              </a:rPr>
              <a:t>	</a:t>
            </a:r>
            <a:r>
              <a:rPr lang="en-US" altLang="en-US" sz="2400" i="1" dirty="0" err="1">
                <a:solidFill>
                  <a:srgbClr val="0070C0"/>
                </a:solidFill>
              </a:rPr>
              <a:t>Eg</a:t>
            </a:r>
            <a:r>
              <a:rPr lang="en-US" altLang="en-US" sz="2400" i="1" dirty="0">
                <a:solidFill>
                  <a:srgbClr val="0070C0"/>
                </a:solidFill>
              </a:rPr>
              <a:t>: I’m meeting my boyfriend this afternoon.</a:t>
            </a:r>
          </a:p>
          <a:p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dirty="0" smtClean="0">
                <a:solidFill>
                  <a:srgbClr val="FF0000"/>
                </a:solidFill>
                <a:latin typeface="Arial" panose="020B0604020202020204" pitchFamily="34" charset="0"/>
              </a:rPr>
              <a:t>6. The </a:t>
            </a:r>
            <a:r>
              <a:rPr lang="en-US" altLang="en-US" sz="4400" dirty="0">
                <a:solidFill>
                  <a:srgbClr val="FF0000"/>
                </a:solidFill>
                <a:latin typeface="Arial" panose="020B0604020202020204" pitchFamily="34" charset="0"/>
              </a:rPr>
              <a:t>present continuous tense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23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Forms: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(+) S + </a:t>
            </a:r>
            <a:r>
              <a:rPr lang="en-US" dirty="0" err="1" smtClean="0">
                <a:solidFill>
                  <a:srgbClr val="0070C0"/>
                </a:solidFill>
              </a:rPr>
              <a:t>V.ed</a:t>
            </a:r>
            <a:r>
              <a:rPr lang="en-US" dirty="0" smtClean="0">
                <a:solidFill>
                  <a:srgbClr val="0070C0"/>
                </a:solidFill>
              </a:rPr>
              <a:t>/ irregular V + O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(-)  S + didn’t + V + O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(?)   Did + S + V + O?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Use: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2800" i="1" dirty="0">
                <a:solidFill>
                  <a:srgbClr val="0070C0"/>
                </a:solidFill>
                <a:latin typeface="Vntime"/>
              </a:rPr>
              <a:t>A completed action at a definite time in the past</a:t>
            </a:r>
            <a:r>
              <a:rPr lang="vi-VN" altLang="en-US" sz="2800" i="1" dirty="0">
                <a:solidFill>
                  <a:srgbClr val="0070C0"/>
                </a:solidFill>
                <a:latin typeface="Vntime"/>
              </a:rPr>
              <a:t>.</a:t>
            </a:r>
            <a:endParaRPr lang="en-US" altLang="en-US" sz="2800" i="1" dirty="0">
              <a:solidFill>
                <a:srgbClr val="0070C0"/>
              </a:solidFill>
              <a:latin typeface="Vntime"/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en-US" sz="2800" i="1" dirty="0">
                <a:solidFill>
                  <a:srgbClr val="0070C0"/>
                </a:solidFill>
                <a:latin typeface="Vntime"/>
              </a:rPr>
              <a:t>A habitual action in the past.</a:t>
            </a:r>
            <a:endParaRPr lang="vi-VN" altLang="en-US" sz="2800" i="1" dirty="0">
              <a:solidFill>
                <a:srgbClr val="0070C0"/>
              </a:solidFill>
              <a:latin typeface="Vntime"/>
            </a:endParaRPr>
          </a:p>
          <a:p>
            <a:pPr marL="109728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7. The </a:t>
            </a:r>
            <a:r>
              <a:rPr lang="en-US" dirty="0" smtClean="0">
                <a:solidFill>
                  <a:srgbClr val="FF0000"/>
                </a:solidFill>
              </a:rPr>
              <a:t>Past Simple tense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5"/>
          </a:xfrm>
        </p:spPr>
        <p:txBody>
          <a:bodyPr/>
          <a:lstStyle/>
          <a:p>
            <a:r>
              <a:rPr lang="vi-VN" altLang="en-US" sz="2800" dirty="0">
                <a:latin typeface="Vntime"/>
              </a:rPr>
              <a:t>Quy tắc thêm ed:</a:t>
            </a:r>
          </a:p>
          <a:p>
            <a:r>
              <a:rPr lang="vi-VN" altLang="en-US" sz="2800" dirty="0">
                <a:solidFill>
                  <a:srgbClr val="0070C0"/>
                </a:solidFill>
              </a:rPr>
              <a:t>Đối với động từ có quy tắc, thêm –ed vào sau các động từ.	</a:t>
            </a:r>
            <a:r>
              <a:rPr lang="vi-VN" altLang="en-US" sz="2800" dirty="0" smtClean="0">
                <a:solidFill>
                  <a:srgbClr val="0070C0"/>
                </a:solidFill>
              </a:rPr>
              <a:t>eg</a:t>
            </a:r>
            <a:r>
              <a:rPr lang="vi-VN" altLang="en-US" sz="2800" dirty="0">
                <a:solidFill>
                  <a:srgbClr val="0070C0"/>
                </a:solidFill>
              </a:rPr>
              <a:t>:</a:t>
            </a:r>
            <a:r>
              <a:rPr lang="vi-VN" altLang="en-US" sz="2400" dirty="0">
                <a:solidFill>
                  <a:srgbClr val="0070C0"/>
                </a:solidFill>
              </a:rPr>
              <a:t> </a:t>
            </a:r>
            <a:r>
              <a:rPr lang="vi-VN" altLang="en-US" sz="2800" dirty="0">
                <a:solidFill>
                  <a:srgbClr val="0070C0"/>
                </a:solidFill>
                <a:latin typeface="Vntime"/>
              </a:rPr>
              <a:t>watch</a:t>
            </a:r>
            <a:r>
              <a:rPr lang="vi-VN" altLang="en-US" sz="2800" dirty="0">
                <a:solidFill>
                  <a:srgbClr val="0070C0"/>
                </a:solidFill>
              </a:rPr>
              <a:t> </a:t>
            </a:r>
            <a:r>
              <a:rPr lang="en-US" altLang="en-US" sz="2800" dirty="0">
                <a:solidFill>
                  <a:srgbClr val="0070C0"/>
                </a:solidFill>
              </a:rPr>
              <a:t>=&gt;</a:t>
            </a:r>
            <a:r>
              <a:rPr lang="vi-VN" altLang="en-US" sz="2800" dirty="0">
                <a:solidFill>
                  <a:srgbClr val="0070C0"/>
                </a:solidFill>
              </a:rPr>
              <a:t> </a:t>
            </a:r>
            <a:r>
              <a:rPr lang="vi-VN" altLang="en-US" sz="32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watched</a:t>
            </a:r>
          </a:p>
          <a:p>
            <a:r>
              <a:rPr lang="vi-VN" altLang="en-US" sz="2800" dirty="0" smtClean="0">
                <a:solidFill>
                  <a:srgbClr val="0070C0"/>
                </a:solidFill>
                <a:latin typeface="Vntime"/>
              </a:rPr>
              <a:t>Đối với động từ kết thúc là một phụ âm, trước phụ âm là một nguyên âm, ta nhân đôi phụ âm cuối  thêm –ed.</a:t>
            </a:r>
            <a:endParaRPr lang="en-US" altLang="en-US" sz="2800" dirty="0" smtClean="0">
              <a:solidFill>
                <a:srgbClr val="0070C0"/>
              </a:solidFill>
              <a:latin typeface="Vntime"/>
            </a:endParaRPr>
          </a:p>
          <a:p>
            <a:r>
              <a:rPr lang="vi-VN" altLang="en-US" sz="2800" dirty="0" smtClean="0">
                <a:solidFill>
                  <a:srgbClr val="0070C0"/>
                </a:solidFill>
                <a:latin typeface="Vntime"/>
              </a:rPr>
              <a:t>eg</a:t>
            </a:r>
            <a:r>
              <a:rPr lang="vi-VN" altLang="en-US" sz="2800" dirty="0">
                <a:solidFill>
                  <a:srgbClr val="0070C0"/>
                </a:solidFill>
                <a:latin typeface="Vntime"/>
              </a:rPr>
              <a:t>: </a:t>
            </a:r>
            <a:r>
              <a:rPr lang="vi-VN" altLang="en-US" sz="2800" dirty="0">
                <a:solidFill>
                  <a:srgbClr val="FF0000"/>
                </a:solidFill>
                <a:latin typeface="Vntime"/>
              </a:rPr>
              <a:t>stop </a:t>
            </a:r>
            <a:r>
              <a:rPr lang="en-US" altLang="en-US" sz="2800" dirty="0">
                <a:solidFill>
                  <a:srgbClr val="FF0000"/>
                </a:solidFill>
                <a:latin typeface="Vntime"/>
              </a:rPr>
              <a:t>=&gt;</a:t>
            </a:r>
            <a:r>
              <a:rPr lang="vi-VN" altLang="en-US" sz="2800" dirty="0">
                <a:solidFill>
                  <a:srgbClr val="FF0000"/>
                </a:solidFill>
                <a:latin typeface="Vntime"/>
              </a:rPr>
              <a:t> </a:t>
            </a:r>
            <a:r>
              <a:rPr lang="vi-VN" altLang="en-US" sz="3200" b="1" i="1" dirty="0">
                <a:solidFill>
                  <a:srgbClr val="FF0000"/>
                </a:solidFill>
                <a:latin typeface="Monotype Corsiva" panose="03010101010201010101" pitchFamily="66" charset="0"/>
              </a:rPr>
              <a:t>stopped</a:t>
            </a:r>
          </a:p>
          <a:p>
            <a:r>
              <a:rPr lang="vi-VN" altLang="en-US" sz="2800" dirty="0" smtClean="0">
                <a:solidFill>
                  <a:srgbClr val="0070C0"/>
                </a:solidFill>
                <a:latin typeface="Vntime"/>
              </a:rPr>
              <a:t>Nếu tận cùng của động từ là –y, trước -y là một </a:t>
            </a:r>
            <a:r>
              <a:rPr lang="en-US" altLang="en-US" sz="2800" dirty="0" err="1" smtClean="0">
                <a:solidFill>
                  <a:srgbClr val="0070C0"/>
                </a:solidFill>
                <a:latin typeface="Vntime"/>
              </a:rPr>
              <a:t>phụ</a:t>
            </a:r>
            <a:r>
              <a:rPr lang="vi-VN" altLang="en-US" sz="2800" dirty="0" smtClean="0">
                <a:solidFill>
                  <a:srgbClr val="0070C0"/>
                </a:solidFill>
                <a:latin typeface="Vntime"/>
              </a:rPr>
              <a:t> âm, ta đổi y thành i </a:t>
            </a:r>
            <a:r>
              <a:rPr lang="en-US" altLang="en-US" sz="2800" dirty="0" smtClean="0">
                <a:solidFill>
                  <a:srgbClr val="0070C0"/>
                </a:solidFill>
                <a:latin typeface="Vntime"/>
              </a:rPr>
              <a:t>r</a:t>
            </a:r>
            <a:r>
              <a:rPr lang="vi-VN" altLang="en-US" sz="2800" dirty="0" smtClean="0">
                <a:solidFill>
                  <a:srgbClr val="0070C0"/>
                </a:solidFill>
                <a:latin typeface="Vntime"/>
              </a:rPr>
              <a:t>ồi thêm ed: 	</a:t>
            </a:r>
            <a:endParaRPr lang="en-US" altLang="en-US" sz="2800" dirty="0">
              <a:solidFill>
                <a:srgbClr val="0070C0"/>
              </a:solidFill>
              <a:latin typeface="Vntime"/>
            </a:endParaRPr>
          </a:p>
          <a:p>
            <a:r>
              <a:rPr lang="vi-VN" altLang="en-US" sz="2800" dirty="0" smtClean="0">
                <a:solidFill>
                  <a:srgbClr val="0070C0"/>
                </a:solidFill>
                <a:latin typeface="Vntime"/>
              </a:rPr>
              <a:t>eg: </a:t>
            </a:r>
            <a:r>
              <a:rPr lang="vi-VN" altLang="en-US" sz="2800" dirty="0" smtClean="0">
                <a:solidFill>
                  <a:srgbClr val="FF0000"/>
                </a:solidFill>
                <a:latin typeface="Vntime"/>
              </a:rPr>
              <a:t>try </a:t>
            </a:r>
            <a:r>
              <a:rPr lang="en-US" altLang="en-US" sz="2800" dirty="0" smtClean="0">
                <a:solidFill>
                  <a:srgbClr val="FF0000"/>
                </a:solidFill>
                <a:latin typeface="Vntime"/>
              </a:rPr>
              <a:t>=&gt;</a:t>
            </a:r>
            <a:r>
              <a:rPr lang="vi-VN" altLang="en-US" sz="2800" dirty="0" smtClean="0">
                <a:solidFill>
                  <a:srgbClr val="FF0000"/>
                </a:solidFill>
                <a:latin typeface="Vntime"/>
              </a:rPr>
              <a:t> </a:t>
            </a:r>
            <a:r>
              <a:rPr lang="vi-VN" altLang="en-US" sz="32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tried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0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altLang="en-US" sz="2800" dirty="0">
                <a:solidFill>
                  <a:srgbClr val="0070C0"/>
                </a:solidFill>
              </a:rPr>
              <a:t>Một số </a:t>
            </a:r>
            <a:r>
              <a:rPr lang="vi-VN" altLang="en-US" sz="2800" dirty="0">
                <a:solidFill>
                  <a:srgbClr val="0070C0"/>
                </a:solidFill>
                <a:latin typeface="Vntime"/>
              </a:rPr>
              <a:t>động</a:t>
            </a:r>
            <a:r>
              <a:rPr lang="vi-VN" altLang="en-US" sz="2800" dirty="0">
                <a:solidFill>
                  <a:srgbClr val="0070C0"/>
                </a:solidFill>
              </a:rPr>
              <a:t> từ bất quy tắc:</a:t>
            </a:r>
          </a:p>
          <a:p>
            <a:pPr>
              <a:spcBef>
                <a:spcPct val="50000"/>
              </a:spcBef>
              <a:buNone/>
            </a:pPr>
            <a:r>
              <a:rPr lang="vi-VN" altLang="en-US" sz="2800" dirty="0">
                <a:latin typeface="Vntime"/>
              </a:rPr>
              <a:t>Be </a:t>
            </a:r>
            <a:r>
              <a:rPr lang="en-US" altLang="en-US" sz="2800" dirty="0">
                <a:latin typeface="Vntime"/>
              </a:rPr>
              <a:t>        =&gt;</a:t>
            </a:r>
            <a:r>
              <a:rPr lang="vi-VN" altLang="en-US" sz="2800" dirty="0">
                <a:latin typeface="Vntime"/>
              </a:rPr>
              <a:t> </a:t>
            </a:r>
            <a:r>
              <a:rPr lang="vi-VN" altLang="en-US" sz="2800" dirty="0">
                <a:solidFill>
                  <a:srgbClr val="FF0000"/>
                </a:solidFill>
                <a:latin typeface="Vntime"/>
              </a:rPr>
              <a:t> </a:t>
            </a:r>
            <a:r>
              <a:rPr lang="vi-VN" altLang="en-US" sz="2800" i="1" dirty="0">
                <a:solidFill>
                  <a:srgbClr val="FF0000"/>
                </a:solidFill>
                <a:latin typeface="Vntime"/>
              </a:rPr>
              <a:t>was/were </a:t>
            </a:r>
            <a:r>
              <a:rPr lang="vi-VN" altLang="en-US" sz="2800" dirty="0">
                <a:latin typeface="Vntime"/>
              </a:rPr>
              <a:t>	       cut </a:t>
            </a:r>
            <a:r>
              <a:rPr lang="en-US" altLang="en-US" sz="2800" dirty="0">
                <a:latin typeface="Vntime"/>
              </a:rPr>
              <a:t>     =&gt;  </a:t>
            </a:r>
            <a:r>
              <a:rPr lang="en-US" altLang="en-US" sz="2800" i="1" dirty="0">
                <a:solidFill>
                  <a:srgbClr val="FF0000"/>
                </a:solidFill>
                <a:latin typeface="Vntime"/>
              </a:rPr>
              <a:t>cut</a:t>
            </a:r>
            <a:endParaRPr lang="vi-VN" altLang="en-US" sz="2800" i="1" dirty="0">
              <a:solidFill>
                <a:srgbClr val="FF0000"/>
              </a:solidFill>
              <a:latin typeface="Vntime"/>
            </a:endParaRPr>
          </a:p>
          <a:p>
            <a:pPr>
              <a:spcBef>
                <a:spcPct val="50000"/>
              </a:spcBef>
              <a:buNone/>
            </a:pPr>
            <a:r>
              <a:rPr lang="vi-VN" altLang="en-US" sz="2800" dirty="0">
                <a:latin typeface="Vntime"/>
              </a:rPr>
              <a:t>become </a:t>
            </a:r>
            <a:r>
              <a:rPr lang="en-US" altLang="en-US" sz="2800" dirty="0">
                <a:latin typeface="Vntime"/>
              </a:rPr>
              <a:t>=&gt;</a:t>
            </a:r>
            <a:r>
              <a:rPr lang="vi-VN" altLang="en-US" sz="2800" dirty="0">
                <a:latin typeface="Vntime"/>
              </a:rPr>
              <a:t>  </a:t>
            </a:r>
            <a:r>
              <a:rPr lang="vi-VN" altLang="en-US" sz="2800" i="1" dirty="0">
                <a:solidFill>
                  <a:srgbClr val="FF0000"/>
                </a:solidFill>
                <a:latin typeface="Vntime"/>
              </a:rPr>
              <a:t>became</a:t>
            </a:r>
            <a:r>
              <a:rPr lang="vi-VN" altLang="en-US" sz="2800" dirty="0">
                <a:solidFill>
                  <a:srgbClr val="FF0000"/>
                </a:solidFill>
                <a:latin typeface="Vntime"/>
              </a:rPr>
              <a:t>	</a:t>
            </a:r>
            <a:r>
              <a:rPr lang="vi-VN" altLang="en-US" sz="2800" dirty="0">
                <a:latin typeface="Vntime"/>
              </a:rPr>
              <a:t>       come </a:t>
            </a:r>
            <a:r>
              <a:rPr lang="en-US" altLang="en-US" sz="2800" dirty="0">
                <a:latin typeface="Vntime"/>
              </a:rPr>
              <a:t> =&gt;  </a:t>
            </a:r>
            <a:r>
              <a:rPr lang="en-US" altLang="en-US" sz="2800" i="1" dirty="0">
                <a:solidFill>
                  <a:srgbClr val="FF0000"/>
                </a:solidFill>
                <a:latin typeface="Vntime"/>
              </a:rPr>
              <a:t>came</a:t>
            </a:r>
            <a:endParaRPr lang="vi-VN" altLang="en-US" sz="2800" i="1" dirty="0">
              <a:solidFill>
                <a:srgbClr val="FF0000"/>
              </a:solidFill>
              <a:latin typeface="Vntime"/>
            </a:endParaRPr>
          </a:p>
          <a:p>
            <a:r>
              <a:rPr lang="vi-VN" altLang="en-US" sz="2800" dirty="0">
                <a:solidFill>
                  <a:srgbClr val="0070C0"/>
                </a:solidFill>
                <a:latin typeface="Vntime"/>
              </a:rPr>
              <a:t>Các </a:t>
            </a:r>
            <a:r>
              <a:rPr lang="en-US" altLang="en-US" sz="2800" dirty="0" err="1">
                <a:solidFill>
                  <a:srgbClr val="0070C0"/>
                </a:solidFill>
                <a:latin typeface="Vntime"/>
              </a:rPr>
              <a:t>trạng</a:t>
            </a:r>
            <a:r>
              <a:rPr lang="vi-VN" altLang="en-US" sz="2800" dirty="0">
                <a:solidFill>
                  <a:srgbClr val="0070C0"/>
                </a:solidFill>
                <a:latin typeface="Vntime"/>
              </a:rPr>
              <a:t> từ đi kèm:</a:t>
            </a:r>
          </a:p>
          <a:p>
            <a:r>
              <a:rPr lang="vi-VN" altLang="en-US" sz="2800" i="1" dirty="0">
                <a:solidFill>
                  <a:srgbClr val="0070C0"/>
                </a:solidFill>
                <a:latin typeface="Vntime"/>
              </a:rPr>
              <a:t>Last (week, year, night), yesterday, ago</a:t>
            </a:r>
            <a:r>
              <a:rPr lang="en-US" altLang="en-US" sz="2800" i="1" dirty="0">
                <a:solidFill>
                  <a:srgbClr val="0070C0"/>
                </a:solidFill>
                <a:latin typeface="Vntime"/>
              </a:rPr>
              <a:t>.</a:t>
            </a:r>
            <a:endParaRPr lang="vi-VN" altLang="en-US" sz="2800" i="1" dirty="0">
              <a:solidFill>
                <a:srgbClr val="0070C0"/>
              </a:solidFill>
              <a:latin typeface="Vntime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5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Comparative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S + </a:t>
            </a:r>
            <a:r>
              <a:rPr lang="en-US" dirty="0" err="1" smtClean="0">
                <a:solidFill>
                  <a:srgbClr val="0070C0"/>
                </a:solidFill>
              </a:rPr>
              <a:t>tobe</a:t>
            </a:r>
            <a:r>
              <a:rPr lang="en-US" dirty="0" smtClean="0">
                <a:solidFill>
                  <a:srgbClr val="0070C0"/>
                </a:solidFill>
              </a:rPr>
              <a:t> + short ADJ –</a:t>
            </a:r>
            <a:r>
              <a:rPr lang="en-US" dirty="0" err="1" smtClean="0">
                <a:solidFill>
                  <a:srgbClr val="0070C0"/>
                </a:solidFill>
              </a:rPr>
              <a:t>er</a:t>
            </a:r>
            <a:r>
              <a:rPr lang="en-US" dirty="0" smtClean="0">
                <a:solidFill>
                  <a:srgbClr val="0070C0"/>
                </a:solidFill>
              </a:rPr>
              <a:t> than …</a:t>
            </a:r>
          </a:p>
          <a:p>
            <a:r>
              <a:rPr lang="en-US" dirty="0"/>
              <a:t>Nam is </a:t>
            </a:r>
            <a:r>
              <a:rPr lang="en-US" b="1" dirty="0"/>
              <a:t>taller than </a:t>
            </a:r>
            <a:r>
              <a:rPr lang="en-US" dirty="0" smtClean="0"/>
              <a:t>me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 + </a:t>
            </a:r>
            <a:r>
              <a:rPr lang="en-US" dirty="0" err="1" smtClean="0">
                <a:solidFill>
                  <a:srgbClr val="0070C0"/>
                </a:solidFill>
              </a:rPr>
              <a:t>tobe</a:t>
            </a:r>
            <a:r>
              <a:rPr lang="en-US" dirty="0" smtClean="0">
                <a:solidFill>
                  <a:srgbClr val="0070C0"/>
                </a:solidFill>
              </a:rPr>
              <a:t> + more + long ADJ than …</a:t>
            </a:r>
          </a:p>
          <a:p>
            <a:r>
              <a:rPr lang="en-US" dirty="0"/>
              <a:t>This problem is </a:t>
            </a:r>
            <a:r>
              <a:rPr lang="en-US" b="1" dirty="0"/>
              <a:t>more difficult</a:t>
            </a:r>
            <a:r>
              <a:rPr lang="en-US" dirty="0"/>
              <a:t> </a:t>
            </a:r>
            <a:r>
              <a:rPr lang="en-US" b="1" dirty="0"/>
              <a:t>than </a:t>
            </a:r>
            <a:r>
              <a:rPr lang="en-US" dirty="0"/>
              <a:t>that </a:t>
            </a:r>
            <a:r>
              <a:rPr lang="en-US" dirty="0" smtClean="0"/>
              <a:t>one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Equal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 + </a:t>
            </a:r>
            <a:r>
              <a:rPr lang="en-US" b="1" dirty="0" err="1" smtClean="0">
                <a:solidFill>
                  <a:srgbClr val="0070C0"/>
                </a:solidFill>
              </a:rPr>
              <a:t>tobe</a:t>
            </a:r>
            <a:r>
              <a:rPr lang="en-US" b="1" dirty="0" smtClean="0">
                <a:solidFill>
                  <a:srgbClr val="0070C0"/>
                </a:solidFill>
              </a:rPr>
              <a:t> as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b="1" dirty="0" smtClean="0">
                <a:solidFill>
                  <a:srgbClr val="0070C0"/>
                </a:solidFill>
              </a:rPr>
              <a:t>ADJ </a:t>
            </a:r>
            <a:r>
              <a:rPr lang="en-US" b="1" dirty="0">
                <a:solidFill>
                  <a:srgbClr val="0070C0"/>
                </a:solidFill>
              </a:rPr>
              <a:t>+ as </a:t>
            </a:r>
            <a:r>
              <a:rPr lang="en-US" b="1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en-US" dirty="0"/>
              <a:t>Lan is </a:t>
            </a:r>
            <a:r>
              <a:rPr lang="en-US" b="1" dirty="0"/>
              <a:t>as young as</a:t>
            </a:r>
            <a:r>
              <a:rPr lang="en-US" dirty="0"/>
              <a:t> my younger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8.Comparisons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Superlative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S + </a:t>
            </a:r>
            <a:r>
              <a:rPr lang="en-US" dirty="0" err="1" smtClean="0">
                <a:solidFill>
                  <a:srgbClr val="0070C0"/>
                </a:solidFill>
              </a:rPr>
              <a:t>tobe</a:t>
            </a:r>
            <a:r>
              <a:rPr lang="en-US" dirty="0" smtClean="0">
                <a:solidFill>
                  <a:srgbClr val="0070C0"/>
                </a:solidFill>
              </a:rPr>
              <a:t> + </a:t>
            </a:r>
            <a:r>
              <a:rPr lang="en-US" b="1" dirty="0" smtClean="0">
                <a:solidFill>
                  <a:srgbClr val="0070C0"/>
                </a:solidFill>
              </a:rPr>
              <a:t>the short </a:t>
            </a:r>
            <a:r>
              <a:rPr lang="en-US" b="1" dirty="0" err="1" smtClean="0">
                <a:solidFill>
                  <a:srgbClr val="0070C0"/>
                </a:solidFill>
              </a:rPr>
              <a:t>Adj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+ </a:t>
            </a:r>
            <a:r>
              <a:rPr lang="en-US" b="1" dirty="0" err="1" smtClean="0">
                <a:solidFill>
                  <a:srgbClr val="0070C0"/>
                </a:solidFill>
              </a:rPr>
              <a:t>est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She is the tallest girl in my class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 + </a:t>
            </a:r>
            <a:r>
              <a:rPr lang="en-US" dirty="0" err="1" smtClean="0">
                <a:solidFill>
                  <a:srgbClr val="0070C0"/>
                </a:solidFill>
              </a:rPr>
              <a:t>tobe</a:t>
            </a:r>
            <a:r>
              <a:rPr lang="en-US" dirty="0" smtClean="0">
                <a:solidFill>
                  <a:srgbClr val="0070C0"/>
                </a:solidFill>
              </a:rPr>
              <a:t> + the most +long </a:t>
            </a:r>
            <a:r>
              <a:rPr lang="en-US" dirty="0" err="1" smtClean="0">
                <a:solidFill>
                  <a:srgbClr val="0070C0"/>
                </a:solidFill>
              </a:rPr>
              <a:t>Adj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dirty="0" smtClean="0"/>
              <a:t>Health is the most important thing in my life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(+) S   </a:t>
            </a:r>
            <a:r>
              <a:rPr lang="en-US" sz="2800" dirty="0">
                <a:solidFill>
                  <a:srgbClr val="0070C0"/>
                </a:solidFill>
              </a:rPr>
              <a:t>+  was / were     +  V-</a:t>
            </a:r>
            <a:r>
              <a:rPr lang="en-US" sz="2800" dirty="0" err="1">
                <a:solidFill>
                  <a:srgbClr val="0070C0"/>
                </a:solidFill>
              </a:rPr>
              <a:t>ing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Eg</a:t>
            </a:r>
            <a:r>
              <a:rPr lang="en-US" sz="2800" dirty="0">
                <a:solidFill>
                  <a:srgbClr val="FF0000"/>
                </a:solidFill>
              </a:rPr>
              <a:t>:  I was having a shower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       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We were waiting for a bus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(-) </a:t>
            </a:r>
            <a:r>
              <a:rPr lang="en-US" sz="2800" dirty="0">
                <a:solidFill>
                  <a:srgbClr val="0070C0"/>
                </a:solidFill>
              </a:rPr>
              <a:t>S   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+  was not / were not     +    V-</a:t>
            </a:r>
            <a:r>
              <a:rPr lang="en-US" sz="2800" dirty="0" err="1">
                <a:solidFill>
                  <a:srgbClr val="0070C0"/>
                </a:solidFill>
              </a:rPr>
              <a:t>ing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0070C0"/>
                </a:solidFill>
              </a:rPr>
              <a:t>               </a:t>
            </a:r>
            <a:r>
              <a:rPr lang="en-US" sz="2800" dirty="0" smtClean="0">
                <a:solidFill>
                  <a:srgbClr val="0070C0"/>
                </a:solidFill>
              </a:rPr>
              <a:t>( </a:t>
            </a:r>
            <a:r>
              <a:rPr lang="en-US" sz="2800" dirty="0">
                <a:solidFill>
                  <a:srgbClr val="0070C0"/>
                </a:solidFill>
              </a:rPr>
              <a:t>wasn't  / weren't)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    </a:t>
            </a:r>
            <a:r>
              <a:rPr lang="en-US" sz="2800" dirty="0" err="1" smtClean="0">
                <a:solidFill>
                  <a:srgbClr val="FF0000"/>
                </a:solidFill>
              </a:rPr>
              <a:t>Eg</a:t>
            </a:r>
            <a:r>
              <a:rPr lang="en-US" sz="2800" dirty="0">
                <a:solidFill>
                  <a:srgbClr val="FF0000"/>
                </a:solidFill>
              </a:rPr>
              <a:t>:    I wasn't having a </a:t>
            </a:r>
            <a:r>
              <a:rPr lang="en-US" sz="2800" dirty="0" smtClean="0">
                <a:solidFill>
                  <a:srgbClr val="FF0000"/>
                </a:solidFill>
              </a:rPr>
              <a:t>shower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(?) Was </a:t>
            </a:r>
            <a:r>
              <a:rPr lang="en-US" sz="2800" dirty="0">
                <a:solidFill>
                  <a:srgbClr val="0070C0"/>
                </a:solidFill>
              </a:rPr>
              <a:t>/ Were     +    S        +   V-</a:t>
            </a:r>
            <a:r>
              <a:rPr lang="en-US" sz="2800" dirty="0" err="1">
                <a:solidFill>
                  <a:srgbClr val="0070C0"/>
                </a:solidFill>
              </a:rPr>
              <a:t>ing</a:t>
            </a:r>
            <a:r>
              <a:rPr lang="en-US" sz="2800" dirty="0">
                <a:solidFill>
                  <a:srgbClr val="0070C0"/>
                </a:solidFill>
              </a:rPr>
              <a:t>    ?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0070C0"/>
                </a:solidFill>
              </a:rPr>
              <a:t>             </a:t>
            </a:r>
            <a:r>
              <a:rPr lang="en-US" sz="2800" dirty="0" smtClean="0">
                <a:solidFill>
                  <a:srgbClr val="0070C0"/>
                </a:solidFill>
              </a:rPr>
              <a:t>Yes</a:t>
            </a:r>
            <a:r>
              <a:rPr lang="en-US" sz="2800" dirty="0">
                <a:solidFill>
                  <a:srgbClr val="0070C0"/>
                </a:solidFill>
              </a:rPr>
              <a:t>, S   +    was/were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0070C0"/>
                </a:solidFill>
              </a:rPr>
              <a:t>             </a:t>
            </a:r>
            <a:r>
              <a:rPr lang="en-US" sz="2800" dirty="0" smtClean="0">
                <a:solidFill>
                  <a:srgbClr val="0070C0"/>
                </a:solidFill>
              </a:rPr>
              <a:t>No</a:t>
            </a:r>
            <a:r>
              <a:rPr lang="en-US" sz="2800" dirty="0">
                <a:solidFill>
                  <a:srgbClr val="0070C0"/>
                </a:solidFill>
              </a:rPr>
              <a:t>,  S    +  wasn't/ weren't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/>
              <a:t>     </a:t>
            </a:r>
            <a:r>
              <a:rPr lang="en-US" sz="2800" dirty="0" err="1" smtClean="0">
                <a:solidFill>
                  <a:srgbClr val="FF0000"/>
                </a:solidFill>
              </a:rPr>
              <a:t>Eg</a:t>
            </a:r>
            <a:r>
              <a:rPr lang="en-US" sz="2800" dirty="0" smtClean="0">
                <a:solidFill>
                  <a:srgbClr val="FF0000"/>
                </a:solidFill>
              </a:rPr>
              <a:t>:  Were </a:t>
            </a:r>
            <a:r>
              <a:rPr lang="en-US" sz="2800" dirty="0">
                <a:solidFill>
                  <a:srgbClr val="FF0000"/>
                </a:solidFill>
              </a:rPr>
              <a:t>you waiting for a bus ? 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            Yes</a:t>
            </a:r>
            <a:r>
              <a:rPr lang="en-US" sz="2800" dirty="0">
                <a:solidFill>
                  <a:srgbClr val="FF0000"/>
                </a:solidFill>
              </a:rPr>
              <a:t>, we were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>
                <a:solidFill>
                  <a:srgbClr val="FF0000"/>
                </a:solidFill>
              </a:rPr>
              <a:t>9. The </a:t>
            </a:r>
            <a:r>
              <a:rPr lang="en-US" altLang="en-US" sz="3200" dirty="0">
                <a:solidFill>
                  <a:srgbClr val="FF0000"/>
                </a:solidFill>
              </a:rPr>
              <a:t>past continuous tense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858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33CC"/>
                </a:solidFill>
              </a:rPr>
              <a:t>1. Since and For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4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Since</a:t>
            </a:r>
          </a:p>
          <a:p>
            <a:pPr>
              <a:buFontTx/>
              <a:buNone/>
            </a:pPr>
            <a:r>
              <a:rPr lang="en-US" altLang="en-US" sz="2800" dirty="0" smtClean="0">
                <a:solidFill>
                  <a:schemeClr val="accent2"/>
                </a:solidFill>
              </a:rPr>
              <a:t>- We use since with </a:t>
            </a:r>
            <a:r>
              <a:rPr lang="en-US" altLang="en-US" sz="2800" dirty="0">
                <a:solidFill>
                  <a:schemeClr val="accent2"/>
                </a:solidFill>
              </a:rPr>
              <a:t>a point in time.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70C0"/>
                </a:solidFill>
              </a:rPr>
              <a:t>Since 1995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Since last week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Since then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Since her birthday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Since three o’clock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8229600" cy="617220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For</a:t>
            </a:r>
          </a:p>
          <a:p>
            <a:pPr>
              <a:buFont typeface="Wingdings" pitchFamily="2" charset="2"/>
              <a:buChar char="ü"/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 marL="109728" indent="0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We use for with period of time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For ten years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For five minutes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For hours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For three days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For a long time</a:t>
            </a:r>
          </a:p>
          <a:p>
            <a:pPr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Forms:</a:t>
            </a:r>
          </a:p>
          <a:p>
            <a:r>
              <a:rPr lang="en-US" altLang="en-US" sz="2800" dirty="0" smtClean="0">
                <a:solidFill>
                  <a:schemeClr val="accent2"/>
                </a:solidFill>
              </a:rPr>
              <a:t>(+) S  </a:t>
            </a:r>
            <a:r>
              <a:rPr lang="en-US" altLang="en-US" sz="2800" dirty="0">
                <a:solidFill>
                  <a:schemeClr val="accent2"/>
                </a:solidFill>
              </a:rPr>
              <a:t>+ have/has   + past </a:t>
            </a:r>
            <a:r>
              <a:rPr lang="en-US" altLang="en-US" sz="2800" dirty="0" smtClean="0">
                <a:solidFill>
                  <a:schemeClr val="accent2"/>
                </a:solidFill>
              </a:rPr>
              <a:t>participle(PII)</a:t>
            </a:r>
          </a:p>
          <a:p>
            <a:r>
              <a:rPr lang="en-US" altLang="en-US" sz="2800" dirty="0">
                <a:solidFill>
                  <a:schemeClr val="accent2"/>
                </a:solidFill>
              </a:rPr>
              <a:t> </a:t>
            </a:r>
            <a:r>
              <a:rPr lang="en-US" altLang="en-US" sz="2800" dirty="0" smtClean="0">
                <a:solidFill>
                  <a:schemeClr val="accent2"/>
                </a:solidFill>
              </a:rPr>
              <a:t>     </a:t>
            </a:r>
            <a:r>
              <a:rPr lang="en-US" altLang="en-US" sz="2800" dirty="0">
                <a:solidFill>
                  <a:srgbClr val="0070C0"/>
                </a:solidFill>
              </a:rPr>
              <a:t>I have (’ve) bought a new car.</a:t>
            </a:r>
          </a:p>
          <a:p>
            <a:r>
              <a:rPr lang="en-US" altLang="en-US" sz="2800" dirty="0">
                <a:solidFill>
                  <a:srgbClr val="0070C0"/>
                </a:solidFill>
              </a:rPr>
              <a:t>     </a:t>
            </a:r>
            <a:r>
              <a:rPr lang="en-US" altLang="en-US" sz="2800" dirty="0" smtClean="0">
                <a:solidFill>
                  <a:srgbClr val="0070C0"/>
                </a:solidFill>
              </a:rPr>
              <a:t> She </a:t>
            </a:r>
            <a:r>
              <a:rPr lang="en-US" altLang="en-US" sz="2800" dirty="0">
                <a:solidFill>
                  <a:srgbClr val="0070C0"/>
                </a:solidFill>
              </a:rPr>
              <a:t>has (’s) lived in Africa</a:t>
            </a:r>
            <a:r>
              <a:rPr lang="en-US" alt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altLang="en-US" sz="2800" dirty="0" smtClean="0">
                <a:solidFill>
                  <a:schemeClr val="accent2"/>
                </a:solidFill>
              </a:rPr>
              <a:t>(-)  S + </a:t>
            </a:r>
            <a:r>
              <a:rPr lang="en-US" altLang="en-US" sz="2800" dirty="0">
                <a:solidFill>
                  <a:schemeClr val="accent2"/>
                </a:solidFill>
              </a:rPr>
              <a:t>have not/has not  + PII</a:t>
            </a:r>
          </a:p>
          <a:p>
            <a:r>
              <a:rPr lang="en-US" altLang="en-US" sz="2800" dirty="0">
                <a:solidFill>
                  <a:schemeClr val="accent2"/>
                </a:solidFill>
              </a:rPr>
              <a:t>            </a:t>
            </a:r>
            <a:r>
              <a:rPr lang="en-US" altLang="en-US" sz="2800" dirty="0" smtClean="0">
                <a:solidFill>
                  <a:schemeClr val="accent2"/>
                </a:solidFill>
              </a:rPr>
              <a:t>(</a:t>
            </a:r>
            <a:r>
              <a:rPr lang="en-US" altLang="en-US" sz="2800" dirty="0">
                <a:solidFill>
                  <a:schemeClr val="accent2"/>
                </a:solidFill>
              </a:rPr>
              <a:t>haven’t /hasn’t)</a:t>
            </a:r>
          </a:p>
          <a:p>
            <a:r>
              <a:rPr lang="en-US" altLang="en-US" sz="2800" dirty="0" smtClean="0">
                <a:solidFill>
                  <a:schemeClr val="accent2"/>
                </a:solidFill>
              </a:rPr>
              <a:t>      </a:t>
            </a:r>
            <a:r>
              <a:rPr lang="en-US" altLang="en-US" sz="2800" dirty="0">
                <a:solidFill>
                  <a:srgbClr val="0070C0"/>
                </a:solidFill>
              </a:rPr>
              <a:t>I haven’t ridden a horse.</a:t>
            </a:r>
          </a:p>
          <a:p>
            <a:r>
              <a:rPr lang="en-US" altLang="en-US" sz="2800" dirty="0">
                <a:solidFill>
                  <a:srgbClr val="0070C0"/>
                </a:solidFill>
              </a:rPr>
              <a:t>     </a:t>
            </a:r>
            <a:r>
              <a:rPr lang="en-US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en-US" sz="2800" dirty="0">
                <a:solidFill>
                  <a:srgbClr val="0070C0"/>
                </a:solidFill>
              </a:rPr>
              <a:t>She hasn’t slept on the </a:t>
            </a:r>
            <a:r>
              <a:rPr lang="en-US" altLang="en-US" sz="2800" dirty="0" smtClean="0">
                <a:solidFill>
                  <a:srgbClr val="0070C0"/>
                </a:solidFill>
              </a:rPr>
              <a:t>beach</a:t>
            </a:r>
          </a:p>
          <a:p>
            <a:r>
              <a:rPr lang="en-US" altLang="en-US" sz="2800" dirty="0" smtClean="0">
                <a:solidFill>
                  <a:schemeClr val="accent2"/>
                </a:solidFill>
              </a:rPr>
              <a:t>(?) </a:t>
            </a:r>
            <a:r>
              <a:rPr lang="en-US" altLang="en-US" sz="2800" dirty="0">
                <a:solidFill>
                  <a:schemeClr val="accent2"/>
                </a:solidFill>
              </a:rPr>
              <a:t>Have/Has  +  S  + PII    ?</a:t>
            </a:r>
          </a:p>
          <a:p>
            <a:r>
              <a:rPr lang="en-US" altLang="en-US" sz="2800" dirty="0" smtClean="0">
                <a:solidFill>
                  <a:schemeClr val="accent2"/>
                </a:solidFill>
              </a:rPr>
              <a:t> </a:t>
            </a:r>
            <a:r>
              <a:rPr lang="en-US" altLang="en-US" sz="2800" dirty="0">
                <a:solidFill>
                  <a:schemeClr val="accent2"/>
                </a:solidFill>
              </a:rPr>
              <a:t>Yes, S + have/has.</a:t>
            </a:r>
          </a:p>
          <a:p>
            <a:r>
              <a:rPr lang="en-US" altLang="en-US" sz="2800" dirty="0" smtClean="0">
                <a:solidFill>
                  <a:schemeClr val="accent2"/>
                </a:solidFill>
              </a:rPr>
              <a:t> No</a:t>
            </a:r>
            <a:r>
              <a:rPr lang="en-US" altLang="en-US" sz="2800" dirty="0">
                <a:solidFill>
                  <a:schemeClr val="accent2"/>
                </a:solidFill>
              </a:rPr>
              <a:t>, S  + </a:t>
            </a:r>
            <a:r>
              <a:rPr lang="en-US" altLang="en-US" sz="2800" dirty="0" smtClean="0">
                <a:solidFill>
                  <a:schemeClr val="accent2"/>
                </a:solidFill>
              </a:rPr>
              <a:t>haven’t/hasn’t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chemeClr val="accent2"/>
                </a:solidFill>
              </a:rPr>
              <a:t>   </a:t>
            </a:r>
            <a:r>
              <a:rPr lang="en-US" altLang="en-US" sz="2800" dirty="0" smtClean="0">
                <a:solidFill>
                  <a:srgbClr val="0070C0"/>
                </a:solidFill>
              </a:rPr>
              <a:t>Have </a:t>
            </a:r>
            <a:r>
              <a:rPr lang="en-US" altLang="en-US" sz="2800" dirty="0">
                <a:solidFill>
                  <a:srgbClr val="0070C0"/>
                </a:solidFill>
              </a:rPr>
              <a:t>you bought a new </a:t>
            </a:r>
            <a:r>
              <a:rPr lang="en-US" altLang="en-US" sz="2800" dirty="0" smtClean="0">
                <a:solidFill>
                  <a:srgbClr val="0070C0"/>
                </a:solidFill>
              </a:rPr>
              <a:t>car?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   </a:t>
            </a:r>
            <a:r>
              <a:rPr lang="en-US" altLang="en-US" sz="2800" dirty="0" smtClean="0">
                <a:solidFill>
                  <a:srgbClr val="0070C0"/>
                </a:solidFill>
              </a:rPr>
              <a:t>Yes</a:t>
            </a:r>
            <a:r>
              <a:rPr lang="en-US" altLang="en-US" sz="2800" dirty="0">
                <a:solidFill>
                  <a:srgbClr val="0070C0"/>
                </a:solidFill>
              </a:rPr>
              <a:t>, I have or No, I haven’t</a:t>
            </a:r>
          </a:p>
          <a:p>
            <a:endParaRPr lang="en-US" altLang="en-US" sz="2800" dirty="0">
              <a:solidFill>
                <a:schemeClr val="accent2"/>
              </a:solidFill>
            </a:endParaRPr>
          </a:p>
          <a:p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 The </a:t>
            </a:r>
            <a:r>
              <a:rPr lang="en-US" dirty="0" smtClean="0">
                <a:solidFill>
                  <a:srgbClr val="FF0000"/>
                </a:solidFill>
              </a:rPr>
              <a:t>present Perfect Tense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9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dirty="0" smtClean="0">
                <a:solidFill>
                  <a:srgbClr val="FF0000"/>
                </a:solidFill>
              </a:rPr>
              <a:t>Use:</a:t>
            </a:r>
          </a:p>
          <a:p>
            <a:pPr marL="109728" indent="0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We use the present perfect </a:t>
            </a:r>
            <a:r>
              <a:rPr lang="en-US" altLang="en-US" sz="2800" dirty="0" smtClean="0">
                <a:solidFill>
                  <a:srgbClr val="0070C0"/>
                </a:solidFill>
              </a:rPr>
              <a:t>tense</a:t>
            </a:r>
          </a:p>
          <a:p>
            <a:r>
              <a:rPr lang="en-US" altLang="en-US" sz="2800" dirty="0" smtClean="0">
                <a:solidFill>
                  <a:srgbClr val="0070C0"/>
                </a:solidFill>
              </a:rPr>
              <a:t>When </a:t>
            </a:r>
            <a:r>
              <a:rPr lang="en-US" altLang="en-US" sz="2800" dirty="0">
                <a:solidFill>
                  <a:srgbClr val="0070C0"/>
                </a:solidFill>
              </a:rPr>
              <a:t>we are referring to a time frame that comes up to   the present.</a:t>
            </a:r>
          </a:p>
          <a:p>
            <a:r>
              <a:rPr lang="en-US" altLang="en-US" sz="2800" dirty="0">
                <a:solidFill>
                  <a:schemeClr val="accent2"/>
                </a:solidFill>
              </a:rPr>
              <a:t>    </a:t>
            </a:r>
            <a:r>
              <a:rPr lang="en-US" altLang="en-US" sz="2800" dirty="0" err="1">
                <a:solidFill>
                  <a:srgbClr val="FF0000"/>
                </a:solidFill>
              </a:rPr>
              <a:t>Eg</a:t>
            </a:r>
            <a:r>
              <a:rPr lang="en-US" altLang="en-US" sz="2800" dirty="0">
                <a:solidFill>
                  <a:srgbClr val="FF0000"/>
                </a:solidFill>
              </a:rPr>
              <a:t>: I ’ve been to London three times</a:t>
            </a:r>
            <a:r>
              <a:rPr lang="en-US" altLang="en-US" sz="2800" dirty="0" smtClean="0">
                <a:solidFill>
                  <a:srgbClr val="FF0000"/>
                </a:solidFill>
              </a:rPr>
              <a:t>.</a:t>
            </a:r>
          </a:p>
          <a:p>
            <a:pPr marL="109728" indent="0">
              <a:buNone/>
            </a:pPr>
            <a:r>
              <a:rPr lang="en-US" altLang="en-US" sz="2800" dirty="0">
                <a:solidFill>
                  <a:srgbClr val="0070C0"/>
                </a:solidFill>
              </a:rPr>
              <a:t>W</a:t>
            </a:r>
            <a:r>
              <a:rPr lang="en-US" altLang="en-US" sz="2800" dirty="0" smtClean="0">
                <a:solidFill>
                  <a:srgbClr val="0070C0"/>
                </a:solidFill>
              </a:rPr>
              <a:t>hen </a:t>
            </a:r>
            <a:r>
              <a:rPr lang="en-US" altLang="en-US" sz="2800" dirty="0">
                <a:solidFill>
                  <a:srgbClr val="0070C0"/>
                </a:solidFill>
              </a:rPr>
              <a:t>we are interested in the present result of a past action.</a:t>
            </a:r>
          </a:p>
          <a:p>
            <a:r>
              <a:rPr lang="en-US" altLang="en-US" sz="2800" dirty="0">
                <a:solidFill>
                  <a:schemeClr val="accent2"/>
                </a:solidFill>
              </a:rPr>
              <a:t>    </a:t>
            </a:r>
            <a:r>
              <a:rPr lang="en-US" altLang="en-US" sz="2800" dirty="0" err="1">
                <a:solidFill>
                  <a:schemeClr val="accent2"/>
                </a:solidFill>
              </a:rPr>
              <a:t>Eg</a:t>
            </a:r>
            <a:r>
              <a:rPr lang="en-US" altLang="en-US" sz="2800" dirty="0">
                <a:solidFill>
                  <a:schemeClr val="accent2"/>
                </a:solidFill>
              </a:rPr>
              <a:t>: I ’ve bought a new car</a:t>
            </a:r>
            <a:r>
              <a:rPr lang="en-US" altLang="en-US" sz="2800" dirty="0" smtClean="0">
                <a:solidFill>
                  <a:schemeClr val="accent2"/>
                </a:solidFill>
              </a:rPr>
              <a:t>.</a:t>
            </a:r>
          </a:p>
          <a:p>
            <a:pPr>
              <a:buNone/>
            </a:pPr>
            <a:r>
              <a:rPr lang="en-US" altLang="en-US" sz="2800" dirty="0" smtClean="0">
                <a:solidFill>
                  <a:srgbClr val="0070C0"/>
                </a:solidFill>
              </a:rPr>
              <a:t>When </a:t>
            </a:r>
            <a:r>
              <a:rPr lang="en-US" altLang="en-US" sz="2800" dirty="0">
                <a:solidFill>
                  <a:srgbClr val="0070C0"/>
                </a:solidFill>
              </a:rPr>
              <a:t>a situation or activity started in the </a:t>
            </a:r>
            <a:r>
              <a:rPr lang="en-US" altLang="en-US" sz="2800" dirty="0" smtClean="0">
                <a:solidFill>
                  <a:srgbClr val="0070C0"/>
                </a:solidFill>
              </a:rPr>
              <a:t>past and </a:t>
            </a:r>
            <a:r>
              <a:rPr lang="en-US" altLang="en-US" sz="2800" dirty="0">
                <a:solidFill>
                  <a:srgbClr val="0070C0"/>
                </a:solidFill>
              </a:rPr>
              <a:t>continues in the present.</a:t>
            </a:r>
          </a:p>
          <a:p>
            <a:pPr>
              <a:buNone/>
            </a:pPr>
            <a:r>
              <a:rPr lang="en-US" altLang="en-US" sz="2800" dirty="0">
                <a:solidFill>
                  <a:schemeClr val="accent2"/>
                </a:solidFill>
              </a:rPr>
              <a:t>    </a:t>
            </a:r>
            <a:r>
              <a:rPr lang="en-US" altLang="en-US" sz="2800" dirty="0" err="1">
                <a:solidFill>
                  <a:schemeClr val="accent2"/>
                </a:solidFill>
              </a:rPr>
              <a:t>Eg</a:t>
            </a:r>
            <a:r>
              <a:rPr lang="en-US" altLang="en-US" sz="2800" dirty="0">
                <a:solidFill>
                  <a:schemeClr val="accent2"/>
                </a:solidFill>
              </a:rPr>
              <a:t>: We’ve lived here for ten years.</a:t>
            </a:r>
          </a:p>
          <a:p>
            <a:endParaRPr lang="en-US" altLang="en-US" sz="2800" dirty="0">
              <a:solidFill>
                <a:schemeClr val="accent2"/>
              </a:solidFill>
            </a:endParaRPr>
          </a:p>
          <a:p>
            <a:endParaRPr lang="en-US" altLang="en-US" sz="2800" dirty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Signal words</a:t>
            </a:r>
          </a:p>
          <a:p>
            <a:pPr>
              <a:defRPr/>
            </a:pPr>
            <a:r>
              <a:rPr lang="vi-VN" dirty="0" smtClean="0">
                <a:solidFill>
                  <a:srgbClr val="0070C0"/>
                </a:solidFill>
              </a:rPr>
              <a:t>so </a:t>
            </a:r>
            <a:r>
              <a:rPr lang="vi-VN" dirty="0">
                <a:solidFill>
                  <a:srgbClr val="0070C0"/>
                </a:solidFill>
              </a:rPr>
              <a:t>far = until now = up to now = up to the present</a:t>
            </a:r>
          </a:p>
          <a:p>
            <a:pPr>
              <a:defRPr/>
            </a:pPr>
            <a:r>
              <a:rPr lang="vi-VN" dirty="0">
                <a:solidFill>
                  <a:srgbClr val="0070C0"/>
                </a:solidFill>
              </a:rPr>
              <a:t>in/ for/ during/ over + the past/ last + thời gian</a:t>
            </a:r>
          </a:p>
          <a:p>
            <a:pPr marL="0" indent="0">
              <a:buFontTx/>
              <a:buNone/>
              <a:defRPr/>
            </a:pPr>
            <a:r>
              <a:rPr lang="vi-VN" dirty="0">
                <a:solidFill>
                  <a:srgbClr val="0070C0"/>
                </a:solidFill>
              </a:rPr>
              <a:t>During the past 2 years: trong 2 năm qua)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5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711891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Type 1: If  +  S  +  V(present simple)  , S  +  will +  V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Simple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future tense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(+) S + will + V</a:t>
            </a:r>
          </a:p>
          <a:p>
            <a: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(-) S + will + not+ V</a:t>
            </a:r>
            <a:b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(?) Will + S + V?</a:t>
            </a:r>
          </a:p>
          <a:p>
            <a: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  Yes, S + will.</a:t>
            </a:r>
            <a:b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 No, S + won't.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Conditional sentence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 để diễn tả một quyết định, ý định nảy ra tức thời ngay tại thời điểm nói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Diễn tả một dự đoán mang tính chủ quan không có căn cứ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Signal words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 câu có những động từ chỉ quan điểm như:</a:t>
            </a:r>
          </a:p>
          <a:p>
            <a:r>
              <a:rPr 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 </a:t>
            </a:r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think/ believe/ suppose/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promise/hope</a:t>
            </a:r>
            <a:endParaRPr lang="vi-V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perhaps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probably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/maybe</a:t>
            </a:r>
            <a:endParaRPr lang="vi-V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</a:rPr>
              <a:t>Use: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2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Forms:</a:t>
            </a:r>
          </a:p>
          <a:p>
            <a:r>
              <a:rPr lang="en-US" sz="2800" b="1" dirty="0" smtClean="0">
                <a:solidFill>
                  <a:srgbClr val="0000CC"/>
                </a:solidFill>
                <a:sym typeface="Wingdings" pitchFamily="2" charset="2"/>
              </a:rPr>
              <a:t>(+) S </a:t>
            </a:r>
            <a:r>
              <a:rPr lang="en-US" sz="2800" b="1" dirty="0">
                <a:solidFill>
                  <a:srgbClr val="0000CC"/>
                </a:solidFill>
                <a:sym typeface="Wingdings" pitchFamily="2" charset="2"/>
              </a:rPr>
              <a:t>+ </a:t>
            </a:r>
            <a:r>
              <a:rPr lang="en-US" sz="2800" b="1" dirty="0" smtClean="0">
                <a:solidFill>
                  <a:srgbClr val="0000CC"/>
                </a:solidFill>
                <a:sym typeface="Wingdings" pitchFamily="2" charset="2"/>
              </a:rPr>
              <a:t>V</a:t>
            </a:r>
            <a:r>
              <a:rPr lang="en-US" sz="2800" b="1" dirty="0">
                <a:solidFill>
                  <a:srgbClr val="0000CC"/>
                </a:solidFill>
                <a:sym typeface="Wingdings" pitchFamily="2" charset="2"/>
              </a:rPr>
              <a:t>/ V(s /</a:t>
            </a:r>
            <a:r>
              <a:rPr lang="en-US" sz="2800" b="1" dirty="0" err="1">
                <a:solidFill>
                  <a:srgbClr val="0000CC"/>
                </a:solidFill>
                <a:sym typeface="Wingdings" pitchFamily="2" charset="2"/>
              </a:rPr>
              <a:t>es</a:t>
            </a:r>
            <a:r>
              <a:rPr lang="en-US" sz="2800" b="1" dirty="0">
                <a:solidFill>
                  <a:srgbClr val="0000CC"/>
                </a:solidFill>
                <a:sym typeface="Wingdings" pitchFamily="2" charset="2"/>
              </a:rPr>
              <a:t>)  </a:t>
            </a:r>
            <a:r>
              <a:rPr lang="en-US" sz="2800" b="1" dirty="0" smtClean="0">
                <a:solidFill>
                  <a:srgbClr val="0000CC"/>
                </a:solidFill>
                <a:sym typeface="Wingdings" pitchFamily="2" charset="2"/>
              </a:rPr>
              <a:t>+…</a:t>
            </a:r>
          </a:p>
          <a:p>
            <a:r>
              <a:rPr lang="en-US" sz="2800" dirty="0" smtClean="0">
                <a:solidFill>
                  <a:srgbClr val="0000CC"/>
                </a:solidFill>
                <a:sym typeface="Wingdings" pitchFamily="2" charset="2"/>
              </a:rPr>
              <a:t>(-) S</a:t>
            </a:r>
            <a:r>
              <a:rPr lang="en-US" sz="2800" dirty="0">
                <a:solidFill>
                  <a:srgbClr val="0000CC"/>
                </a:solidFill>
                <a:sym typeface="Wingdings" pitchFamily="2" charset="2"/>
              </a:rPr>
              <a:t>+ don’t / doesn’t + V + </a:t>
            </a:r>
            <a:r>
              <a:rPr lang="en-US" sz="2800" dirty="0" smtClean="0">
                <a:solidFill>
                  <a:srgbClr val="0000CC"/>
                </a:solidFill>
                <a:sym typeface="Wingdings" pitchFamily="2" charset="2"/>
              </a:rPr>
              <a:t>…</a:t>
            </a:r>
          </a:p>
          <a:p>
            <a:r>
              <a:rPr lang="en-US" sz="2800" dirty="0" smtClean="0">
                <a:solidFill>
                  <a:srgbClr val="0000CC"/>
                </a:solidFill>
                <a:sym typeface="Wingdings" pitchFamily="2" charset="2"/>
              </a:rPr>
              <a:t>(?) </a:t>
            </a:r>
            <a:r>
              <a:rPr lang="en-US" sz="2800" dirty="0">
                <a:solidFill>
                  <a:srgbClr val="0000CC"/>
                </a:solidFill>
                <a:sym typeface="Wingdings" pitchFamily="2" charset="2"/>
              </a:rPr>
              <a:t>Do / Does +S +V + …?</a:t>
            </a: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Use: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We </a:t>
            </a:r>
            <a:r>
              <a:rPr lang="en-US" sz="2800" i="1" dirty="0">
                <a:solidFill>
                  <a:srgbClr val="FF0000"/>
                </a:solidFill>
              </a:rPr>
              <a:t>use the present simple tense to describe</a:t>
            </a:r>
          </a:p>
          <a:p>
            <a:pPr marL="109728" indent="0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things that happen </a:t>
            </a:r>
            <a:r>
              <a:rPr lang="en-US" sz="2800" i="1" dirty="0" smtClean="0">
                <a:solidFill>
                  <a:srgbClr val="FF0000"/>
                </a:solidFill>
              </a:rPr>
              <a:t>regularly and general truth.</a:t>
            </a:r>
            <a:endParaRPr lang="en-US" sz="2800" i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0000CC"/>
              </a:solidFill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The </a:t>
            </a: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present simple tense</a:t>
            </a:r>
            <a:b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656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Lucida Sans Unicode</vt:lpstr>
      <vt:lpstr>Monotype Corsiva</vt:lpstr>
      <vt:lpstr>Times New Roman</vt:lpstr>
      <vt:lpstr>Verdana</vt:lpstr>
      <vt:lpstr>Vntime</vt:lpstr>
      <vt:lpstr>Wingdings</vt:lpstr>
      <vt:lpstr>Wingdings 2</vt:lpstr>
      <vt:lpstr>Wingdings 3</vt:lpstr>
      <vt:lpstr>Concourse</vt:lpstr>
      <vt:lpstr>Revision</vt:lpstr>
      <vt:lpstr>1. Since and For</vt:lpstr>
      <vt:lpstr>PowerPoint Presentation</vt:lpstr>
      <vt:lpstr>2. The present Perfect Tense</vt:lpstr>
      <vt:lpstr>PowerPoint Presentation</vt:lpstr>
      <vt:lpstr>PowerPoint Presentation</vt:lpstr>
      <vt:lpstr>3. Conditional sentence</vt:lpstr>
      <vt:lpstr>Use:</vt:lpstr>
      <vt:lpstr>5. The present simple tense </vt:lpstr>
      <vt:lpstr>6. The present continuous tense</vt:lpstr>
      <vt:lpstr>7. The Past Simple tense</vt:lpstr>
      <vt:lpstr>PowerPoint Presentation</vt:lpstr>
      <vt:lpstr>PowerPoint Presentation</vt:lpstr>
      <vt:lpstr>8.Comparisons</vt:lpstr>
      <vt:lpstr>PowerPoint Presentation</vt:lpstr>
      <vt:lpstr>9. The past continuous tense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Dell</cp:lastModifiedBy>
  <cp:revision>82</cp:revision>
  <dcterms:created xsi:type="dcterms:W3CDTF">2022-01-28T15:34:36Z</dcterms:created>
  <dcterms:modified xsi:type="dcterms:W3CDTF">2023-04-14T13:40:47Z</dcterms:modified>
</cp:coreProperties>
</file>