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29"/>
  </p:notesMasterIdLst>
  <p:sldIdLst>
    <p:sldId id="257" r:id="rId2"/>
    <p:sldId id="285" r:id="rId3"/>
    <p:sldId id="290" r:id="rId4"/>
    <p:sldId id="259" r:id="rId5"/>
    <p:sldId id="287" r:id="rId6"/>
    <p:sldId id="289" r:id="rId7"/>
    <p:sldId id="284" r:id="rId8"/>
    <p:sldId id="291" r:id="rId9"/>
    <p:sldId id="292" r:id="rId10"/>
    <p:sldId id="281" r:id="rId11"/>
    <p:sldId id="282" r:id="rId12"/>
    <p:sldId id="263" r:id="rId13"/>
    <p:sldId id="28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441" autoAdjust="0"/>
  </p:normalViewPr>
  <p:slideViewPr>
    <p:cSldViewPr snapToGrid="0">
      <p:cViewPr varScale="1">
        <p:scale>
          <a:sx n="61" d="100"/>
          <a:sy n="61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44D6E-E93F-4CE4-B620-C2C2E911C5FC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CF651-3053-4D1C-85CB-60BC98F1F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8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F651-3053-4D1C-85CB-60BC98F1FD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80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F651-3053-4D1C-85CB-60BC98F1FD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05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F651-3053-4D1C-85CB-60BC98F1FD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7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F651-3053-4D1C-85CB-60BC98F1FD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87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F651-3053-4D1C-85CB-60BC98F1FD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76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F651-3053-4D1C-85CB-60BC98F1FD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6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F651-3053-4D1C-85CB-60BC98F1FD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60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F651-3053-4D1C-85CB-60BC98F1FD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8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F651-3053-4D1C-85CB-60BC98F1FD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64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F651-3053-4D1C-85CB-60BC98F1FD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28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F651-3053-4D1C-85CB-60BC98F1FD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3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F651-3053-4D1C-85CB-60BC98F1FD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26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F651-3053-4D1C-85CB-60BC98F1FD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33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F651-3053-4D1C-85CB-60BC98F1FD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29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F651-3053-4D1C-85CB-60BC98F1FD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84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F651-3053-4D1C-85CB-60BC98F1FD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25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F651-3053-4D1C-85CB-60BC98F1FD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27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F651-3053-4D1C-85CB-60BC98F1FD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58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F651-3053-4D1C-85CB-60BC98F1FD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F651-3053-4D1C-85CB-60BC98F1FD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69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F651-3053-4D1C-85CB-60BC98F1FD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70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F651-3053-4D1C-85CB-60BC98F1FD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13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F651-3053-4D1C-85CB-60BC98F1FD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16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F651-3053-4D1C-85CB-60BC98F1FD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6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B68FC352-BB90-42F8-9CEC-E58A29A6621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3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8C5888-4DE6-43F5-8316-BBD9DA527973}" type="slidenum">
              <a:rPr lang="en-US" smtClean="0">
                <a:solidFill>
                  <a:srgbClr val="4C4C4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7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8C5888-4DE6-43F5-8316-BBD9DA527973}" type="slidenum">
              <a:rPr lang="en-US" smtClean="0">
                <a:solidFill>
                  <a:srgbClr val="4C4C4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855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8C5888-4DE6-43F5-8316-BBD9DA527973}" type="slidenum">
              <a:rPr lang="en-US" smtClean="0">
                <a:solidFill>
                  <a:srgbClr val="4C4C4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6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8C5888-4DE6-43F5-8316-BBD9DA527973}" type="slidenum">
              <a:rPr lang="en-US" smtClean="0">
                <a:solidFill>
                  <a:srgbClr val="4C4C4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7472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8C5888-4DE6-43F5-8316-BBD9DA527973}" type="slidenum">
              <a:rPr lang="en-US" smtClean="0">
                <a:solidFill>
                  <a:srgbClr val="4C4C4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64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4B20D-B6B0-4AB6-A060-00D15565FDC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03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2655E-EDCF-401F-8AA9-2B5FC74A28C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5F45E-1E25-4ADB-9737-C21616972F2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3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B3007CC8-3741-426A-872B-5435C334078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7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F2B89705-C573-4750-9161-905B4639DA9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5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DC176C36-01F2-4BC8-A62E-E7224B4C1D3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8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E9DDD-E98F-4A93-9ACC-B64A12DE8EA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C75CB-0D20-4DF7-949F-E6EF3A83B1E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0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46C87-8D34-4DC0-8898-42085E37B5F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2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7797C603-3183-474A-9FDB-328B9B91FD7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9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1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8C5888-4DE6-43F5-8316-BBD9DA527973}" type="slidenum">
              <a:rPr lang="en-US" smtClean="0">
                <a:solidFill>
                  <a:srgbClr val="4C4C4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4"/>
          <p:cNvSpPr>
            <a:spLocks noChangeArrowheads="1" noChangeShapeType="1" noTextEdit="1"/>
          </p:cNvSpPr>
          <p:nvPr/>
        </p:nvSpPr>
        <p:spPr bwMode="auto">
          <a:xfrm>
            <a:off x="3012142" y="564776"/>
            <a:ext cx="5432611" cy="14791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9: POSSIBILITIES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 rot="10800000" flipV="1">
            <a:off x="2012574" y="2927690"/>
            <a:ext cx="8852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333399"/>
                </a:solidFill>
              </a:rPr>
              <a:t>GRAMMAR</a:t>
            </a:r>
            <a:r>
              <a:rPr lang="en-US" altLang="en-US" sz="3200" dirty="0">
                <a:solidFill>
                  <a:srgbClr val="333399"/>
                </a:solidFill>
              </a:rPr>
              <a:t>: </a:t>
            </a:r>
            <a:r>
              <a:rPr lang="en-US" altLang="en-US" sz="3200" i="1" dirty="0">
                <a:solidFill>
                  <a:srgbClr val="333399"/>
                </a:solidFill>
              </a:rPr>
              <a:t>Would</a:t>
            </a:r>
            <a:r>
              <a:rPr lang="en-US" altLang="en-US" sz="3200" dirty="0">
                <a:solidFill>
                  <a:srgbClr val="333399"/>
                </a:solidFill>
              </a:rPr>
              <a:t>; second conditional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624" y="3899648"/>
            <a:ext cx="7073152" cy="27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896034" y="430306"/>
            <a:ext cx="9457766" cy="59167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Practice 1:</a:t>
            </a:r>
            <a:r>
              <a:rPr lang="en-US" sz="2400" dirty="0" smtClean="0">
                <a:latin typeface="Comic Sans MS" panose="030F0702030302020204" pitchFamily="66" charset="0"/>
              </a:rPr>
              <a:t> Answer the questions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034" y="1640541"/>
            <a:ext cx="9762565" cy="52174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1 </a:t>
            </a:r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A:   What would you do if you found some money?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B:  I’d ……..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2 A:  What would you do if someone tried to sell you a video recorder cheaply?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B:   I’d ………..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3 A:  </a:t>
            </a:r>
            <a:r>
              <a:rPr 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What would you do </a:t>
            </a:r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if you saw your friend trying to steal something from a shop?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B:   I’d ………… 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4 A:  </a:t>
            </a:r>
            <a:r>
              <a:rPr 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What would you do if </a:t>
            </a:r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you couldn’t afford you car insurance?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B:  I’d ………..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5 A:  What </a:t>
            </a:r>
            <a:r>
              <a:rPr 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would you do if </a:t>
            </a:r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 shop assistant gave you too much change?</a:t>
            </a: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B:  I’d ……….</a:t>
            </a:r>
            <a:endParaRPr lang="en-US" sz="2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5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17" y="1008530"/>
            <a:ext cx="9484659" cy="32273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Practice 2:</a:t>
            </a:r>
            <a:r>
              <a:rPr lang="en-US" sz="2800" dirty="0" smtClean="0">
                <a:latin typeface="Comic Sans MS" panose="030F0702030302020204" pitchFamily="66" charset="0"/>
              </a:rPr>
              <a:t> Write about yourself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494" y="1882588"/>
            <a:ext cx="9955306" cy="429437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If I found some money, I’d ……………</a:t>
            </a:r>
          </a:p>
          <a:p>
            <a:pPr marL="514350" indent="-514350">
              <a:buAutoNum type="arabicPeriod"/>
            </a:pPr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If somebody tried to sell me a video recorder cheaply, I’d……..</a:t>
            </a:r>
          </a:p>
          <a:p>
            <a:pPr marL="514350" indent="-514350">
              <a:buAutoNum type="arabicPeriod"/>
            </a:pPr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If I saw my friend trying to steal something from a shop, I’d…..</a:t>
            </a:r>
          </a:p>
          <a:p>
            <a:pPr marL="514350" indent="-514350">
              <a:buAutoNum type="arabicPeriod"/>
            </a:pPr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If I couldn’t afford my car insurance, I’d…….</a:t>
            </a:r>
          </a:p>
          <a:p>
            <a:pPr marL="514350" indent="-514350">
              <a:buAutoNum type="arabicPeriod"/>
            </a:pPr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If a shop assistant gave me too much change, I’d………</a:t>
            </a:r>
            <a:endParaRPr lang="en-US" sz="2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775011" y="927847"/>
            <a:ext cx="8915399" cy="329228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2000" b="1" dirty="0" smtClean="0">
                <a:solidFill>
                  <a:schemeClr val="accent2"/>
                </a:solidFill>
              </a:rPr>
              <a:t>Practice 3: </a:t>
            </a:r>
            <a:r>
              <a:rPr lang="en-US" altLang="en-US" sz="2000" dirty="0" smtClean="0">
                <a:solidFill>
                  <a:schemeClr val="accent2"/>
                </a:solidFill>
              </a:rPr>
              <a:t>Match </a:t>
            </a:r>
            <a:r>
              <a:rPr lang="en-US" altLang="en-US" sz="2000" dirty="0">
                <a:solidFill>
                  <a:schemeClr val="accent2"/>
                </a:solidFill>
              </a:rPr>
              <a:t>a clause in A and a clause in B</a:t>
            </a:r>
            <a:r>
              <a:rPr lang="en-US" altLang="en-US" sz="2000" dirty="0" smtClean="0">
                <a:solidFill>
                  <a:schemeClr val="accent2"/>
                </a:solidFill>
              </a:rPr>
              <a:t>.</a:t>
            </a:r>
            <a:endParaRPr lang="en-US" altLang="en-US" sz="2000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                                               B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If </a:t>
            </a:r>
            <a:r>
              <a:rPr lang="en-US" altLang="en-US" sz="2000" dirty="0">
                <a:solidFill>
                  <a:schemeClr val="accent2"/>
                </a:solidFill>
                <a:cs typeface="Arial" panose="020B0604020202020204" pitchFamily="34" charset="0"/>
              </a:rPr>
              <a:t>I found a credit card </a:t>
            </a:r>
            <a:r>
              <a:rPr lang="en-US" altLang="en-US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,             I’ll be very happy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I’ll play the guitar                        If I see him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If </a:t>
            </a:r>
            <a:r>
              <a:rPr lang="en-US" altLang="en-US" sz="2000" dirty="0">
                <a:solidFill>
                  <a:schemeClr val="accent2"/>
                </a:solidFill>
                <a:cs typeface="Arial" panose="020B0604020202020204" pitchFamily="34" charset="0"/>
              </a:rPr>
              <a:t>it’s sunny tomorrow</a:t>
            </a:r>
            <a:r>
              <a:rPr lang="en-US" altLang="en-US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,                 I wouldn’t use it</a:t>
            </a:r>
            <a:endParaRPr lang="en-US" altLang="en-US" sz="20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cs typeface="Arial" panose="020B0604020202020204" pitchFamily="34" charset="0"/>
              </a:rPr>
              <a:t>I’ll tell him your </a:t>
            </a:r>
            <a:r>
              <a:rPr lang="en-US" altLang="en-US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news                   If you sing</a:t>
            </a:r>
            <a:endParaRPr lang="en-US" altLang="en-US" sz="20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cs typeface="Arial" panose="020B0604020202020204" pitchFamily="34" charset="0"/>
              </a:rPr>
              <a:t>I’d go round the </a:t>
            </a:r>
            <a:r>
              <a:rPr lang="en-US" altLang="en-US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world               She’d be very happy</a:t>
            </a:r>
            <a:endParaRPr lang="en-US" altLang="en-US" sz="20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cs typeface="Arial" panose="020B0604020202020204" pitchFamily="34" charset="0"/>
              </a:rPr>
              <a:t>If Sarah got the </a:t>
            </a:r>
            <a:r>
              <a:rPr lang="en-US" altLang="en-US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job</a:t>
            </a:r>
            <a:r>
              <a:rPr lang="en-US" altLang="en-US" sz="2000" dirty="0" smtClean="0">
                <a:solidFill>
                  <a:schemeClr val="accent2"/>
                </a:solidFill>
              </a:rPr>
              <a:t>,                    If I was rich</a:t>
            </a:r>
            <a:endParaRPr lang="en-US" alt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1201400" y="28373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4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457200"/>
            <a:ext cx="9675812" cy="1447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Practice 4: Complete the sentences with your own ideas</a:t>
            </a:r>
            <a:endParaRPr lang="en-US" sz="2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1425388"/>
            <a:ext cx="9675811" cy="44858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If I found 1 thousand pound, I’d ……….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……….. ……… I’d be very sad.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If it rains this week, ……………………….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If you study hard, ……………………………..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…………………………. If you don’t hurry.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…………………………. If I was Prime Minister. </a:t>
            </a:r>
            <a:endParaRPr lang="en-US" sz="2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694329" y="484094"/>
            <a:ext cx="8727142" cy="489686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</a:rPr>
              <a:t>Vocabulary:</a:t>
            </a:r>
            <a:r>
              <a:rPr lang="en-US" altLang="en-US" sz="3600" dirty="0">
                <a:solidFill>
                  <a:schemeClr val="accent2"/>
                </a:solidFill>
              </a:rPr>
              <a:t> Crime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1.Look at this list of crimes.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a</a:t>
            </a:r>
            <a:r>
              <a:rPr lang="en-US" altLang="en-US" sz="2800" dirty="0" smtClean="0">
                <a:solidFill>
                  <a:schemeClr val="accent2"/>
                </a:solidFill>
              </a:rPr>
              <a:t>. Use </a:t>
            </a:r>
            <a:r>
              <a:rPr lang="en-US" altLang="en-US" sz="2800" dirty="0">
                <a:solidFill>
                  <a:schemeClr val="accent2"/>
                </a:solidFill>
              </a:rPr>
              <a:t>a dictionary to help you. </a:t>
            </a:r>
            <a:r>
              <a:rPr lang="en-US" altLang="en-US" sz="2800" dirty="0" smtClean="0">
                <a:solidFill>
                  <a:schemeClr val="accent2"/>
                </a:solidFill>
              </a:rPr>
              <a:t> 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olidFill>
                  <a:schemeClr val="accent2"/>
                </a:solidFill>
              </a:rPr>
              <a:t>Which </a:t>
            </a:r>
            <a:r>
              <a:rPr lang="en-US" altLang="en-US" sz="2800" dirty="0">
                <a:solidFill>
                  <a:schemeClr val="accent2"/>
                </a:solidFill>
              </a:rPr>
              <a:t>are crimes against people </a:t>
            </a:r>
            <a:r>
              <a:rPr lang="en-US" altLang="en-US" sz="2800" dirty="0" smtClean="0">
                <a:solidFill>
                  <a:schemeClr val="accent2"/>
                </a:solidFill>
              </a:rPr>
              <a:t>?</a:t>
            </a:r>
            <a:endParaRPr lang="en-US" altLang="en-US" sz="2800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chemeClr val="accent2"/>
                </a:solidFill>
              </a:rPr>
              <a:t> </a:t>
            </a:r>
            <a:endParaRPr lang="en-US" altLang="en-US" sz="2800" dirty="0">
              <a:solidFill>
                <a:schemeClr val="accent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olidFill>
                  <a:schemeClr val="accent2"/>
                </a:solidFill>
              </a:rPr>
              <a:t> </a:t>
            </a:r>
            <a:r>
              <a:rPr lang="en-US" altLang="en-US" sz="2800" dirty="0">
                <a:solidFill>
                  <a:schemeClr val="accent2"/>
                </a:solidFill>
              </a:rPr>
              <a:t>Which are crimes against property ?</a:t>
            </a:r>
          </a:p>
          <a:p>
            <a:pPr eaLnBrk="1" hangingPunct="1">
              <a:buFontTx/>
              <a:buNone/>
            </a:pPr>
            <a:endParaRPr lang="en-US" altLang="en-US" sz="2800" dirty="0">
              <a:solidFill>
                <a:schemeClr val="accent2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altLang="en-US" dirty="0" smtClean="0">
              <a:solidFill>
                <a:schemeClr val="accent2"/>
              </a:solidFill>
            </a:endParaRP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2133600" y="3290048"/>
            <a:ext cx="2057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333399"/>
              </a:solidFill>
            </a:endParaRP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333399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692400" y="3733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4622800" y="3733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96075" y="3733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54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  <p:bldP spid="41993" grpId="0"/>
      <p:bldP spid="419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idx="1"/>
          </p:nvPr>
        </p:nvSpPr>
        <p:spPr>
          <a:xfrm>
            <a:off x="1981200" y="381000"/>
            <a:ext cx="8229600" cy="533400"/>
          </a:xfrm>
          <a:noFill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Find 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words for these columns.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2286000" y="9144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crime                        criminal                   action</a:t>
            </a: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2286000" y="1371601"/>
            <a:ext cx="723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2286000" y="13716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99"/>
                </a:solidFill>
              </a:rPr>
              <a:t>murder                      murderer                  to murder</a:t>
            </a: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2286000" y="17526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99"/>
                </a:solidFill>
              </a:rPr>
              <a:t>assault                      attacker/mugger       to attack / to mug</a:t>
            </a:r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2286000" y="21336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robbery                     robber                       to rob / steal</a:t>
            </a:r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2286000" y="25146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99"/>
                </a:solidFill>
              </a:rPr>
              <a:t>theft                          thief                           to rob / steal</a:t>
            </a:r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2286000" y="28956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shoplifting                 shoplifter                   to shoplift / steal</a:t>
            </a:r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2286000" y="32766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blackmail                  blackmailer                to blackmail</a:t>
            </a:r>
            <a:r>
              <a:rPr lang="en-US" altLang="en-US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2286000" y="36576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kidnapping                kidnapper                  to kidnap</a:t>
            </a:r>
          </a:p>
        </p:txBody>
      </p:sp>
      <p:sp>
        <p:nvSpPr>
          <p:cNvPr id="104462" name="Rectangle 14"/>
          <p:cNvSpPr>
            <a:spLocks noChangeArrowheads="1"/>
          </p:cNvSpPr>
          <p:nvPr/>
        </p:nvSpPr>
        <p:spPr bwMode="auto">
          <a:xfrm>
            <a:off x="2286000" y="4038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burglary                     burglar                      to burgle</a:t>
            </a:r>
          </a:p>
        </p:txBody>
      </p:sp>
      <p:sp>
        <p:nvSpPr>
          <p:cNvPr id="104463" name="Rectangle 15"/>
          <p:cNvSpPr>
            <a:spLocks noChangeArrowheads="1"/>
          </p:cNvSpPr>
          <p:nvPr/>
        </p:nvSpPr>
        <p:spPr bwMode="auto">
          <a:xfrm>
            <a:off x="2286000" y="44196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vandalism                  vandal                      to vandalize</a:t>
            </a:r>
          </a:p>
        </p:txBody>
      </p:sp>
    </p:spTree>
    <p:extLst>
      <p:ext uri="{BB962C8B-B14F-4D97-AF65-F5344CB8AC3E}">
        <p14:creationId xmlns:p14="http://schemas.microsoft.com/office/powerpoint/2010/main" val="95782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build="p"/>
      <p:bldP spid="104453" grpId="0"/>
      <p:bldP spid="104455" grpId="0"/>
      <p:bldP spid="104456" grpId="0"/>
      <p:bldP spid="104457" grpId="0"/>
      <p:bldP spid="104458" grpId="0"/>
      <p:bldP spid="104459" grpId="0"/>
      <p:bldP spid="104460" grpId="0"/>
      <p:bldP spid="104461" grpId="0"/>
      <p:bldP spid="104462" grpId="0"/>
      <p:bldP spid="1044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1734671" y="228600"/>
            <a:ext cx="8933328" cy="609599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Which </a:t>
            </a:r>
            <a:r>
              <a:rPr lang="en-US" altLang="en-US" sz="3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crimes would you associate these words with 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828800" y="685801"/>
            <a:ext cx="24384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7030A0"/>
                </a:solidFill>
              </a:rPr>
              <a:t>word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7030A0"/>
                </a:solidFill>
              </a:rPr>
              <a:t>shoot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7030A0"/>
                </a:solidFill>
              </a:rPr>
              <a:t>break into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7030A0"/>
                </a:solidFill>
              </a:rPr>
              <a:t>threaten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7030A0"/>
                </a:solidFill>
              </a:rPr>
              <a:t>money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7030A0"/>
                </a:solidFill>
              </a:rPr>
              <a:t>knife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7030A0"/>
                </a:solidFill>
              </a:rPr>
              <a:t>hit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7030A0"/>
                </a:solidFill>
              </a:rPr>
              <a:t>gun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7030A0"/>
                </a:solidFill>
              </a:rPr>
              <a:t>grab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7030A0"/>
                </a:solidFill>
              </a:rPr>
              <a:t>smash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7030A0"/>
                </a:solidFill>
              </a:rPr>
              <a:t>stab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114800" y="1219200"/>
            <a:ext cx="6553200" cy="821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7030A0"/>
                </a:solidFill>
              </a:rPr>
              <a:t>murder,assault</a:t>
            </a:r>
            <a:endParaRPr lang="en-US" altLang="en-US" sz="2400" dirty="0">
              <a:solidFill>
                <a:srgbClr val="7030A0"/>
              </a:solidFill>
            </a:endParaRP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7030A0"/>
                </a:solidFill>
              </a:rPr>
              <a:t>robbery,theft,burglary,vandalism</a:t>
            </a:r>
            <a:endParaRPr lang="en-US" altLang="en-US" sz="2400" dirty="0">
              <a:solidFill>
                <a:srgbClr val="7030A0"/>
              </a:solidFill>
            </a:endParaRP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7030A0"/>
                </a:solidFill>
              </a:rPr>
              <a:t>blackmail,kidnapping</a:t>
            </a:r>
            <a:endParaRPr lang="en-US" altLang="en-US" sz="2400" dirty="0">
              <a:solidFill>
                <a:srgbClr val="7030A0"/>
              </a:solidFill>
            </a:endParaRP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7030A0"/>
                </a:solidFill>
              </a:rPr>
              <a:t>robbery,theft</a:t>
            </a:r>
            <a:r>
              <a:rPr lang="en-US" altLang="en-US" sz="2400" dirty="0">
                <a:solidFill>
                  <a:srgbClr val="7030A0"/>
                </a:solidFill>
              </a:rPr>
              <a:t>, </a:t>
            </a:r>
            <a:r>
              <a:rPr lang="en-US" altLang="en-US" sz="2400" dirty="0" err="1">
                <a:solidFill>
                  <a:srgbClr val="7030A0"/>
                </a:solidFill>
              </a:rPr>
              <a:t>blackmail,kidnapping,burglary</a:t>
            </a:r>
            <a:endParaRPr lang="en-US" altLang="en-US" sz="2400" dirty="0">
              <a:solidFill>
                <a:srgbClr val="7030A0"/>
              </a:solidFill>
            </a:endParaRP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7030A0"/>
                </a:solidFill>
              </a:rPr>
              <a:t>murder,assault</a:t>
            </a:r>
            <a:endParaRPr lang="en-US" altLang="en-US" sz="2400" dirty="0">
              <a:solidFill>
                <a:srgbClr val="7030A0"/>
              </a:solidFill>
            </a:endParaRP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7030A0"/>
                </a:solidFill>
              </a:rPr>
              <a:t>assault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7030A0"/>
                </a:solidFill>
              </a:rPr>
              <a:t>murder,assault,robbery</a:t>
            </a:r>
            <a:endParaRPr lang="en-US" altLang="en-US" sz="2400" dirty="0">
              <a:solidFill>
                <a:srgbClr val="7030A0"/>
              </a:solidFill>
            </a:endParaRP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7030A0"/>
                </a:solidFill>
              </a:rPr>
              <a:t>robbery,theft,shoplifting,kidnapping</a:t>
            </a:r>
            <a:endParaRPr lang="en-US" altLang="en-US" sz="2400" dirty="0">
              <a:solidFill>
                <a:srgbClr val="7030A0"/>
              </a:solidFill>
            </a:endParaRP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7030A0"/>
                </a:solidFill>
              </a:rPr>
              <a:t>vandalism, burglary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7030A0"/>
                </a:solidFill>
              </a:rPr>
              <a:t>murder,assault</a:t>
            </a:r>
            <a:endParaRPr lang="en-US" altLang="en-US" sz="2400" dirty="0">
              <a:solidFill>
                <a:srgbClr val="7030A0"/>
              </a:solidFill>
            </a:endParaRP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dirty="0">
              <a:solidFill>
                <a:srgbClr val="7030A0"/>
              </a:solidFill>
            </a:endParaRP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dirty="0">
              <a:solidFill>
                <a:srgbClr val="7030A0"/>
              </a:solidFill>
            </a:endParaRP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dirty="0">
              <a:solidFill>
                <a:srgbClr val="7030A0"/>
              </a:solidFill>
            </a:endParaRP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dirty="0">
              <a:solidFill>
                <a:srgbClr val="7030A0"/>
              </a:solidFill>
            </a:endParaRP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dirty="0">
              <a:solidFill>
                <a:srgbClr val="7030A0"/>
              </a:solidFill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191001" y="685800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7030A0"/>
                </a:solidFill>
              </a:rPr>
              <a:t>crimes</a:t>
            </a:r>
          </a:p>
        </p:txBody>
      </p:sp>
    </p:spTree>
    <p:extLst>
      <p:ext uri="{BB962C8B-B14F-4D97-AF65-F5344CB8AC3E}">
        <p14:creationId xmlns:p14="http://schemas.microsoft.com/office/powerpoint/2010/main" val="2742928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8" grpId="0"/>
      <p:bldP spid="440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1519518" y="152400"/>
            <a:ext cx="8996082" cy="15240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20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en-US" alt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en-US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n-US" alt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get involved ?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1.Read the text and answer the questions.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What </a:t>
            </a:r>
            <a:r>
              <a:rPr lang="en-US" alt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happened to each of these people ?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645642" y="1775648"/>
            <a:ext cx="915296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333399"/>
                </a:solidFill>
              </a:rPr>
              <a:t>Dave Johnson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333399"/>
                </a:solidFill>
              </a:rPr>
              <a:t>Pauline Castle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333399"/>
                </a:solidFill>
              </a:rPr>
              <a:t>James </a:t>
            </a:r>
            <a:r>
              <a:rPr lang="en-US" altLang="en-US" sz="2800" dirty="0" err="1">
                <a:solidFill>
                  <a:srgbClr val="333399"/>
                </a:solidFill>
              </a:rPr>
              <a:t>Bulger</a:t>
            </a:r>
            <a:endParaRPr lang="en-US" altLang="en-US" sz="2800" dirty="0">
              <a:solidFill>
                <a:srgbClr val="333399"/>
              </a:solidFill>
            </a:endParaRP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333399"/>
                </a:solidFill>
              </a:rPr>
              <a:t>Kitty Genovese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333399"/>
                </a:solidFill>
              </a:rPr>
              <a:t>Dave Greenwood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 rot="10800000" flipV="1">
            <a:off x="1645641" y="5404914"/>
            <a:ext cx="5417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333399"/>
                </a:solidFill>
              </a:rPr>
              <a:t>b</a:t>
            </a:r>
            <a:r>
              <a:rPr lang="en-US" altLang="en-US" sz="2800" dirty="0" smtClean="0">
                <a:solidFill>
                  <a:srgbClr val="333399"/>
                </a:solidFill>
              </a:rPr>
              <a:t>. What </a:t>
            </a:r>
            <a:r>
              <a:rPr lang="en-US" altLang="en-US" sz="2800" dirty="0">
                <a:solidFill>
                  <a:srgbClr val="333399"/>
                </a:solidFill>
              </a:rPr>
              <a:t>do the police advise ?</a:t>
            </a:r>
          </a:p>
        </p:txBody>
      </p:sp>
    </p:spTree>
    <p:extLst>
      <p:ext uri="{BB962C8B-B14F-4D97-AF65-F5344CB8AC3E}">
        <p14:creationId xmlns:p14="http://schemas.microsoft.com/office/powerpoint/2010/main" val="1456768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55051"/>
            <a:ext cx="9144000" cy="853751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2.Read the text again.</a:t>
            </a:r>
          </a:p>
          <a:p>
            <a:pPr eaLnBrk="1" hangingPunct="1">
              <a:buFontTx/>
              <a:buNone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Find </a:t>
            </a: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reasons why people do not get involved.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851338" y="2682422"/>
            <a:ext cx="90178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70C0"/>
                </a:solidFill>
              </a:rPr>
              <a:t>b</a:t>
            </a:r>
            <a:r>
              <a:rPr lang="en-US" altLang="en-US" sz="2800" dirty="0" smtClean="0">
                <a:solidFill>
                  <a:srgbClr val="0070C0"/>
                </a:solidFill>
              </a:rPr>
              <a:t>. Which </a:t>
            </a:r>
            <a:r>
              <a:rPr lang="en-US" altLang="en-US" sz="2800" dirty="0">
                <a:solidFill>
                  <a:srgbClr val="0070C0"/>
                </a:solidFill>
              </a:rPr>
              <a:t>case illustrates each of the reasons ?</a:t>
            </a:r>
          </a:p>
        </p:txBody>
      </p:sp>
    </p:spTree>
    <p:extLst>
      <p:ext uri="{BB962C8B-B14F-4D97-AF65-F5344CB8AC3E}">
        <p14:creationId xmlns:p14="http://schemas.microsoft.com/office/powerpoint/2010/main" val="1303743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uiExpand="1" build="p"/>
      <p:bldP spid="460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0" y="779930"/>
            <a:ext cx="1253358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333399"/>
                </a:solidFill>
              </a:rPr>
              <a:t>4.Here is an incident that happened to Peter Morris.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333399"/>
                </a:solidFill>
              </a:rPr>
              <a:t>              </a:t>
            </a:r>
            <a:r>
              <a:rPr lang="en-US" altLang="en-US" sz="3200" dirty="0">
                <a:solidFill>
                  <a:srgbClr val="333399"/>
                </a:solidFill>
              </a:rPr>
              <a:t>Describe what happened, using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321155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2623" y="1036296"/>
            <a:ext cx="8302906" cy="5709516"/>
          </a:xfrm>
        </p:spPr>
        <p:txBody>
          <a:bodyPr/>
          <a:lstStyle/>
          <a:p>
            <a:pPr marL="0" indent="0">
              <a:buNone/>
            </a:pPr>
            <a:r>
              <a:rPr lang="vi-VN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 khi học xong bài học sinh viên có khả</a:t>
            </a:r>
            <a:br>
              <a:rPr lang="vi-VN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vi-VN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năng:</a:t>
            </a:r>
            <a:br>
              <a:rPr lang="vi-VN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vi-VN" alt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 </a:t>
            </a:r>
            <a:r>
              <a:rPr lang="vi-VN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thức:</a:t>
            </a:r>
            <a:r>
              <a:rPr lang="vi-VN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vi-VN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vi-VN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 </a:t>
            </a:r>
            <a:r>
              <a:rPr lang="vi-VN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 sử dụng của </a:t>
            </a:r>
            <a:r>
              <a:rPr lang="en-US" alt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Would  </a:t>
            </a:r>
            <a:r>
              <a:rPr lang="vi-VN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vi-VN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 </a:t>
            </a:r>
            <a:r>
              <a:rPr lang="vi-VN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 câu khẳng định, phủ định và nghi </a:t>
            </a:r>
            <a:r>
              <a:rPr lang="vi-VN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vấn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Would</a:t>
            </a:r>
            <a:r>
              <a:rPr lang="vi-VN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vi-VN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vi-VN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Would </a:t>
            </a:r>
            <a:r>
              <a:rPr lang="en-US" alt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vi-VN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vi-VN" alt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Kỹ năng:</a:t>
            </a:r>
            <a:r>
              <a:rPr lang="vi-VN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</a:t>
            </a:r>
            <a:br>
              <a:rPr lang="vi-VN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vi-VN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 hiểu bài: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Smart shopping</a:t>
            </a:r>
          </a:p>
          <a:p>
            <a:pPr marL="0" indent="0">
              <a:buNone/>
            </a:pP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vi-VN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 </a:t>
            </a:r>
            <a:r>
              <a:rPr lang="vi-VN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 được cách dùng của 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 </a:t>
            </a:r>
            <a:r>
              <a:rPr lang="en-US" alt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</a:p>
          <a:p>
            <a:pPr marL="0" indent="0">
              <a:buNone/>
            </a:pP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 </a:t>
            </a:r>
            <a:r>
              <a:rPr lang="vi-VN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 tự chủ và chịu trách nhiệm:</a:t>
            </a:r>
            <a:r>
              <a:rPr lang="vi-VN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vi-VN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vi-VN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C</a:t>
            </a:r>
            <a:r>
              <a:rPr lang="vi-VN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hủ động phát biểu tham gia xây dựng bài.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77871" y="322729"/>
            <a:ext cx="4908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onstantia" pitchFamily="18" charset="0"/>
              </a:rPr>
              <a:t>MỤC TIÊU BÀI HỌC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58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52400"/>
            <a:ext cx="8839200" cy="1447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 and speaking : Checking into a hotel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1.Look at the photograph</a:t>
            </a:r>
            <a:r>
              <a:rPr lang="en-US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 is checking into a hotel. Imagine the conversation with the receptionist.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69328" y="4849906"/>
            <a:ext cx="784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3333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99"/>
                </a:solidFill>
              </a:rPr>
              <a:t>Have you  got </a:t>
            </a:r>
            <a:r>
              <a:rPr lang="en-US" altLang="en-US" sz="2400" dirty="0" smtClean="0">
                <a:solidFill>
                  <a:srgbClr val="333399"/>
                </a:solidFill>
              </a:rPr>
              <a:t>a </a:t>
            </a:r>
            <a:r>
              <a:rPr lang="en-US" altLang="en-US" sz="2400" dirty="0">
                <a:solidFill>
                  <a:srgbClr val="333399"/>
                </a:solidFill>
              </a:rPr>
              <a:t>reservation 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99"/>
                </a:solidFill>
              </a:rPr>
              <a:t>            Would you like a single or a double 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99"/>
                </a:solidFill>
              </a:rPr>
              <a:t>                    Do you need any help with your suitcase ?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601540" y="1646846"/>
            <a:ext cx="69124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99"/>
                </a:solidFill>
              </a:rPr>
              <a:t>a</a:t>
            </a:r>
            <a:r>
              <a:rPr lang="en-US" altLang="en-US" sz="2400" dirty="0" smtClean="0">
                <a:solidFill>
                  <a:srgbClr val="333399"/>
                </a:solidFill>
              </a:rPr>
              <a:t>. What </a:t>
            </a:r>
            <a:r>
              <a:rPr lang="en-US" altLang="en-US" sz="2400" dirty="0">
                <a:solidFill>
                  <a:srgbClr val="333399"/>
                </a:solidFill>
              </a:rPr>
              <a:t>words and expressions would you hear ?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927848" y="2155157"/>
            <a:ext cx="399377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333399"/>
                </a:solidFill>
              </a:rPr>
              <a:t>             words </a:t>
            </a:r>
            <a:r>
              <a:rPr lang="en-US" altLang="en-US" sz="2400" dirty="0">
                <a:solidFill>
                  <a:srgbClr val="333399"/>
                </a:solidFill>
              </a:rPr>
              <a:t>/ </a:t>
            </a:r>
            <a:r>
              <a:rPr lang="en-US" altLang="en-US" sz="2400" dirty="0" smtClean="0">
                <a:solidFill>
                  <a:srgbClr val="333399"/>
                </a:solidFill>
              </a:rPr>
              <a:t>expressions    reservation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333399"/>
                </a:solidFill>
              </a:rPr>
              <a:t> single room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333399"/>
                </a:solidFill>
              </a:rPr>
              <a:t>              suitcase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333399"/>
                </a:solidFill>
              </a:rPr>
              <a:t>              credit card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400" dirty="0">
              <a:solidFill>
                <a:srgbClr val="333399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890735" y="4489495"/>
            <a:ext cx="55050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99"/>
                </a:solidFill>
              </a:rPr>
              <a:t>b</a:t>
            </a:r>
            <a:r>
              <a:rPr lang="en-US" altLang="en-US" sz="2400" dirty="0" smtClean="0">
                <a:solidFill>
                  <a:srgbClr val="333399"/>
                </a:solidFill>
              </a:rPr>
              <a:t>. What </a:t>
            </a:r>
            <a:r>
              <a:rPr lang="en-US" altLang="en-US" sz="2400" dirty="0">
                <a:solidFill>
                  <a:srgbClr val="333399"/>
                </a:solidFill>
              </a:rPr>
              <a:t>would they say to each other ?</a:t>
            </a:r>
          </a:p>
        </p:txBody>
      </p:sp>
    </p:spTree>
    <p:extLst>
      <p:ext uri="{BB962C8B-B14F-4D97-AF65-F5344CB8AC3E}">
        <p14:creationId xmlns:p14="http://schemas.microsoft.com/office/powerpoint/2010/main" val="3056247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3" grpId="0"/>
      <p:bldP spid="48134" grpId="0"/>
      <p:bldP spid="481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52400"/>
            <a:ext cx="8763000" cy="6705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2. Look at the conversation.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a</a:t>
            </a:r>
            <a:r>
              <a:rPr lang="en-US" altLang="en-US" sz="2400" dirty="0" smtClean="0">
                <a:solidFill>
                  <a:schemeClr val="accent2"/>
                </a:solidFill>
              </a:rPr>
              <a:t>. Complete </a:t>
            </a:r>
            <a:r>
              <a:rPr lang="en-US" altLang="en-US" sz="2400" dirty="0">
                <a:solidFill>
                  <a:schemeClr val="accent2"/>
                </a:solidFill>
              </a:rPr>
              <a:t>the conversation with these words.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Re: Good evening, sir.</a:t>
            </a:r>
          </a:p>
          <a:p>
            <a:pPr eaLnBrk="1" hangingPunct="1">
              <a:buFontTx/>
              <a:buNone/>
            </a:pPr>
            <a:r>
              <a:rPr lang="en-US" altLang="en-US" sz="2400" dirty="0" err="1">
                <a:solidFill>
                  <a:schemeClr val="accent2"/>
                </a:solidFill>
              </a:rPr>
              <a:t>Gu</a:t>
            </a:r>
            <a:r>
              <a:rPr lang="en-US" altLang="en-US" sz="2400" dirty="0">
                <a:solidFill>
                  <a:schemeClr val="accent2"/>
                </a:solidFill>
              </a:rPr>
              <a:t>: Good evening. Do you have a……………....in the………     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    of Jones, please ?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Re: Just a…………,</a:t>
            </a:r>
            <a:r>
              <a:rPr lang="en-US" altLang="en-US" sz="2400" dirty="0" smtClean="0">
                <a:solidFill>
                  <a:schemeClr val="accent2"/>
                </a:solidFill>
              </a:rPr>
              <a:t>sir. Yes</a:t>
            </a:r>
            <a:r>
              <a:rPr lang="en-US" altLang="en-US" sz="2400" dirty="0">
                <a:solidFill>
                  <a:schemeClr val="accent2"/>
                </a:solidFill>
              </a:rPr>
              <a:t>, here we </a:t>
            </a:r>
            <a:r>
              <a:rPr lang="en-US" altLang="en-US" sz="2400" dirty="0" smtClean="0">
                <a:solidFill>
                  <a:schemeClr val="accent2"/>
                </a:solidFill>
              </a:rPr>
              <a:t>are. </a:t>
            </a:r>
            <a:r>
              <a:rPr lang="en-US" altLang="en-US" sz="2400" dirty="0" err="1" smtClean="0">
                <a:solidFill>
                  <a:schemeClr val="accent2"/>
                </a:solidFill>
              </a:rPr>
              <a:t>Mr</a:t>
            </a:r>
            <a:r>
              <a:rPr lang="en-US" altLang="en-US" sz="2400" dirty="0" smtClean="0">
                <a:solidFill>
                  <a:schemeClr val="accent2"/>
                </a:solidFill>
              </a:rPr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Alan Jones.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    Would you like a……….room or a </a:t>
            </a:r>
            <a:r>
              <a:rPr lang="en-US" altLang="en-US" sz="2400" dirty="0" smtClean="0">
                <a:solidFill>
                  <a:schemeClr val="accent2"/>
                </a:solidFill>
              </a:rPr>
              <a:t>double </a:t>
            </a:r>
            <a:r>
              <a:rPr lang="en-US" altLang="en-US" sz="2400" dirty="0" err="1" smtClean="0">
                <a:solidFill>
                  <a:schemeClr val="accent2"/>
                </a:solidFill>
              </a:rPr>
              <a:t>Mr</a:t>
            </a:r>
            <a:r>
              <a:rPr lang="en-US" altLang="en-US" sz="2400" dirty="0" smtClean="0">
                <a:solidFill>
                  <a:schemeClr val="accent2"/>
                </a:solidFill>
              </a:rPr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Jones ?</a:t>
            </a:r>
          </a:p>
          <a:p>
            <a:pPr eaLnBrk="1" hangingPunct="1">
              <a:buFontTx/>
              <a:buNone/>
            </a:pPr>
            <a:r>
              <a:rPr lang="en-US" altLang="en-US" sz="2400" dirty="0" err="1">
                <a:solidFill>
                  <a:schemeClr val="accent2"/>
                </a:solidFill>
              </a:rPr>
              <a:t>Gu</a:t>
            </a:r>
            <a:r>
              <a:rPr lang="en-US" altLang="en-US" sz="2400" dirty="0">
                <a:solidFill>
                  <a:schemeClr val="accent2"/>
                </a:solidFill>
              </a:rPr>
              <a:t>: I’d prefer a double, If you’ve got one.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Re: And how many…………are you staying ?</a:t>
            </a:r>
          </a:p>
          <a:p>
            <a:pPr eaLnBrk="1" hangingPunct="1">
              <a:buFontTx/>
              <a:buNone/>
            </a:pPr>
            <a:r>
              <a:rPr lang="en-US" altLang="en-US" sz="2400" dirty="0" err="1">
                <a:solidFill>
                  <a:schemeClr val="accent2"/>
                </a:solidFill>
              </a:rPr>
              <a:t>Gu</a:t>
            </a:r>
            <a:r>
              <a:rPr lang="en-US" altLang="en-US" sz="2400" dirty="0">
                <a:solidFill>
                  <a:schemeClr val="accent2"/>
                </a:solidFill>
              </a:rPr>
              <a:t>: Three.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Re: </a:t>
            </a:r>
            <a:r>
              <a:rPr lang="en-US" altLang="en-US" sz="2400" dirty="0" err="1">
                <a:solidFill>
                  <a:schemeClr val="accent2"/>
                </a:solidFill>
              </a:rPr>
              <a:t>Fine.Well</a:t>
            </a:r>
            <a:r>
              <a:rPr lang="en-US" altLang="en-US" sz="2400" dirty="0">
                <a:solidFill>
                  <a:schemeClr val="accent2"/>
                </a:solidFill>
              </a:rPr>
              <a:t>, could you just fill in the………………form and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   …………it at the bottom, please ?</a:t>
            </a:r>
          </a:p>
          <a:p>
            <a:pPr eaLnBrk="1" hangingPunct="1">
              <a:buFontTx/>
              <a:buNone/>
            </a:pPr>
            <a:r>
              <a:rPr lang="en-US" altLang="en-US" sz="2400" dirty="0" err="1">
                <a:solidFill>
                  <a:schemeClr val="accent2"/>
                </a:solidFill>
              </a:rPr>
              <a:t>Gu</a:t>
            </a:r>
            <a:r>
              <a:rPr lang="en-US" altLang="en-US" sz="2400" dirty="0">
                <a:solidFill>
                  <a:schemeClr val="accent2"/>
                </a:solidFill>
              </a:rPr>
              <a:t>: yes, certainly.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Re: And how do you want to settle the…….?</a:t>
            </a:r>
          </a:p>
          <a:p>
            <a:pPr eaLnBrk="1" hangingPunct="1">
              <a:buFontTx/>
              <a:buNone/>
            </a:pPr>
            <a:r>
              <a:rPr lang="en-US" altLang="en-US" sz="2400" dirty="0" err="1">
                <a:solidFill>
                  <a:schemeClr val="accent2"/>
                </a:solidFill>
              </a:rPr>
              <a:t>Gu</a:t>
            </a:r>
            <a:r>
              <a:rPr lang="en-US" altLang="en-US" sz="2400" dirty="0">
                <a:solidFill>
                  <a:schemeClr val="accent2"/>
                </a:solidFill>
              </a:rPr>
              <a:t>: By……………,if that’s all right. 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5219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4876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Re: Yes, of course. Could I just take an…………of the </a:t>
            </a:r>
            <a:r>
              <a:rPr lang="en-US" altLang="en-US" sz="2400" dirty="0" err="1">
                <a:solidFill>
                  <a:schemeClr val="accent2"/>
                </a:solidFill>
              </a:rPr>
              <a:t>card,sir</a:t>
            </a:r>
            <a:r>
              <a:rPr lang="en-US" altLang="en-US" sz="2400" dirty="0">
                <a:solidFill>
                  <a:schemeClr val="accent2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en-US" altLang="en-US" sz="2400" dirty="0" err="1">
                <a:solidFill>
                  <a:schemeClr val="accent2"/>
                </a:solidFill>
              </a:rPr>
              <a:t>Gu:Yes</a:t>
            </a:r>
            <a:r>
              <a:rPr lang="en-US" altLang="en-US" sz="2400" dirty="0">
                <a:solidFill>
                  <a:schemeClr val="accent2"/>
                </a:solidFill>
              </a:rPr>
              <a:t>, here you are.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Re: Thank you. And will you require a newspaper and a………......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    …….in the morning ?</a:t>
            </a:r>
          </a:p>
          <a:p>
            <a:pPr eaLnBrk="1" hangingPunct="1">
              <a:buFontTx/>
              <a:buNone/>
            </a:pPr>
            <a:r>
              <a:rPr lang="en-US" altLang="en-US" sz="2400" dirty="0" err="1">
                <a:solidFill>
                  <a:schemeClr val="accent2"/>
                </a:solidFill>
              </a:rPr>
              <a:t>Gu</a:t>
            </a:r>
            <a:r>
              <a:rPr lang="en-US" altLang="en-US" sz="2400" dirty="0">
                <a:solidFill>
                  <a:schemeClr val="accent2"/>
                </a:solidFill>
              </a:rPr>
              <a:t>: Yes, I’d like The Times and a call at 7.30, please.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Re: 7.30. Very good, sir</a:t>
            </a:r>
            <a:r>
              <a:rPr lang="en-US" altLang="en-US" sz="2400" dirty="0" smtClean="0">
                <a:solidFill>
                  <a:schemeClr val="accent2"/>
                </a:solidFill>
              </a:rPr>
              <a:t>. Here’s </a:t>
            </a:r>
            <a:r>
              <a:rPr lang="en-US" altLang="en-US" sz="2400" dirty="0">
                <a:solidFill>
                  <a:schemeClr val="accent2"/>
                </a:solidFill>
              </a:rPr>
              <a:t>your……….Your room…………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    is 429.The……….is over there</a:t>
            </a:r>
            <a:r>
              <a:rPr lang="en-US" altLang="en-US" sz="2400" dirty="0" smtClean="0">
                <a:solidFill>
                  <a:schemeClr val="accent2"/>
                </a:solidFill>
              </a:rPr>
              <a:t>. Do </a:t>
            </a:r>
            <a:r>
              <a:rPr lang="en-US" altLang="en-US" sz="2400" dirty="0">
                <a:solidFill>
                  <a:schemeClr val="accent2"/>
                </a:solidFill>
              </a:rPr>
              <a:t>you need any help with your ………….?</a:t>
            </a:r>
          </a:p>
          <a:p>
            <a:pPr eaLnBrk="1" hangingPunct="1">
              <a:buFontTx/>
              <a:buNone/>
            </a:pPr>
            <a:r>
              <a:rPr lang="en-US" altLang="en-US" sz="2400" dirty="0" err="1">
                <a:solidFill>
                  <a:schemeClr val="accent2"/>
                </a:solidFill>
              </a:rPr>
              <a:t>Gu</a:t>
            </a:r>
            <a:r>
              <a:rPr lang="en-US" altLang="en-US" sz="2400" dirty="0">
                <a:solidFill>
                  <a:schemeClr val="accent2"/>
                </a:solidFill>
              </a:rPr>
              <a:t>: No, thank you. I’ve only got a small……………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Re: Well, enjoy your stay.</a:t>
            </a:r>
          </a:p>
          <a:p>
            <a:pPr eaLnBrk="1" hangingPunct="1">
              <a:buFontTx/>
              <a:buNone/>
            </a:pPr>
            <a:r>
              <a:rPr lang="en-US" altLang="en-US" sz="2400" dirty="0" err="1">
                <a:solidFill>
                  <a:schemeClr val="accent2"/>
                </a:solidFill>
              </a:rPr>
              <a:t>Gu</a:t>
            </a:r>
            <a:r>
              <a:rPr lang="en-US" altLang="en-US" sz="2400" dirty="0">
                <a:solidFill>
                  <a:schemeClr val="accent2"/>
                </a:solidFill>
              </a:rPr>
              <a:t>: Thank you.</a:t>
            </a:r>
          </a:p>
        </p:txBody>
      </p:sp>
    </p:spTree>
    <p:extLst>
      <p:ext uri="{BB962C8B-B14F-4D97-AF65-F5344CB8AC3E}">
        <p14:creationId xmlns:p14="http://schemas.microsoft.com/office/powerpoint/2010/main" val="4237257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1627982" y="638736"/>
            <a:ext cx="8686800" cy="16002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Conversation pieces : Polite requests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b</a:t>
            </a:r>
            <a:r>
              <a:rPr lang="en-US" altLang="en-US" sz="2400" dirty="0" smtClean="0">
                <a:solidFill>
                  <a:schemeClr val="accent2"/>
                </a:solidFill>
              </a:rPr>
              <a:t>. Find </a:t>
            </a:r>
            <a:r>
              <a:rPr lang="en-US" altLang="en-US" sz="2400" dirty="0">
                <a:solidFill>
                  <a:schemeClr val="accent2"/>
                </a:solidFill>
              </a:rPr>
              <a:t>the expressions in the conversation</a:t>
            </a:r>
            <a:r>
              <a:rPr lang="en-US" altLang="en-US" sz="2400" dirty="0" smtClean="0">
                <a:solidFill>
                  <a:schemeClr val="accent2"/>
                </a:solidFill>
              </a:rPr>
              <a:t>. How </a:t>
            </a:r>
            <a:r>
              <a:rPr lang="en-US" altLang="en-US" sz="2400" dirty="0">
                <a:solidFill>
                  <a:schemeClr val="accent2"/>
                </a:solidFill>
              </a:rPr>
              <a:t>do the people respond to the requests ?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583803" y="2330824"/>
            <a:ext cx="87751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smtClean="0">
                <a:solidFill>
                  <a:srgbClr val="333399"/>
                </a:solidFill>
              </a:rPr>
              <a:t>Could </a:t>
            </a:r>
            <a:r>
              <a:rPr lang="en-US" altLang="en-US" sz="2400" i="1" dirty="0">
                <a:solidFill>
                  <a:srgbClr val="333399"/>
                </a:solidFill>
              </a:rPr>
              <a:t>you just fill in the form and sign it at the bottom, please?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686704" y="2971800"/>
            <a:ext cx="2078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smtClean="0">
                <a:solidFill>
                  <a:srgbClr val="333399"/>
                </a:solidFill>
              </a:rPr>
              <a:t>Yes</a:t>
            </a:r>
            <a:r>
              <a:rPr lang="en-US" altLang="en-US" sz="2400" i="1" dirty="0">
                <a:solidFill>
                  <a:srgbClr val="333399"/>
                </a:solidFill>
              </a:rPr>
              <a:t>, certainly.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676401" y="3680012"/>
            <a:ext cx="6062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333399"/>
                </a:solidFill>
              </a:rPr>
              <a:t>Could I just take an imprint of the card, sir ?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695264" y="4365812"/>
            <a:ext cx="2674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333399"/>
                </a:solidFill>
              </a:rPr>
              <a:t>Yes, here you are.</a:t>
            </a:r>
          </a:p>
        </p:txBody>
      </p:sp>
    </p:spTree>
    <p:extLst>
      <p:ext uri="{BB962C8B-B14F-4D97-AF65-F5344CB8AC3E}">
        <p14:creationId xmlns:p14="http://schemas.microsoft.com/office/powerpoint/2010/main" val="1561930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6" grpId="0"/>
      <p:bldP spid="51207" grpId="0"/>
      <p:bldP spid="5120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28600"/>
            <a:ext cx="8991600" cy="8382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9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9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Take </a:t>
            </a:r>
            <a:r>
              <a:rPr lang="en-US" altLang="en-US" sz="9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in turns to make the following requests and respond.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9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9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someone </a:t>
            </a:r>
            <a:r>
              <a:rPr lang="en-US" altLang="en-US" sz="9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altLang="en-US" sz="9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8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1143000" y="52578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Could you (just) send a fax for me, please ?</a:t>
            </a: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1446676" y="1371600"/>
            <a:ext cx="7422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99"/>
                </a:solidFill>
              </a:rPr>
              <a:t>Could you (just) sign the form at the bottom</a:t>
            </a:r>
            <a:r>
              <a:rPr lang="en-US" altLang="en-US" sz="2400" dirty="0" smtClean="0">
                <a:solidFill>
                  <a:srgbClr val="333399"/>
                </a:solidFill>
              </a:rPr>
              <a:t>, please </a:t>
            </a:r>
            <a:r>
              <a:rPr lang="en-US" altLang="en-US" sz="2400" dirty="0">
                <a:solidFill>
                  <a:srgbClr val="333399"/>
                </a:solidFill>
              </a:rPr>
              <a:t>?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1413597" y="1752600"/>
            <a:ext cx="67120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333399"/>
                </a:solidFill>
              </a:rPr>
              <a:t>excuse </a:t>
            </a:r>
            <a:r>
              <a:rPr lang="en-US" altLang="en-US" sz="2400" dirty="0">
                <a:solidFill>
                  <a:srgbClr val="333399"/>
                </a:solidFill>
              </a:rPr>
              <a:t>you, while you make a telephone call.</a:t>
            </a: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1463676" y="2209800"/>
            <a:ext cx="920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99"/>
                </a:solidFill>
              </a:rPr>
              <a:t>Could you (just) excuse me while I make a telephone call, please ?</a:t>
            </a: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1387916" y="2590800"/>
            <a:ext cx="5063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>
                <a:solidFill>
                  <a:srgbClr val="333399"/>
                </a:solidFill>
              </a:rPr>
              <a:t>get your suitcases from your car.</a:t>
            </a: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1524001" y="2971800"/>
            <a:ext cx="7707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Could you (just) get my suitcases from the car, please ?</a:t>
            </a: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1418171" y="3352800"/>
            <a:ext cx="57663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333399"/>
                </a:solidFill>
              </a:rPr>
              <a:t>see </a:t>
            </a:r>
            <a:r>
              <a:rPr lang="en-US" altLang="en-US" sz="2400" dirty="0">
                <a:solidFill>
                  <a:srgbClr val="333399"/>
                </a:solidFill>
              </a:rPr>
              <a:t>if there are any messages for you.</a:t>
            </a: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1524001" y="3733800"/>
            <a:ext cx="875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Could you (just) see if there are any messages for me, please ?</a:t>
            </a: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1426937" y="4114800"/>
            <a:ext cx="39533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333399"/>
                </a:solidFill>
              </a:rPr>
              <a:t>put </a:t>
            </a:r>
            <a:r>
              <a:rPr lang="en-US" altLang="en-US" sz="2400" dirty="0">
                <a:solidFill>
                  <a:srgbClr val="333399"/>
                </a:solidFill>
              </a:rPr>
              <a:t>your bag in the room.</a:t>
            </a: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1524000" y="4495800"/>
            <a:ext cx="6827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Could you (just) put my bag in my room, please ?</a:t>
            </a: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1431247" y="4876800"/>
            <a:ext cx="30620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333399"/>
                </a:solidFill>
              </a:rPr>
              <a:t>send </a:t>
            </a:r>
            <a:r>
              <a:rPr lang="en-US" altLang="en-US" sz="2400" dirty="0">
                <a:solidFill>
                  <a:srgbClr val="333399"/>
                </a:solidFill>
              </a:rPr>
              <a:t>a fax for you.</a:t>
            </a: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1382900" y="990600"/>
            <a:ext cx="43604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>
                <a:solidFill>
                  <a:srgbClr val="333399"/>
                </a:solidFill>
              </a:rPr>
              <a:t>sign the form at the bottom.</a:t>
            </a:r>
          </a:p>
        </p:txBody>
      </p:sp>
    </p:spTree>
    <p:extLst>
      <p:ext uri="{BB962C8B-B14F-4D97-AF65-F5344CB8AC3E}">
        <p14:creationId xmlns:p14="http://schemas.microsoft.com/office/powerpoint/2010/main" val="249006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/>
      <p:bldP spid="52235" grpId="0"/>
      <p:bldP spid="52236" grpId="0"/>
      <p:bldP spid="52237" grpId="0"/>
      <p:bldP spid="52238" grpId="0"/>
      <p:bldP spid="52239" grpId="0"/>
      <p:bldP spid="52240" grpId="0"/>
      <p:bldP spid="52241" grpId="0"/>
      <p:bldP spid="52242" grpId="0"/>
      <p:bldP spid="52243" grpId="0"/>
      <p:bldP spid="52244" grpId="0"/>
      <p:bldP spid="522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Rectangle 12"/>
          <p:cNvSpPr>
            <a:spLocks noChangeArrowheads="1"/>
          </p:cNvSpPr>
          <p:nvPr/>
        </p:nvSpPr>
        <p:spPr bwMode="auto">
          <a:xfrm>
            <a:off x="1524001" y="1"/>
            <a:ext cx="26209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* </a:t>
            </a:r>
            <a:r>
              <a:rPr lang="en-US" altLang="en-US" sz="2400" b="1">
                <a:solidFill>
                  <a:srgbClr val="333399"/>
                </a:solidFill>
              </a:rPr>
              <a:t>Ask if you can</a:t>
            </a:r>
            <a:r>
              <a:rPr lang="en-US" altLang="en-US" sz="2400">
                <a:solidFill>
                  <a:srgbClr val="333399"/>
                </a:solidFill>
              </a:rPr>
              <a:t> :</a:t>
            </a: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1434378" y="381001"/>
            <a:ext cx="2414444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333399"/>
                </a:solidFill>
              </a:rPr>
              <a:t>borrow </a:t>
            </a:r>
            <a:r>
              <a:rPr lang="en-US" altLang="en-US" sz="2400" dirty="0">
                <a:solidFill>
                  <a:srgbClr val="333399"/>
                </a:solidFill>
              </a:rPr>
              <a:t>a pen.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1524000" y="762001"/>
            <a:ext cx="51006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Could I (just) borrow a pen, please ?</a:t>
            </a: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1429719" y="1143001"/>
            <a:ext cx="3949351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333399"/>
                </a:solidFill>
              </a:rPr>
              <a:t>see </a:t>
            </a:r>
            <a:r>
              <a:rPr lang="en-US" altLang="en-US" sz="2400" dirty="0">
                <a:solidFill>
                  <a:srgbClr val="333399"/>
                </a:solidFill>
              </a:rPr>
              <a:t>someone’s passport.</a:t>
            </a: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1524001" y="1524001"/>
            <a:ext cx="57435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Could I (just) see your passport, please ?</a:t>
            </a: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1434464" y="1905001"/>
            <a:ext cx="2396810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333399"/>
                </a:solidFill>
              </a:rPr>
              <a:t>check </a:t>
            </a:r>
            <a:r>
              <a:rPr lang="en-US" altLang="en-US" sz="2400" dirty="0">
                <a:solidFill>
                  <a:srgbClr val="333399"/>
                </a:solidFill>
              </a:rPr>
              <a:t>the bill.</a:t>
            </a: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1524001" y="2286001"/>
            <a:ext cx="50831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Could I (just) check the bill, please ?</a:t>
            </a: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1430984" y="2667001"/>
            <a:ext cx="3116559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333399"/>
                </a:solidFill>
              </a:rPr>
              <a:t>make </a:t>
            </a:r>
            <a:r>
              <a:rPr lang="en-US" altLang="en-US" sz="2400" dirty="0">
                <a:solidFill>
                  <a:srgbClr val="333399"/>
                </a:solidFill>
              </a:rPr>
              <a:t>a phone call.</a:t>
            </a: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1524001" y="3048001"/>
            <a:ext cx="57118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Could I (just) make a phone call,please ?</a:t>
            </a: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1428752" y="3429001"/>
            <a:ext cx="3578224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333399"/>
                </a:solidFill>
              </a:rPr>
              <a:t>leave </a:t>
            </a:r>
            <a:r>
              <a:rPr lang="en-US" altLang="en-US" sz="2400" dirty="0">
                <a:solidFill>
                  <a:srgbClr val="333399"/>
                </a:solidFill>
              </a:rPr>
              <a:t>your bags there.</a:t>
            </a: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1524000" y="3810001"/>
            <a:ext cx="59817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Could I (just) leave my bags here, please ?</a:t>
            </a: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1426759" y="4191001"/>
            <a:ext cx="3990196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333399"/>
                </a:solidFill>
              </a:rPr>
              <a:t>cancel </a:t>
            </a:r>
            <a:r>
              <a:rPr lang="en-US" altLang="en-US" sz="2400" dirty="0">
                <a:solidFill>
                  <a:srgbClr val="333399"/>
                </a:solidFill>
              </a:rPr>
              <a:t>your wake-up call.</a:t>
            </a: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1524000" y="4572000"/>
            <a:ext cx="6389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Could I (just) cancel my wake-up call,please ?</a:t>
            </a:r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1066800" y="50292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d.Look at your requests.Who would make them,guest (G)or receptionist (R) ?</a:t>
            </a:r>
          </a:p>
        </p:txBody>
      </p:sp>
    </p:spTree>
    <p:extLst>
      <p:ext uri="{BB962C8B-B14F-4D97-AF65-F5344CB8AC3E}">
        <p14:creationId xmlns:p14="http://schemas.microsoft.com/office/powerpoint/2010/main" val="3640393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/>
      <p:bldP spid="53262" grpId="0"/>
      <p:bldP spid="53263" grpId="0"/>
      <p:bldP spid="53264" grpId="0"/>
      <p:bldP spid="53265" grpId="0"/>
      <p:bldP spid="53266" grpId="0"/>
      <p:bldP spid="53267" grpId="0"/>
      <p:bldP spid="53268" grpId="0"/>
      <p:bldP spid="53269" grpId="0"/>
      <p:bldP spid="53270" grpId="0"/>
      <p:bldP spid="53271" grpId="0"/>
      <p:bldP spid="53272" grpId="0"/>
      <p:bldP spid="532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52400"/>
            <a:ext cx="8839200" cy="1752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Pronunciation : - ou- ; emphatic stress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1.The vowels -ou-.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The vowels -ou- can be pronounced in many diffirent ways.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a.Look at this list of words. Put them into the correct column.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676400" y="1828800"/>
            <a:ext cx="1524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99"/>
                </a:solidFill>
              </a:rPr>
              <a:t>   </a:t>
            </a:r>
            <a:r>
              <a:rPr lang="en-US" altLang="en-US" sz="2400" dirty="0">
                <a:solidFill>
                  <a:srgbClr val="FF3300"/>
                </a:solidFill>
              </a:rPr>
              <a:t>/ɔ:/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dirty="0">
              <a:solidFill>
                <a:srgbClr val="333399"/>
              </a:solidFill>
            </a:endParaRP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dirty="0">
              <a:solidFill>
                <a:srgbClr val="333399"/>
              </a:solidFill>
            </a:endParaRPr>
          </a:p>
          <a:p>
            <a:pPr algn="l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dirty="0">
              <a:solidFill>
                <a:srgbClr val="333399"/>
              </a:solidFill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505200" y="182880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0000"/>
                </a:solidFill>
              </a:rPr>
              <a:t>  </a:t>
            </a:r>
            <a:r>
              <a:rPr lang="en-US" altLang="en-US" sz="2400" dirty="0">
                <a:solidFill>
                  <a:srgbClr val="FF3300"/>
                </a:solidFill>
              </a:rPr>
              <a:t>/ʊ</a:t>
            </a:r>
            <a:r>
              <a:rPr lang="en-US" altLang="en-US" sz="2400" dirty="0" smtClean="0">
                <a:solidFill>
                  <a:srgbClr val="FF3300"/>
                </a:solidFill>
              </a:rPr>
              <a:t>/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181601" y="1828800"/>
            <a:ext cx="131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0000"/>
                </a:solidFill>
              </a:rPr>
              <a:t>/ u: </a:t>
            </a:r>
            <a:r>
              <a:rPr lang="en-US" altLang="en-US" sz="2400" dirty="0" smtClean="0">
                <a:solidFill>
                  <a:srgbClr val="FF0000"/>
                </a:solidFill>
              </a:rPr>
              <a:t>/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629400" y="1828800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     </a:t>
            </a:r>
            <a:r>
              <a:rPr lang="en-US" altLang="en-US" sz="2400" dirty="0">
                <a:solidFill>
                  <a:srgbClr val="FF3300"/>
                </a:solidFill>
              </a:rPr>
              <a:t>/ ʌ </a:t>
            </a:r>
            <a:r>
              <a:rPr lang="en-US" altLang="en-US" sz="2400" dirty="0" smtClean="0">
                <a:solidFill>
                  <a:srgbClr val="FF3300"/>
                </a:solidFill>
              </a:rPr>
              <a:t>/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8610600" y="1828800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0000"/>
                </a:solidFill>
              </a:rPr>
              <a:t>/au</a:t>
            </a:r>
            <a:r>
              <a:rPr lang="en-US" altLang="en-US" sz="2400" dirty="0" smtClean="0">
                <a:solidFill>
                  <a:srgbClr val="FF0000"/>
                </a:solidFill>
              </a:rPr>
              <a:t>/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53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/>
      <p:bldP spid="54278" grpId="0"/>
      <p:bldP spid="54279" grpId="0"/>
      <p:bldP spid="542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1331260" y="101497"/>
            <a:ext cx="9910481" cy="291514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2.Emphatic stress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  </a:t>
            </a:r>
            <a:r>
              <a:rPr lang="en-US" altLang="en-US" sz="2000" dirty="0" smtClean="0">
                <a:solidFill>
                  <a:schemeClr val="accent2"/>
                </a:solidFill>
              </a:rPr>
              <a:t>When </a:t>
            </a:r>
            <a:r>
              <a:rPr lang="en-US" altLang="en-US" sz="2000" dirty="0">
                <a:solidFill>
                  <a:schemeClr val="accent2"/>
                </a:solidFill>
              </a:rPr>
              <a:t>we want to emphasize certain information in a sentence, we stress that part.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   a. The </a:t>
            </a:r>
            <a:r>
              <a:rPr lang="en-US" altLang="en-US" sz="2000" dirty="0">
                <a:solidFill>
                  <a:schemeClr val="accent2"/>
                </a:solidFill>
              </a:rPr>
              <a:t>stress can go on three different parts.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1                                   2              3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</a:t>
            </a:r>
            <a:r>
              <a:rPr lang="en-US" altLang="en-US" sz="2000" dirty="0" smtClean="0">
                <a:solidFill>
                  <a:schemeClr val="accent2"/>
                </a:solidFill>
              </a:rPr>
              <a:t>  We </a:t>
            </a:r>
            <a:r>
              <a:rPr lang="en-US" altLang="en-US" sz="2000" dirty="0">
                <a:solidFill>
                  <a:schemeClr val="accent2"/>
                </a:solidFill>
              </a:rPr>
              <a:t>need to be at the meeting at three o’clock</a:t>
            </a:r>
            <a:r>
              <a:rPr lang="en-US" altLang="en-US" sz="2000" dirty="0" smtClean="0">
                <a:solidFill>
                  <a:schemeClr val="accent2"/>
                </a:solidFill>
              </a:rPr>
              <a:t>.</a:t>
            </a:r>
            <a:endParaRPr lang="en-US" altLang="en-US" sz="2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</a:t>
            </a:r>
            <a:endParaRPr lang="en-US" alt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i="1" dirty="0" smtClean="0">
                <a:solidFill>
                  <a:schemeClr val="accent2"/>
                </a:solidFill>
              </a:rPr>
              <a:t>    The </a:t>
            </a:r>
            <a:r>
              <a:rPr lang="en-US" altLang="en-US" sz="2000" i="1" dirty="0">
                <a:solidFill>
                  <a:schemeClr val="accent2"/>
                </a:solidFill>
              </a:rPr>
              <a:t>different stresses change the meaning.</a:t>
            </a:r>
          </a:p>
        </p:txBody>
      </p:sp>
    </p:spTree>
    <p:extLst>
      <p:ext uri="{BB962C8B-B14F-4D97-AF65-F5344CB8AC3E}">
        <p14:creationId xmlns:p14="http://schemas.microsoft.com/office/powerpoint/2010/main" val="670501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odal Verb WOULD – Form, use and meaning in English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22511" cy="719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3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1828800" y="1219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333399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676399" y="161365"/>
            <a:ext cx="628425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0000"/>
                </a:solidFill>
              </a:rPr>
              <a:t>Form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>
                <a:solidFill>
                  <a:srgbClr val="333399"/>
                </a:solidFill>
              </a:rPr>
              <a:t>: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333399"/>
                </a:solidFill>
              </a:rPr>
              <a:t>(+)        </a:t>
            </a:r>
            <a:r>
              <a:rPr lang="en-US" altLang="en-US" sz="2400" b="1" dirty="0">
                <a:solidFill>
                  <a:srgbClr val="333399"/>
                </a:solidFill>
              </a:rPr>
              <a:t>S   +   would ( ’d )   + V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333399"/>
                </a:solidFill>
              </a:rPr>
              <a:t>                 I </a:t>
            </a:r>
            <a:r>
              <a:rPr lang="en-US" altLang="en-US" sz="2400" dirty="0">
                <a:solidFill>
                  <a:srgbClr val="333399"/>
                </a:solidFill>
              </a:rPr>
              <a:t>would like to live alone.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676400" y="2322747"/>
            <a:ext cx="830131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333399"/>
                </a:solidFill>
              </a:rPr>
              <a:t>(-)         </a:t>
            </a:r>
            <a:r>
              <a:rPr lang="en-US" altLang="en-US" sz="2400" b="1" dirty="0" smtClean="0">
                <a:solidFill>
                  <a:srgbClr val="333399"/>
                </a:solidFill>
              </a:rPr>
              <a:t>S    </a:t>
            </a:r>
            <a:r>
              <a:rPr lang="en-US" altLang="en-US" sz="2400" b="1" dirty="0">
                <a:solidFill>
                  <a:srgbClr val="333399"/>
                </a:solidFill>
              </a:rPr>
              <a:t>+  would not      + V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99"/>
                </a:solidFill>
              </a:rPr>
              <a:t>                </a:t>
            </a:r>
            <a:r>
              <a:rPr lang="en-US" altLang="en-US" sz="2400" dirty="0" smtClean="0">
                <a:solidFill>
                  <a:srgbClr val="333399"/>
                </a:solidFill>
              </a:rPr>
              <a:t>        </a:t>
            </a:r>
            <a:r>
              <a:rPr lang="en-US" altLang="en-US" sz="2400" dirty="0">
                <a:solidFill>
                  <a:srgbClr val="333399"/>
                </a:solidFill>
              </a:rPr>
              <a:t>( wouldn’t )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333399"/>
                </a:solidFill>
              </a:rPr>
              <a:t>                  I </a:t>
            </a:r>
            <a:r>
              <a:rPr lang="en-US" altLang="en-US" sz="2400" dirty="0">
                <a:solidFill>
                  <a:srgbClr val="333399"/>
                </a:solidFill>
              </a:rPr>
              <a:t>wouldn’t steal from a friend.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676400" y="3895163"/>
            <a:ext cx="8763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333399"/>
                </a:solidFill>
              </a:rPr>
              <a:t>(?)        </a:t>
            </a:r>
            <a:r>
              <a:rPr lang="en-US" altLang="en-US" sz="2400" b="1" dirty="0">
                <a:solidFill>
                  <a:srgbClr val="333399"/>
                </a:solidFill>
              </a:rPr>
              <a:t>Would    +   S   +   V   ?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99"/>
                </a:solidFill>
              </a:rPr>
              <a:t>  Short answers: Yes, S + would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99"/>
                </a:solidFill>
              </a:rPr>
              <a:t>                            No, S  +  wouldn’t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333399"/>
                </a:solidFill>
              </a:rPr>
              <a:t>           Would </a:t>
            </a:r>
            <a:r>
              <a:rPr lang="en-US" altLang="en-US" sz="2400" dirty="0">
                <a:solidFill>
                  <a:srgbClr val="333399"/>
                </a:solidFill>
              </a:rPr>
              <a:t>you like to live alone ?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99"/>
                </a:solidFill>
              </a:rPr>
              <a:t>                         </a:t>
            </a:r>
            <a:r>
              <a:rPr lang="en-US" altLang="en-US" sz="2400" dirty="0" smtClean="0">
                <a:solidFill>
                  <a:srgbClr val="333399"/>
                </a:solidFill>
              </a:rPr>
              <a:t>   Yes</a:t>
            </a:r>
            <a:r>
              <a:rPr lang="en-US" altLang="en-US" sz="2400" dirty="0">
                <a:solidFill>
                  <a:srgbClr val="333399"/>
                </a:solidFill>
              </a:rPr>
              <a:t>, I would .</a:t>
            </a:r>
          </a:p>
        </p:txBody>
      </p:sp>
    </p:spTree>
    <p:extLst>
      <p:ext uri="{BB962C8B-B14F-4D97-AF65-F5344CB8AC3E}">
        <p14:creationId xmlns:p14="http://schemas.microsoft.com/office/powerpoint/2010/main" val="3824401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1" grpId="0"/>
      <p:bldP spid="368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7937"/>
            <a:ext cx="1481418" cy="147393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835" y="726141"/>
            <a:ext cx="5502166" cy="6461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1</a:t>
            </a:r>
            <a:r>
              <a:rPr lang="en-US" dirty="0" smtClean="0"/>
              <a:t>.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đạt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huống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xảy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ở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thói</a:t>
            </a:r>
            <a:r>
              <a:rPr lang="en-US" dirty="0" smtClean="0"/>
              <a:t> </a:t>
            </a:r>
            <a:r>
              <a:rPr lang="en-US" dirty="0" err="1" smtClean="0"/>
              <a:t>quen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khứ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nghị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lịch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Would you mind + V-</a:t>
            </a:r>
            <a:r>
              <a:rPr lang="en-US" dirty="0" err="1" smtClean="0"/>
              <a:t>ing</a:t>
            </a:r>
            <a:r>
              <a:rPr lang="en-US" dirty="0" smtClean="0"/>
              <a:t> ….?    (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phiền</a:t>
            </a:r>
            <a:r>
              <a:rPr lang="en-US" dirty="0"/>
              <a:t> </a:t>
            </a:r>
            <a:r>
              <a:rPr lang="en-US" dirty="0" smtClean="0"/>
              <a:t>…? 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Would you like +N/to +V ? (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muốn</a:t>
            </a:r>
            <a:r>
              <a:rPr lang="en-US" dirty="0" smtClean="0"/>
              <a:t>…?</a:t>
            </a:r>
            <a:endParaRPr lang="en-US" dirty="0"/>
          </a:p>
        </p:txBody>
      </p:sp>
      <p:sp>
        <p:nvSpPr>
          <p:cNvPr id="6" name="AutoShape 6" descr="khi-nao-dung-wou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706" y="5038547"/>
            <a:ext cx="2729753" cy="16147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082" y="2528047"/>
            <a:ext cx="4437529" cy="1964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706" y="155525"/>
            <a:ext cx="4087905" cy="21360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5271" y="5027165"/>
            <a:ext cx="2810435" cy="16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4226" y="1410504"/>
            <a:ext cx="4385982" cy="2395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6071" y="0"/>
            <a:ext cx="516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 conditionals (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2)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144638"/>
              </p:ext>
            </p:extLst>
          </p:nvPr>
        </p:nvGraphicFramePr>
        <p:xfrm>
          <a:off x="1506071" y="4373880"/>
          <a:ext cx="5741893" cy="2209800"/>
        </p:xfrm>
        <a:graphic>
          <a:graphicData uri="http://schemas.openxmlformats.org/drawingml/2006/table">
            <a:tbl>
              <a:tblPr/>
              <a:tblGrid>
                <a:gridCol w="1765085"/>
                <a:gridCol w="3976808"/>
              </a:tblGrid>
              <a:tr h="113791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effectLst/>
                        </a:rPr>
                        <a:t>Mệnh</a:t>
                      </a:r>
                      <a:r>
                        <a:rPr lang="en-US" b="1" dirty="0">
                          <a:effectLst/>
                        </a:rPr>
                        <a:t> </a:t>
                      </a:r>
                      <a:r>
                        <a:rPr lang="en-US" b="1" dirty="0" err="1">
                          <a:effectLst/>
                        </a:rPr>
                        <a:t>đề</a:t>
                      </a:r>
                      <a:r>
                        <a:rPr lang="en-US" b="1" dirty="0">
                          <a:effectLst/>
                        </a:rPr>
                        <a:t> </a:t>
                      </a:r>
                      <a:r>
                        <a:rPr lang="en-US" b="1" dirty="0" err="1">
                          <a:effectLst/>
                        </a:rPr>
                        <a:t>điều</a:t>
                      </a:r>
                      <a:r>
                        <a:rPr lang="en-US" b="1" dirty="0">
                          <a:effectLst/>
                        </a:rPr>
                        <a:t> </a:t>
                      </a:r>
                      <a:r>
                        <a:rPr lang="en-US" b="1" dirty="0" err="1">
                          <a:effectLst/>
                        </a:rPr>
                        <a:t>kiện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8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8F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8F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effectLst/>
                        </a:rPr>
                        <a:t>Mệnh</a:t>
                      </a:r>
                      <a:r>
                        <a:rPr lang="en-US" b="1" dirty="0">
                          <a:effectLst/>
                        </a:rPr>
                        <a:t> </a:t>
                      </a:r>
                      <a:r>
                        <a:rPr lang="en-US" b="1" dirty="0" err="1">
                          <a:effectLst/>
                        </a:rPr>
                        <a:t>đề</a:t>
                      </a:r>
                      <a:r>
                        <a:rPr lang="en-US" b="1" dirty="0">
                          <a:effectLst/>
                        </a:rPr>
                        <a:t> </a:t>
                      </a:r>
                      <a:r>
                        <a:rPr lang="en-US" b="1" dirty="0" err="1">
                          <a:effectLst/>
                        </a:rPr>
                        <a:t>chính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608F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8F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8F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9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8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If + S + V-</a:t>
                      </a:r>
                      <a:r>
                        <a:rPr lang="en-US" b="1" dirty="0" err="1">
                          <a:solidFill>
                            <a:srgbClr val="008000"/>
                          </a:solidFill>
                          <a:effectLst/>
                        </a:rPr>
                        <a:t>ed</a:t>
                      </a:r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/V2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608F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9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8F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8F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S  + would/could/should... + V-</a:t>
                      </a:r>
                      <a:r>
                        <a:rPr lang="en-US" b="1" dirty="0" err="1">
                          <a:solidFill>
                            <a:srgbClr val="008000"/>
                          </a:solidFill>
                          <a:effectLst/>
                        </a:rPr>
                        <a:t>inf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609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9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9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9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rot="10800000" flipH="1" flipV="1">
            <a:off x="7382434" y="754053"/>
            <a:ext cx="480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khuyên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6070" y="812974"/>
            <a:ext cx="587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vi-V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 </a:t>
            </a:r>
            <a:r>
              <a:rPr lang="vi-V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 diễn tả một hành động, sự việc có thể sẽ không xảy ra trong tương lai.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6071" y="369332"/>
            <a:ext cx="246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6070" y="3879828"/>
            <a:ext cx="225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0800000" flipV="1">
            <a:off x="7469838" y="5200043"/>
            <a:ext cx="4722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</a:rPr>
              <a:t>*</a:t>
            </a:r>
            <a:r>
              <a:rPr lang="vi-VN" sz="1600" b="1" dirty="0">
                <a:solidFill>
                  <a:srgbClr val="FF0000"/>
                </a:solidFill>
              </a:rPr>
              <a:t>Lưu ý</a:t>
            </a:r>
            <a:r>
              <a:rPr lang="vi-VN" sz="1600" dirty="0"/>
              <a:t>: Người bản xứ thường sử dụng dùng "</a:t>
            </a:r>
            <a:r>
              <a:rPr lang="vi-VN" sz="1600" b="1" dirty="0">
                <a:solidFill>
                  <a:srgbClr val="FF0000"/>
                </a:solidFill>
              </a:rPr>
              <a:t>were</a:t>
            </a:r>
            <a:r>
              <a:rPr lang="vi-VN" sz="1600" dirty="0"/>
              <a:t>" ở tất cả các ngôi thay cho "</a:t>
            </a:r>
            <a:r>
              <a:rPr lang="vi-VN" sz="1600" b="1" dirty="0"/>
              <a:t>was</a:t>
            </a:r>
            <a:r>
              <a:rPr lang="vi-VN" sz="1600" dirty="0"/>
              <a:t>".</a:t>
            </a:r>
            <a:endParaRPr lang="en-US" sz="1600" dirty="0"/>
          </a:p>
        </p:txBody>
      </p:sp>
      <p:pic>
        <p:nvPicPr>
          <p:cNvPr id="2052" name="Picture 4" descr="Câu điều kiện loại 2: Ngữ pháp cấu trúc, cách dùng, đảo ngữ - II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28" y="1410504"/>
            <a:ext cx="5163672" cy="239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6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-80683"/>
            <a:ext cx="11201400" cy="793378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1. Look at the speech bubbles. Are the people talking about real or an imaginary situation?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3" y="712696"/>
            <a:ext cx="11147612" cy="485438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3173505" y="874060"/>
            <a:ext cx="5217459" cy="1425388"/>
          </a:xfrm>
          <a:prstGeom prst="wedgeEllipseCallout">
            <a:avLst>
              <a:gd name="adj1" fmla="val -43682"/>
              <a:gd name="adj2" fmla="val 72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</a:t>
            </a:r>
            <a:r>
              <a:rPr lang="en-US" i="1" dirty="0" smtClean="0"/>
              <a:t>would your ideal day be</a:t>
            </a:r>
            <a:r>
              <a:rPr lang="en-US" dirty="0" smtClean="0"/>
              <a:t> like? What </a:t>
            </a:r>
            <a:r>
              <a:rPr lang="en-US" i="1" dirty="0" smtClean="0"/>
              <a:t>would you do?</a:t>
            </a:r>
          </a:p>
          <a:p>
            <a:pPr algn="ctr"/>
            <a:r>
              <a:rPr lang="en-US" dirty="0" smtClean="0"/>
              <a:t>What </a:t>
            </a:r>
            <a:r>
              <a:rPr lang="en-US" i="1" dirty="0" smtClean="0"/>
              <a:t>wouldn’t you do?</a:t>
            </a:r>
            <a:endParaRPr lang="en-US" i="1" dirty="0"/>
          </a:p>
        </p:txBody>
      </p:sp>
      <p:sp>
        <p:nvSpPr>
          <p:cNvPr id="5" name="Oval Callout 4"/>
          <p:cNvSpPr/>
          <p:nvPr/>
        </p:nvSpPr>
        <p:spPr>
          <a:xfrm>
            <a:off x="4007224" y="4249269"/>
            <a:ext cx="3953435" cy="954744"/>
          </a:xfrm>
          <a:prstGeom prst="wedgeEllipseCallout">
            <a:avLst>
              <a:gd name="adj1" fmla="val -70510"/>
              <a:gd name="adj2" fmla="val 68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I would tell </a:t>
            </a:r>
            <a:r>
              <a:rPr lang="en-US" dirty="0" smtClean="0"/>
              <a:t>my boss that he’s a boring old fool </a:t>
            </a: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918882" y="2739840"/>
            <a:ext cx="4119282" cy="168760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I’d spend</a:t>
            </a:r>
            <a:r>
              <a:rPr lang="en-US" dirty="0" smtClean="0"/>
              <a:t> the day on the beach</a:t>
            </a:r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>
            <a:off x="6952131" y="2662516"/>
            <a:ext cx="3644152" cy="1277472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I wouldn’t get up </a:t>
            </a:r>
            <a:r>
              <a:rPr lang="en-US" dirty="0" smtClean="0"/>
              <a:t>till midday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541" y="6427694"/>
            <a:ext cx="49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7540" y="5728446"/>
            <a:ext cx="6790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2. Do you agree with any of the ideas?</a:t>
            </a:r>
            <a:endParaRPr lang="en-US" sz="2000" dirty="0"/>
          </a:p>
        </p:txBody>
      </p:sp>
      <p:sp>
        <p:nvSpPr>
          <p:cNvPr id="10" name="Oval Callout 9"/>
          <p:cNvSpPr/>
          <p:nvPr/>
        </p:nvSpPr>
        <p:spPr>
          <a:xfrm>
            <a:off x="3173505" y="874059"/>
            <a:ext cx="5217459" cy="1425388"/>
          </a:xfrm>
          <a:prstGeom prst="wedgeEllipseCallout">
            <a:avLst>
              <a:gd name="adj1" fmla="val -43682"/>
              <a:gd name="adj2" fmla="val 7202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</a:t>
            </a:r>
            <a:r>
              <a:rPr lang="en-US" i="1" dirty="0" smtClean="0"/>
              <a:t>would your ideal day be</a:t>
            </a:r>
            <a:r>
              <a:rPr lang="en-US" dirty="0" smtClean="0"/>
              <a:t> like? What </a:t>
            </a:r>
            <a:r>
              <a:rPr lang="en-US" i="1" dirty="0" smtClean="0"/>
              <a:t>would you do?</a:t>
            </a:r>
          </a:p>
          <a:p>
            <a:pPr algn="ctr"/>
            <a:r>
              <a:rPr lang="en-US" dirty="0" smtClean="0"/>
              <a:t>What </a:t>
            </a:r>
            <a:r>
              <a:rPr lang="en-US" i="1" dirty="0" smtClean="0"/>
              <a:t>wouldn’t you do?</a:t>
            </a:r>
            <a:endParaRPr lang="en-US" i="1" dirty="0"/>
          </a:p>
        </p:txBody>
      </p:sp>
      <p:sp>
        <p:nvSpPr>
          <p:cNvPr id="11" name="Oval Callout 10"/>
          <p:cNvSpPr/>
          <p:nvPr/>
        </p:nvSpPr>
        <p:spPr>
          <a:xfrm>
            <a:off x="4007224" y="4249268"/>
            <a:ext cx="3953435" cy="954744"/>
          </a:xfrm>
          <a:prstGeom prst="wedgeEllipseCallout">
            <a:avLst>
              <a:gd name="adj1" fmla="val -70510"/>
              <a:gd name="adj2" fmla="val 6826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I would tell </a:t>
            </a:r>
            <a:r>
              <a:rPr lang="en-US" dirty="0" smtClean="0"/>
              <a:t>my boss that he’s a boring old fool </a:t>
            </a:r>
            <a:endParaRPr lang="en-US" dirty="0"/>
          </a:p>
        </p:txBody>
      </p:sp>
      <p:sp>
        <p:nvSpPr>
          <p:cNvPr id="12" name="Explosion 2 11"/>
          <p:cNvSpPr/>
          <p:nvPr/>
        </p:nvSpPr>
        <p:spPr>
          <a:xfrm>
            <a:off x="918882" y="2739839"/>
            <a:ext cx="4119282" cy="1687606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I’d spend</a:t>
            </a:r>
            <a:r>
              <a:rPr lang="en-US" dirty="0" smtClean="0"/>
              <a:t> the day on the beach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11" y="622677"/>
            <a:ext cx="2727959" cy="1950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69332"/>
            <a:ext cx="2727434" cy="2224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11" y="3726224"/>
            <a:ext cx="2727959" cy="2111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855" y="0"/>
            <a:ext cx="4603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Practice 1: Make sentences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5890" y="2826548"/>
            <a:ext cx="5349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1.When/my grandma/come/visit/we/play cards/every day.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54746" y="2826548"/>
            <a:ext cx="4837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2.When/Jane/be /university/she/study/3 hours/every evening.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64011" y="5943600"/>
            <a:ext cx="371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He/be/ here/but/he /have too much work/ at the moment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10" y="3705473"/>
            <a:ext cx="2837793" cy="22381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67448" y="6243144"/>
            <a:ext cx="430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4.Would /you/like/go/cinema?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3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4040" y="380605"/>
            <a:ext cx="5610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Practice 2:  Write the answers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2592" y="1310640"/>
            <a:ext cx="482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What would you do if you were a nurse?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959" y="3986453"/>
            <a:ext cx="2421749" cy="20485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1148" y="925068"/>
            <a:ext cx="2421749" cy="24506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52592" y="4569368"/>
            <a:ext cx="5100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What </a:t>
            </a:r>
            <a:r>
              <a:rPr lang="en-US" dirty="0"/>
              <a:t>would you do if you were </a:t>
            </a:r>
            <a:r>
              <a:rPr lang="en-US" dirty="0" smtClean="0"/>
              <a:t>a pharmacist?</a:t>
            </a:r>
            <a:endParaRPr lang="en-US" dirty="0"/>
          </a:p>
        </p:txBody>
      </p:sp>
      <p:sp>
        <p:nvSpPr>
          <p:cNvPr id="13" name="Рисунок 78">
            <a:extLst>
              <a:ext uri="{FF2B5EF4-FFF2-40B4-BE49-F238E27FC236}">
                <a16:creationId xmlns:a16="http://schemas.microsoft.com/office/drawing/2014/main" xmlns:lc="http://schemas.openxmlformats.org/drawingml/2006/lockedCanvas" xmlns="" id="{8452902F-82F5-9542-92C8-1766E418C0E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11214" y="2517674"/>
            <a:ext cx="1085386" cy="783754"/>
          </a:xfrm>
          <a:custGeom>
            <a:avLst/>
            <a:gdLst>
              <a:gd name="connsiteX0" fmla="*/ 190839 w 704847"/>
              <a:gd name="connsiteY0" fmla="*/ 0 h 552450"/>
              <a:gd name="connsiteX1" fmla="*/ 230886 w 704847"/>
              <a:gd name="connsiteY1" fmla="*/ 12908 h 552450"/>
              <a:gd name="connsiteX2" fmla="*/ 247906 w 704847"/>
              <a:gd name="connsiteY2" fmla="*/ 36603 h 552450"/>
              <a:gd name="connsiteX3" fmla="*/ 255774 w 704847"/>
              <a:gd name="connsiteY3" fmla="*/ 47644 h 552450"/>
              <a:gd name="connsiteX4" fmla="*/ 571497 w 704847"/>
              <a:gd name="connsiteY4" fmla="*/ 47625 h 552450"/>
              <a:gd name="connsiteX5" fmla="*/ 638172 w 704847"/>
              <a:gd name="connsiteY5" fmla="*/ 114300 h 552450"/>
              <a:gd name="connsiteX6" fmla="*/ 638166 w 704847"/>
              <a:gd name="connsiteY6" fmla="*/ 123968 h 552450"/>
              <a:gd name="connsiteX7" fmla="*/ 647883 w 704847"/>
              <a:gd name="connsiteY7" fmla="*/ 123976 h 552450"/>
              <a:gd name="connsiteX8" fmla="*/ 704807 w 704847"/>
              <a:gd name="connsiteY8" fmla="*/ 183924 h 552450"/>
              <a:gd name="connsiteX9" fmla="*/ 704847 w 704847"/>
              <a:gd name="connsiteY9" fmla="*/ 186055 h 552450"/>
              <a:gd name="connsiteX10" fmla="*/ 704847 w 704847"/>
              <a:gd name="connsiteY10" fmla="*/ 485827 h 552450"/>
              <a:gd name="connsiteX11" fmla="*/ 639396 w 704847"/>
              <a:gd name="connsiteY11" fmla="*/ 552413 h 552450"/>
              <a:gd name="connsiteX12" fmla="*/ 637114 w 704847"/>
              <a:gd name="connsiteY12" fmla="*/ 552450 h 552450"/>
              <a:gd name="connsiteX13" fmla="*/ 67734 w 704847"/>
              <a:gd name="connsiteY13" fmla="*/ 552450 h 552450"/>
              <a:gd name="connsiteX14" fmla="*/ 19690 w 704847"/>
              <a:gd name="connsiteY14" fmla="*/ 532789 h 552450"/>
              <a:gd name="connsiteX15" fmla="*/ 42 w 704847"/>
              <a:gd name="connsiteY15" fmla="*/ 488206 h 552450"/>
              <a:gd name="connsiteX16" fmla="*/ 0 w 704847"/>
              <a:gd name="connsiteY16" fmla="*/ 485411 h 552450"/>
              <a:gd name="connsiteX17" fmla="*/ 0 w 704847"/>
              <a:gd name="connsiteY17" fmla="*/ 66623 h 552450"/>
              <a:gd name="connsiteX18" fmla="*/ 65453 w 704847"/>
              <a:gd name="connsiteY18" fmla="*/ 37 h 552450"/>
              <a:gd name="connsiteX19" fmla="*/ 67734 w 704847"/>
              <a:gd name="connsiteY19" fmla="*/ 0 h 552450"/>
              <a:gd name="connsiteX20" fmla="*/ 190839 w 704847"/>
              <a:gd name="connsiteY20" fmla="*/ 0 h 552450"/>
              <a:gd name="connsiteX21" fmla="*/ 580992 w 704847"/>
              <a:gd name="connsiteY21" fmla="*/ 390525 h 552450"/>
              <a:gd name="connsiteX22" fmla="*/ 368115 w 704847"/>
              <a:gd name="connsiteY22" fmla="*/ 390865 h 552450"/>
              <a:gd name="connsiteX23" fmla="*/ 366694 w 704847"/>
              <a:gd name="connsiteY23" fmla="*/ 390919 h 552450"/>
              <a:gd name="connsiteX24" fmla="*/ 349095 w 704847"/>
              <a:gd name="connsiteY24" fmla="*/ 409946 h 552450"/>
              <a:gd name="connsiteX25" fmla="*/ 368176 w 704847"/>
              <a:gd name="connsiteY25" fmla="*/ 428965 h 552450"/>
              <a:gd name="connsiteX26" fmla="*/ 368176 w 704847"/>
              <a:gd name="connsiteY26" fmla="*/ 428965 h 552450"/>
              <a:gd name="connsiteX27" fmla="*/ 581053 w 704847"/>
              <a:gd name="connsiteY27" fmla="*/ 428625 h 552450"/>
              <a:gd name="connsiteX28" fmla="*/ 582474 w 704847"/>
              <a:gd name="connsiteY28" fmla="*/ 428571 h 552450"/>
              <a:gd name="connsiteX29" fmla="*/ 600072 w 704847"/>
              <a:gd name="connsiteY29" fmla="*/ 409545 h 552450"/>
              <a:gd name="connsiteX30" fmla="*/ 580992 w 704847"/>
              <a:gd name="connsiteY30" fmla="*/ 390525 h 552450"/>
              <a:gd name="connsiteX31" fmla="*/ 580992 w 704847"/>
              <a:gd name="connsiteY31" fmla="*/ 390525 h 552450"/>
              <a:gd name="connsiteX32" fmla="*/ 191943 w 704847"/>
              <a:gd name="connsiteY32" fmla="*/ 190500 h 552450"/>
              <a:gd name="connsiteX33" fmla="*/ 172941 w 704847"/>
              <a:gd name="connsiteY33" fmla="*/ 209598 h 552450"/>
              <a:gd name="connsiteX34" fmla="*/ 172941 w 704847"/>
              <a:gd name="connsiteY34" fmla="*/ 209598 h 552450"/>
              <a:gd name="connsiteX35" fmla="*/ 173057 w 704847"/>
              <a:gd name="connsiteY35" fmla="*/ 258880 h 552450"/>
              <a:gd name="connsiteX36" fmla="*/ 123775 w 704847"/>
              <a:gd name="connsiteY36" fmla="*/ 259009 h 552450"/>
              <a:gd name="connsiteX37" fmla="*/ 122354 w 704847"/>
              <a:gd name="connsiteY37" fmla="*/ 259065 h 552450"/>
              <a:gd name="connsiteX38" fmla="*/ 104772 w 704847"/>
              <a:gd name="connsiteY38" fmla="*/ 278106 h 552450"/>
              <a:gd name="connsiteX39" fmla="*/ 123870 w 704847"/>
              <a:gd name="connsiteY39" fmla="*/ 297109 h 552450"/>
              <a:gd name="connsiteX40" fmla="*/ 123870 w 704847"/>
              <a:gd name="connsiteY40" fmla="*/ 297109 h 552450"/>
              <a:gd name="connsiteX41" fmla="*/ 173152 w 704847"/>
              <a:gd name="connsiteY41" fmla="*/ 296980 h 552450"/>
              <a:gd name="connsiteX42" fmla="*/ 173281 w 704847"/>
              <a:gd name="connsiteY42" fmla="*/ 346275 h 552450"/>
              <a:gd name="connsiteX43" fmla="*/ 173337 w 704847"/>
              <a:gd name="connsiteY43" fmla="*/ 347696 h 552450"/>
              <a:gd name="connsiteX44" fmla="*/ 192379 w 704847"/>
              <a:gd name="connsiteY44" fmla="*/ 365277 h 552450"/>
              <a:gd name="connsiteX45" fmla="*/ 211381 w 704847"/>
              <a:gd name="connsiteY45" fmla="*/ 346179 h 552450"/>
              <a:gd name="connsiteX46" fmla="*/ 211381 w 704847"/>
              <a:gd name="connsiteY46" fmla="*/ 346179 h 552450"/>
              <a:gd name="connsiteX47" fmla="*/ 211252 w 704847"/>
              <a:gd name="connsiteY47" fmla="*/ 296885 h 552450"/>
              <a:gd name="connsiteX48" fmla="*/ 260547 w 704847"/>
              <a:gd name="connsiteY48" fmla="*/ 296769 h 552450"/>
              <a:gd name="connsiteX49" fmla="*/ 261968 w 704847"/>
              <a:gd name="connsiteY49" fmla="*/ 296712 h 552450"/>
              <a:gd name="connsiteX50" fmla="*/ 279550 w 704847"/>
              <a:gd name="connsiteY50" fmla="*/ 277671 h 552450"/>
              <a:gd name="connsiteX51" fmla="*/ 260452 w 704847"/>
              <a:gd name="connsiteY51" fmla="*/ 258669 h 552450"/>
              <a:gd name="connsiteX52" fmla="*/ 260452 w 704847"/>
              <a:gd name="connsiteY52" fmla="*/ 258669 h 552450"/>
              <a:gd name="connsiteX53" fmla="*/ 211157 w 704847"/>
              <a:gd name="connsiteY53" fmla="*/ 258785 h 552450"/>
              <a:gd name="connsiteX54" fmla="*/ 211041 w 704847"/>
              <a:gd name="connsiteY54" fmla="*/ 209502 h 552450"/>
              <a:gd name="connsiteX55" fmla="*/ 210985 w 704847"/>
              <a:gd name="connsiteY55" fmla="*/ 208081 h 552450"/>
              <a:gd name="connsiteX56" fmla="*/ 191943 w 704847"/>
              <a:gd name="connsiteY56" fmla="*/ 190500 h 552450"/>
              <a:gd name="connsiteX57" fmla="*/ 580992 w 704847"/>
              <a:gd name="connsiteY57" fmla="*/ 314325 h 552450"/>
              <a:gd name="connsiteX58" fmla="*/ 368115 w 704847"/>
              <a:gd name="connsiteY58" fmla="*/ 314665 h 552450"/>
              <a:gd name="connsiteX59" fmla="*/ 366694 w 704847"/>
              <a:gd name="connsiteY59" fmla="*/ 314719 h 552450"/>
              <a:gd name="connsiteX60" fmla="*/ 349095 w 704847"/>
              <a:gd name="connsiteY60" fmla="*/ 333746 h 552450"/>
              <a:gd name="connsiteX61" fmla="*/ 368176 w 704847"/>
              <a:gd name="connsiteY61" fmla="*/ 352765 h 552450"/>
              <a:gd name="connsiteX62" fmla="*/ 368176 w 704847"/>
              <a:gd name="connsiteY62" fmla="*/ 352765 h 552450"/>
              <a:gd name="connsiteX63" fmla="*/ 581053 w 704847"/>
              <a:gd name="connsiteY63" fmla="*/ 352425 h 552450"/>
              <a:gd name="connsiteX64" fmla="*/ 582474 w 704847"/>
              <a:gd name="connsiteY64" fmla="*/ 352371 h 552450"/>
              <a:gd name="connsiteX65" fmla="*/ 600072 w 704847"/>
              <a:gd name="connsiteY65" fmla="*/ 333345 h 552450"/>
              <a:gd name="connsiteX66" fmla="*/ 580992 w 704847"/>
              <a:gd name="connsiteY66" fmla="*/ 314325 h 552450"/>
              <a:gd name="connsiteX67" fmla="*/ 580992 w 704847"/>
              <a:gd name="connsiteY67" fmla="*/ 314325 h 552450"/>
              <a:gd name="connsiteX68" fmla="*/ 580992 w 704847"/>
              <a:gd name="connsiteY68" fmla="*/ 238125 h 552450"/>
              <a:gd name="connsiteX69" fmla="*/ 368115 w 704847"/>
              <a:gd name="connsiteY69" fmla="*/ 238465 h 552450"/>
              <a:gd name="connsiteX70" fmla="*/ 366694 w 704847"/>
              <a:gd name="connsiteY70" fmla="*/ 238519 h 552450"/>
              <a:gd name="connsiteX71" fmla="*/ 349095 w 704847"/>
              <a:gd name="connsiteY71" fmla="*/ 257546 h 552450"/>
              <a:gd name="connsiteX72" fmla="*/ 368176 w 704847"/>
              <a:gd name="connsiteY72" fmla="*/ 276565 h 552450"/>
              <a:gd name="connsiteX73" fmla="*/ 368176 w 704847"/>
              <a:gd name="connsiteY73" fmla="*/ 276565 h 552450"/>
              <a:gd name="connsiteX74" fmla="*/ 581053 w 704847"/>
              <a:gd name="connsiteY74" fmla="*/ 276225 h 552450"/>
              <a:gd name="connsiteX75" fmla="*/ 582474 w 704847"/>
              <a:gd name="connsiteY75" fmla="*/ 276171 h 552450"/>
              <a:gd name="connsiteX76" fmla="*/ 600072 w 704847"/>
              <a:gd name="connsiteY76" fmla="*/ 257145 h 552450"/>
              <a:gd name="connsiteX77" fmla="*/ 580992 w 704847"/>
              <a:gd name="connsiteY77" fmla="*/ 238125 h 552450"/>
              <a:gd name="connsiteX78" fmla="*/ 580992 w 704847"/>
              <a:gd name="connsiteY78" fmla="*/ 238125 h 552450"/>
              <a:gd name="connsiteX79" fmla="*/ 571497 w 704847"/>
              <a:gd name="connsiteY79" fmla="*/ 85725 h 552450"/>
              <a:gd name="connsiteX80" fmla="*/ 282504 w 704847"/>
              <a:gd name="connsiteY80" fmla="*/ 85741 h 552450"/>
              <a:gd name="connsiteX81" fmla="*/ 306562 w 704847"/>
              <a:gd name="connsiteY81" fmla="*/ 121476 h 552450"/>
              <a:gd name="connsiteX82" fmla="*/ 308179 w 704847"/>
              <a:gd name="connsiteY82" fmla="*/ 123976 h 552450"/>
              <a:gd name="connsiteX83" fmla="*/ 600066 w 704847"/>
              <a:gd name="connsiteY83" fmla="*/ 123968 h 552450"/>
              <a:gd name="connsiteX84" fmla="*/ 600072 w 704847"/>
              <a:gd name="connsiteY84" fmla="*/ 114300 h 552450"/>
              <a:gd name="connsiteX85" fmla="*/ 573177 w 704847"/>
              <a:gd name="connsiteY85" fmla="*/ 85773 h 552450"/>
              <a:gd name="connsiteX86" fmla="*/ 571497 w 704847"/>
              <a:gd name="connsiteY86" fmla="*/ 85725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704847" h="552450">
                <a:moveTo>
                  <a:pt x="190839" y="0"/>
                </a:moveTo>
                <a:cubicBezTo>
                  <a:pt x="205244" y="0"/>
                  <a:pt x="219272" y="4526"/>
                  <a:pt x="230886" y="12908"/>
                </a:cubicBezTo>
                <a:lnTo>
                  <a:pt x="247906" y="36603"/>
                </a:lnTo>
                <a:cubicBezTo>
                  <a:pt x="250597" y="40369"/>
                  <a:pt x="253220" y="44049"/>
                  <a:pt x="255774" y="47644"/>
                </a:cubicBezTo>
                <a:lnTo>
                  <a:pt x="571497" y="47625"/>
                </a:lnTo>
                <a:cubicBezTo>
                  <a:pt x="608321" y="47625"/>
                  <a:pt x="638172" y="77476"/>
                  <a:pt x="638172" y="114300"/>
                </a:cubicBezTo>
                <a:lnTo>
                  <a:pt x="638166" y="123968"/>
                </a:lnTo>
                <a:lnTo>
                  <a:pt x="647883" y="123976"/>
                </a:lnTo>
                <a:cubicBezTo>
                  <a:pt x="676941" y="123976"/>
                  <a:pt x="703635" y="152724"/>
                  <a:pt x="704807" y="183924"/>
                </a:cubicBezTo>
                <a:lnTo>
                  <a:pt x="704847" y="186055"/>
                </a:lnTo>
                <a:lnTo>
                  <a:pt x="704847" y="485827"/>
                </a:lnTo>
                <a:cubicBezTo>
                  <a:pt x="704847" y="521871"/>
                  <a:pt x="675748" y="551230"/>
                  <a:pt x="639396" y="552413"/>
                </a:cubicBezTo>
                <a:lnTo>
                  <a:pt x="637114" y="552450"/>
                </a:lnTo>
                <a:lnTo>
                  <a:pt x="67734" y="552450"/>
                </a:lnTo>
                <a:cubicBezTo>
                  <a:pt x="49697" y="552450"/>
                  <a:pt x="32404" y="545374"/>
                  <a:pt x="19690" y="532789"/>
                </a:cubicBezTo>
                <a:cubicBezTo>
                  <a:pt x="7644" y="520868"/>
                  <a:pt x="650" y="504935"/>
                  <a:pt x="42" y="488206"/>
                </a:cubicBezTo>
                <a:lnTo>
                  <a:pt x="0" y="485411"/>
                </a:lnTo>
                <a:lnTo>
                  <a:pt x="0" y="66623"/>
                </a:lnTo>
                <a:cubicBezTo>
                  <a:pt x="0" y="30579"/>
                  <a:pt x="29101" y="1220"/>
                  <a:pt x="65453" y="37"/>
                </a:cubicBezTo>
                <a:lnTo>
                  <a:pt x="67734" y="0"/>
                </a:lnTo>
                <a:lnTo>
                  <a:pt x="190839" y="0"/>
                </a:lnTo>
                <a:close/>
                <a:moveTo>
                  <a:pt x="580992" y="390525"/>
                </a:moveTo>
                <a:lnTo>
                  <a:pt x="368115" y="390865"/>
                </a:lnTo>
                <a:lnTo>
                  <a:pt x="366694" y="390919"/>
                </a:lnTo>
                <a:cubicBezTo>
                  <a:pt x="356837" y="391662"/>
                  <a:pt x="349079" y="399902"/>
                  <a:pt x="349095" y="409946"/>
                </a:cubicBezTo>
                <a:cubicBezTo>
                  <a:pt x="349113" y="420466"/>
                  <a:pt x="357655" y="428981"/>
                  <a:pt x="368176" y="428965"/>
                </a:cubicBezTo>
                <a:lnTo>
                  <a:pt x="368176" y="428965"/>
                </a:lnTo>
                <a:lnTo>
                  <a:pt x="581053" y="428625"/>
                </a:lnTo>
                <a:lnTo>
                  <a:pt x="582474" y="428571"/>
                </a:lnTo>
                <a:cubicBezTo>
                  <a:pt x="592331" y="427828"/>
                  <a:pt x="600089" y="419588"/>
                  <a:pt x="600072" y="409545"/>
                </a:cubicBezTo>
                <a:cubicBezTo>
                  <a:pt x="600055" y="399023"/>
                  <a:pt x="591513" y="390508"/>
                  <a:pt x="580992" y="390525"/>
                </a:cubicBezTo>
                <a:lnTo>
                  <a:pt x="580992" y="390525"/>
                </a:lnTo>
                <a:close/>
                <a:moveTo>
                  <a:pt x="191943" y="190500"/>
                </a:moveTo>
                <a:cubicBezTo>
                  <a:pt x="181423" y="190527"/>
                  <a:pt x="172915" y="199076"/>
                  <a:pt x="172941" y="209598"/>
                </a:cubicBezTo>
                <a:lnTo>
                  <a:pt x="172941" y="209598"/>
                </a:lnTo>
                <a:lnTo>
                  <a:pt x="173057" y="258880"/>
                </a:lnTo>
                <a:lnTo>
                  <a:pt x="123775" y="259009"/>
                </a:lnTo>
                <a:lnTo>
                  <a:pt x="122354" y="259065"/>
                </a:lnTo>
                <a:cubicBezTo>
                  <a:pt x="112498" y="259816"/>
                  <a:pt x="104748" y="268063"/>
                  <a:pt x="104772" y="278106"/>
                </a:cubicBezTo>
                <a:cubicBezTo>
                  <a:pt x="104799" y="288627"/>
                  <a:pt x="113349" y="297134"/>
                  <a:pt x="123870" y="297109"/>
                </a:cubicBezTo>
                <a:lnTo>
                  <a:pt x="123870" y="297109"/>
                </a:lnTo>
                <a:lnTo>
                  <a:pt x="173152" y="296980"/>
                </a:lnTo>
                <a:lnTo>
                  <a:pt x="173281" y="346275"/>
                </a:lnTo>
                <a:lnTo>
                  <a:pt x="173337" y="347696"/>
                </a:lnTo>
                <a:cubicBezTo>
                  <a:pt x="174089" y="357551"/>
                  <a:pt x="182335" y="365302"/>
                  <a:pt x="192379" y="365277"/>
                </a:cubicBezTo>
                <a:cubicBezTo>
                  <a:pt x="202899" y="365250"/>
                  <a:pt x="211407" y="356701"/>
                  <a:pt x="211381" y="346179"/>
                </a:cubicBezTo>
                <a:lnTo>
                  <a:pt x="211381" y="346179"/>
                </a:lnTo>
                <a:lnTo>
                  <a:pt x="211252" y="296885"/>
                </a:lnTo>
                <a:lnTo>
                  <a:pt x="260547" y="296769"/>
                </a:lnTo>
                <a:lnTo>
                  <a:pt x="261968" y="296712"/>
                </a:lnTo>
                <a:cubicBezTo>
                  <a:pt x="271824" y="295961"/>
                  <a:pt x="279574" y="287714"/>
                  <a:pt x="279550" y="277671"/>
                </a:cubicBezTo>
                <a:cubicBezTo>
                  <a:pt x="279523" y="267151"/>
                  <a:pt x="270973" y="258643"/>
                  <a:pt x="260452" y="258669"/>
                </a:cubicBezTo>
                <a:lnTo>
                  <a:pt x="260452" y="258669"/>
                </a:lnTo>
                <a:lnTo>
                  <a:pt x="211157" y="258785"/>
                </a:lnTo>
                <a:lnTo>
                  <a:pt x="211041" y="209502"/>
                </a:lnTo>
                <a:lnTo>
                  <a:pt x="210985" y="208081"/>
                </a:lnTo>
                <a:cubicBezTo>
                  <a:pt x="210233" y="198226"/>
                  <a:pt x="201987" y="190475"/>
                  <a:pt x="191943" y="190500"/>
                </a:cubicBezTo>
                <a:close/>
                <a:moveTo>
                  <a:pt x="580992" y="314325"/>
                </a:moveTo>
                <a:lnTo>
                  <a:pt x="368115" y="314665"/>
                </a:lnTo>
                <a:lnTo>
                  <a:pt x="366694" y="314719"/>
                </a:lnTo>
                <a:cubicBezTo>
                  <a:pt x="356837" y="315462"/>
                  <a:pt x="349079" y="323702"/>
                  <a:pt x="349095" y="333746"/>
                </a:cubicBezTo>
                <a:cubicBezTo>
                  <a:pt x="349113" y="344266"/>
                  <a:pt x="357655" y="352781"/>
                  <a:pt x="368176" y="352765"/>
                </a:cubicBezTo>
                <a:lnTo>
                  <a:pt x="368176" y="352765"/>
                </a:lnTo>
                <a:lnTo>
                  <a:pt x="581053" y="352425"/>
                </a:lnTo>
                <a:lnTo>
                  <a:pt x="582474" y="352371"/>
                </a:lnTo>
                <a:cubicBezTo>
                  <a:pt x="592331" y="351628"/>
                  <a:pt x="600089" y="343388"/>
                  <a:pt x="600072" y="333345"/>
                </a:cubicBezTo>
                <a:cubicBezTo>
                  <a:pt x="600055" y="322823"/>
                  <a:pt x="591513" y="314308"/>
                  <a:pt x="580992" y="314325"/>
                </a:cubicBezTo>
                <a:lnTo>
                  <a:pt x="580992" y="314325"/>
                </a:lnTo>
                <a:close/>
                <a:moveTo>
                  <a:pt x="580992" y="238125"/>
                </a:moveTo>
                <a:lnTo>
                  <a:pt x="368115" y="238465"/>
                </a:lnTo>
                <a:lnTo>
                  <a:pt x="366694" y="238519"/>
                </a:lnTo>
                <a:cubicBezTo>
                  <a:pt x="356837" y="239262"/>
                  <a:pt x="349079" y="247502"/>
                  <a:pt x="349095" y="257546"/>
                </a:cubicBezTo>
                <a:cubicBezTo>
                  <a:pt x="349113" y="268066"/>
                  <a:pt x="357655" y="276581"/>
                  <a:pt x="368176" y="276565"/>
                </a:cubicBezTo>
                <a:lnTo>
                  <a:pt x="368176" y="276565"/>
                </a:lnTo>
                <a:lnTo>
                  <a:pt x="581053" y="276225"/>
                </a:lnTo>
                <a:lnTo>
                  <a:pt x="582474" y="276171"/>
                </a:lnTo>
                <a:cubicBezTo>
                  <a:pt x="592331" y="275428"/>
                  <a:pt x="600089" y="267188"/>
                  <a:pt x="600072" y="257145"/>
                </a:cubicBezTo>
                <a:cubicBezTo>
                  <a:pt x="600055" y="246623"/>
                  <a:pt x="591513" y="238108"/>
                  <a:pt x="580992" y="238125"/>
                </a:cubicBezTo>
                <a:lnTo>
                  <a:pt x="580992" y="238125"/>
                </a:lnTo>
                <a:close/>
                <a:moveTo>
                  <a:pt x="571497" y="85725"/>
                </a:moveTo>
                <a:lnTo>
                  <a:pt x="282504" y="85741"/>
                </a:lnTo>
                <a:cubicBezTo>
                  <a:pt x="292058" y="99575"/>
                  <a:pt x="300077" y="111487"/>
                  <a:pt x="306562" y="121476"/>
                </a:cubicBezTo>
                <a:lnTo>
                  <a:pt x="308179" y="123976"/>
                </a:lnTo>
                <a:lnTo>
                  <a:pt x="600066" y="123968"/>
                </a:lnTo>
                <a:lnTo>
                  <a:pt x="600072" y="114300"/>
                </a:lnTo>
                <a:cubicBezTo>
                  <a:pt x="600072" y="99082"/>
                  <a:pt x="588177" y="86643"/>
                  <a:pt x="573177" y="85773"/>
                </a:cubicBezTo>
                <a:lnTo>
                  <a:pt x="571497" y="857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06" y="2168701"/>
            <a:ext cx="1306278" cy="1207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872" y="2204697"/>
            <a:ext cx="1539802" cy="1020214"/>
          </a:xfrm>
          <a:prstGeom prst="rect">
            <a:avLst/>
          </a:prstGeom>
        </p:spPr>
      </p:pic>
      <p:pic>
        <p:nvPicPr>
          <p:cNvPr id="4098" name="Picture 2" descr="Nurse · Detection temperature - Stock Illustration [6137900] - PIX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52592" y="2161922"/>
            <a:ext cx="1056816" cy="134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8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965E7F43-B1AF-4EBF-A79B-B46F1E8F2E39}"/>
  <p:tag name="ISPRING_RESOURCE_FOLDER" val="C:\Users\HongTram\Desktop\Unit 9 -Possibilities\"/>
  <p:tag name="ISPRING_PRESENTATION_PATH" val="C:\Users\HongTram\Desktop\Unit 9 -Possibilities.pptx"/>
  <p:tag name="ISPRING_PROJECT_VERSION" val="9"/>
  <p:tag name="ISPRING_PROJECT_FOLDER_UPDATED" val="1"/>
  <p:tag name="ISPRING_SCREEN_RECS_UPDATED" val="C:\Users\HongTram\Desktop\Unit 9 -Possibilities\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DcgEVU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3IBFV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DcgEVUP3F3XjkFAAC5GgAAJwAAAHVuaXZlcnNhbC9mbGFzaF9wdWJsaXNoaW5nX3NldHRpbmdzLnhtbOVZbXPaOBD+nl+h8U0/NoQmadMM0KHgTJgS4LDTl7m5yQh7wbrIkk+SSemn+zX3w+6X3AoHAyEvoi2de/nQSS3vPrvS7j7aNbU3n1NOpqA0k6LuVfcPPAIikjETk7p3GZ49P/GINlTElEsBdU9Ij7xp7NWyfMSZTgIwBkU1QRihTzNT9xJjstNK5ebmZp/pTNm3kucG8fV+JNNKpkCDMKAqGacz/GNmGWjvFsEBAP+lUtyqNfb2CKkVSBcyzjkQFqPngtlNUX7GqU68SiE2otH1RMlcxC3JpSJqMqp7P7X8drV9uJApoNosBWHPRDdw0S6bUxrHzHpBecC+AEmATRJ0t3pw5JEbFpuk7h0evLA4KF/ZxJmjF5unFqcl8RSEuTWQgqExNbR4LCwqGIPCcIBuGJUDgq6trUga+GzKhWIpngmasijEN8SeVd1rh1dD/8wf+r2Wf3U57BauOmuEnbDrO+kE3U7bv+r1Qz+4Og8vulsrhf7HcAulbT1zhh8M/cDvhf7w6m2nv6WGu1NLHf+i2eluqfPBfxt0wm0t9ZoX26oMzvs9N53zTwN/2O303l2F/X437AyWWvMcXsnWWmU98WtYIDJXq+ltkjwdCco4ks2dHNdgkK44VRMI5RnDahxTrsEjv2Uw+TmnnJmZrVBktWuArKkziMzQVl/dsxXlLeEKQHQMS7Ks7ePXZWm/OlnbeqWwvtzWvV7WSrIbJNLIH+x99eC4dP/10ePuP+BobcpikD2q1JyyNjfwpAsvluxYPXz58nEvHrBWo8bQKEEqNQsmXF1ZSDHrP40MmyJPwx1fxznnQZ5lUpklma4ulk48AFMbS7GWf/aZjCSPy7hBOoK4R1NYuYCCaybOULLqkTFWCseI9jMQJKACLz1mMMpRCaDzkTbMzC+7s1vppmKUE8TDWxnIRbAR9SihSq+VRhkfe9FEjV960oD+tTjuYulB0YBjCIgtUCd5X8SkregNXtIu4gMQLmLnmDzcJhAoJycU1VtIkibnLsLDBRO5CF9QdQ2KhFJyJ/nBot5IR4ylk+8pkouL4AcYaWbARTQAIKlU4BaU2Enug8x5TGYyJ5xdYypJglvNU/xfAmS1/yFjJdP5KvZohuh55k0Z3ED8xsXQJzSR5qiJDWHGwRQWfs/ZFzKCMe6KcKBTzExcZ7rA398KOKNaL0HpwsdnRRfR6bX9j8/sBmk8pdiRbQeODAZpZnaCT2dESLPQw+OIaI6Jb4MSs3j+zmVv+18fhpJEMc7fKRpr+JqlOaffE748kBXoHYZ8N1a2CfyTHjibTeh0Xui2eOfQWOIMQ1Jg4osIL0AmcnAFjKggUvAZoRHyr7a0MWUy17hSEEQBrb/ew0If03T+NMHLGi2qGJQT5EH1xeHR8ctXJ69P9yt//fHn80eVbnvkAafWXNEktx6drJw170xxT+g9MC25ad2ZmZ5QenByctbb1s1HpihnzXtmKWfduxOVs+LGXPWE5iPT1YbumVSpZZ14I573D9oO6h3rdLMVdt53wk/3AMxLYbMnrVVsv3x/+zwfZv6p3XPgN4etc4LhuuyGwakLPfQkMrGJEiSYsf3a5Kgzn35cZPuXIcbfd4K1YXZqSIf+eydADLgT67qZ7fWdNvzOsWG3feZgpcd0cgH7hklxD2LnwFmKzXP8w26Bb+Fkpxr+znS+M5r7d1DVN0/6BdftiKqAqijZWer+Py6TXQboP3XsxVP5HXftw235QXH9lw77JmWCpRgM24CXP480jo8OapX7X+3tIdr6z02Nvb8BUEsDBBQAAgAIANyARVS28mV+TwMAADoMAAAhAAAAdW5pdmVyc2FsL2ZsYXNoX3NraW5fc2V0dGluZ3MueG1slVfbTuMwEH3nK6ruO1lKdwtSiNQbEtouoKXLu9NMW6uOHdlO2f79ju2kcdqEFCIkPHOOPZfjsQjVjvLeHqSigj/0B/3oqtcLV7mUwPUS0owRDT2aPPQf/y4W/cC5BRPyDbSmfKOMpbRZYJxrLfj1SnCNe1xzIVPC+tG3R/sTBhbZxRIY0qWcNVlBdcyPwd1kdhGlOGM4Gc2m922ElUgzwg8LsRHXMVntNlLkPDGh3ZqvjbY9ZCAZ5bvOiBhV+klDWotpfjMfzAeXUTIJSoEJ6X42Hox/drIYiYEdsx8N74bjCznVUZ835oS2p4pqSxsNRrejYRstIxuoF3k6n93MbtvxHHevd+XTuBxBwz/dmTkK/wDyS5uLLM++opFMio0p6AlnZL5ODhMkweuHhNm9+ToJJiFzUKcgFaMJtkHIxEnxu/nawG21LP70h0Ro7rYU7NU04WR6GIXEDCItcwiDcuV8ais+XnKNlwmiNWEKAb6pAr1ihq8kV+U2dVuF+wMflCceqDBUiHfB8hSmLl4PWLdX+Ol0YueKH9/R5gUoYV8YvQgrY4V8xrKeIT1jhXwz3Xrh7HAGP/U4TqmHCSma+Xn10Quc4LKsV7kqveakhbnlyju6MJSYVCQQWVktaQqma2FgbS6k4CymkJM93RCNb9Jvg4sPNhkVBieOQmnNugo11Qya5GZjxInu98uuu9XoHpAqN7fuaZz3D/2UyB3IpRBM9XsFD+8IbuNeznOGmaj43oF84mtxIYcLDf7+Nok2sHDX5FI40ZqstimG1JZBGHglCIPmGofFsU3F53kag5xjzyiUoqnbHG5LN1uGv/qdwgckdUKL0zH1FrfjhB416RkKAQCRq22pWLdwnjRnmjLYQ3nvPYNNuC2zUKFC28Q21gtYa19uheUiPRZjohKKj6s7GgjvGJeoDxzf0S15TWJlE6td+nL+VhvXJnI5yIxW/Rlm14WQahujv6mA2KpaNUmuxZsmUhebVusidbKHMaepnRHo8I5v8DgOEyIrqmKdZXnP7FUI5l05bqZKQoOnjWImYTRooljP6Rhc4u2M1hLAH4HWeOUN6V9wiAWRyfMRUpvaDW7HxhzxXbMTFWdxmukw8EyuOcc24N/4P0P0H1BLAwQUAAIACADcgEVUxuHXPiQFAABKGgAAJgAAAHVuaXZlcnNhbC9odG1sX3B1Ymxpc2hpbmdfc2V0dGluZ3MueG1s3VndUts4FL7nKTTe6WUJlP5QJoFJEzNkGpJsbNoyOzuMYp/EWmTJK8mh6dU+zT7YPske2cRJCASlW9rpXjBg+XyfjnR0Pp1j6iefU06moDSTouHt7+55BEQkYyYmDe8iPH1+6BFtqIgplwIanpAeOTneqWf5iDOdBGAMmmqCNEIfZabhJcZkR7Xazc3NLtOZsm8lzw3y691IprVMgQZhQNUyTmf4y8wy0N4tgwMB/qRS3MKOd3YIqZdM5zLOORAWo+eC2UVRfmZS7tVKqxGNridK5iJuSS4VUZNRw/ul5bf32wdzm5KpzVIQdkv0MQ7aYXNE45hZJygP2BcgCbBJgt7u7730yA2LTdLwDvZeWB60r63zFOzl2qnlaUncBGFuJ0jB0JgaWj6WMyoYg8JogD42KgckXRlbsjTw2VQD5VA8EzRlUYhviN2qhtcOr4b+qT/0ey3/6mLYLV11RoSdsOs7YYJup+1f9fqhH1ydhefdrUGh/yncArStZ870g6Ef+L3QH1696/S3RLg7tcD4581Od0vMR/9d0Am3nanXPN8WMjjr99wwZ5cDf9jt9N5fhf1+N+wMFqjiDC+d1npt9eDXMUFkrpaPt0nydCQo46g1d864BoNqxamaQChPGWbjmHINHvkjg8mvOeXMzGyGoqhdA2RNnUFkhjb7Gp7NKG9BVxKiY5iSVW6/elul9pvDlaXXytkXy7rXy3qldYNEGvmdvd/fe1W5//blZvcfcLQ+ZTHIHlWqkKz1BTzqwouFOu4fvH692YsHZqtTY2iUoJSauRIuj8ytmPWfRoZNUafhjq/jnPMgzzKpzEJMlwcrJx6gqY+lWDl/9pmMJI+ruEE6grhHU8yCwanwyBhTg2MI+xkIElCBlxwzGNaoQuh8pA0zxeV2emvdVIxyghcY3sJAzoO1MEcJVXolF6qA2JslOv6tJw3o38v9LYceNA047jmxGelk74uYtBW9wUvZxXwAwsXsDE8LtycGlJMTiuotLEmTcxfj4Vx6XIzPqboGRUIpuZP9YJ5gpCPG0sn3FNXExfAjjDQz4GIaAJBUKnALSuxk91HmPCYzmRPOrvEoSYJLzVP8KwGyXPCQsZJpMcqpNkQXJ2/K4AbiE5eJLnGKNEckFoAZB1PO8GfOvpARjHFVhAOd4snEcaZL/t2tiDOq9YKUzn18VpYNnV7b//TMLpDGU4ol2HbkKFmQZuZJ+OmMCGnmONyOiOZ48G1QYhYX71zWtvv1YahUE+P8jaKxwq9ZmnP6LemrDVmifsKQP80s2wT+UQ+cp03otEh0m7wFNaY4w5CUnPgiwruRiRxcCSMqiBR8RmiE+qutbEyZzDWOlAJRUuuv97DE4zEtnibYHeKMKgblRLm3/+Lg5avXbw7fHu3W/vnr7+cbQbdF8YBTO11ZFbc2tlLOyDtt2yO4B9ojN9SdJukR0IOtkjNuWzc3tE3OyHuaJ2fs3RbKGbjWSD2C3NBOrWFPpUqt6sRr8by/s3aAd6zTzVbY+dAJL+8hKFJhvSat12yBfH+9XHQvd8rl0Y+rlwO/OWydEQzQRTcMjlwEoSdRe02UoKSM7QclR0zR4LjY9i9CjLjvRGsD61SCDv0PToQYYieddZu213da8HvHEt1WloOlqtLJBawUJuXNh7UCZymWy/F30/3/osJOWfuNBfzJhO3nEKd7m3m2UZ1KPXsicQKqouTJDutPfGH8uJj8r3a6fKq+x658gK0+DK7+x2IHx1f//3O88y9QSwMEFAACAAgA3IBFVPWTHZWwAQAATwYAAB8AAAB1bml2ZXJzYWwvaHRtbF9za2luX3NldHRpbmdzLmpzjZRRT8IwEMff/RRkvhoiA534BgwTEh5M5M340I1jLHS9pi0TJHx314HabTdhfVn/+/V/vet6h5tO8Xix13nuHMr3cv5anZcaWM2oLdxVdd6iZ1b3NE+XsEgz4KkAr4bkP0t/5eMfQRl7ojSN9m/WVjt+HtovK8a1i0vCQhGaJrSc0D4JbUcF/qpkds7qlJFT5mhrDIpujMKAMF2BKmMl492+lI+bYA3GHNQFdMViqJg++E/jsJX8cxyMg3AydLkYM8nEfo4JdiMWbxKFW7E8x+/b4dLrvQRVHPimLSxPtZkZyOqBp72pP/XbSalAazjHHYYjf/RIwpxFwN2EgsHTYPQPWjFuFrRG56lOzQ8d+EE/GLi0ZAk0qjSZhr2wX8VE4dWoZiP4iTOwM23JSM72oK6xQrmVVxygVJjYijTRwA4S5ciWqUhOXDi0g+TsZq1t279RdoxuhGr5+1fc2+EyjWJUrhnWrtmauLVZW3O5ojMY8nLrWtQ51Rc4JVJxkdAktTgnN2PqncbO34u0mdqAWiDyonnaQwFdNBNQM7FCKzBjWLzOCq1I5+PSxmuxb47fUEsDBBQAAgAIAN2ARVSMqCNv0jAAACNMAAAXAAAAdW5pdmVyc2FsL3VuaXZlcnNhbC5wbmftfHtY0tn2t02nyxmcLjNzRBvTrDmTFULpTGkpjlpZU2ZlqShqZWSNooYZggJdRu2MJVomNaZ09ZIhXkG8QOk0GJh0UVBRyVGkREWxLwgIvNC9c+Y8z+88z/t73/f5vfOH8rC/3733Z62111qf9f3uzT927vD97NNFn1pYWHy2dcvG3RYWfwFbWHxCnjvb1LIWsfTvpo8ZCbt9vS3K2mxfmL78JcrLz8vCooIMmt4/y/T9r/FbEAkWFvOazX8zuHHFBy0sttVu3ei1Jyl8tNdIHgkiyDR6xfdbNDPSdhFPrubNB7U6drcs3TDy6Y0Taz/JOVGduXHL1xfmnr9/MP1qY+CWlrNdNlENrP3Zfxt5uNLh0veWfGB12oJp1OKYH9UdPQluhp4AyY78srIAIGmLf2IiAQ6UDMOoybqG+jodBzHDhMj2brz5w/VM/yemj/gFzWaYz5akgUwfd70sTeJZnDh97DMwUXmB+vzMGrKQ6y+eaWExxBDFX6txfDTxe3UN/FC3h4XFvvA00Bf3j0QTWquTTV0bjttBq61mrideKRRyf9DNsbBofRC/v9LVj0a+qJpvYXHpgn3GJccdofLIwl7zeKja1buuMITc7fVzLGwFpXR2HV4jpQTBGl8+Gfb11GbfBMGMVoOSn6bFj/jx+6//Hh2hqy+lXCng6MX07zxju50snrkqjWMgWMMj5L4tdSPKOB+FaMgE6W9poCJ+fH+5xYmB8ZhZW/N4nIUehYuh070SAgHwN770f4guam/h2qSBIhuUvFVB/jrNBJmUov6l2QZqa2URb0u7/9PXHUCtqr8pTi9cHsgxfGWPjuUDXX3dDJp6mscJ03dEEGpYtCL3TNsEhGJgldT6hl3US0twAcmg6cBydL0dara6sWM+cfx06SagxLqmViL7ukU30BVFbcRHHGxZ/YMg/lpKnxQ51V5EIgEsT21KAmfbXAvXTPwMh600PFIX7wAqYk5nkHDA4mmttqFAXtXIJoo2Q7spjf3n4n4MlzxdYQl2Dm75/loK0xAq0QqH74MjGuqBocGJgyc9vTOr5BVKw3OP/Wtf2EBzBGT3woZWt6NhVFGRnUk+/qafvnaSH83p95Z3gaQIEBDfnxExXZWsk9XXAoDN5sH6OlaY1QHguoeYCAR5Jim48w2TX/gje+FShtTVLVb1AOjiIDl3vkMWky8rrXkMZBmzI6NZe/QQx71g5MLAqG7g86Mt8ddaXKx3D9ZP0RtV3R1N0yxZQX1dWUP4bWpY1sBgnb1hPJ2uKyOl/Q1l1F6ogBNX0GWXcEjcbK/wXHHOSR8e4aCkRRXDT8SN8KPcc8QbVXwDELmyOcfd0CPDsifzS3XnbEtHKMPqDvg8k5AivmwnjtArw8BlfAAYXUcoEMpCeJqdaURaAkQK2C6XbWNRMfNqxpbpBut6ymyTRab10SLaer66xM7XBnpwIlvRIhRxdBHGvNLULY3PHpz6OuNGzijOQxRVcV6UQEA8y9mEsFoPuCxTOusOVeSMSok8NG90rVNKbnMqxh5xVsrAuQMDZeQ87iUC/9lVNgcZ0ZdmO1CYBkKMRy1cjFp4eRQVnOXgo3qQiGiNSmbBQTok1b+2cp9gtDJYkNiVy5caMGJM3p75a3kH2C1LrsF3qFaJJ53FGKq0s0Yb3BVekJ/Nx10W8b8/oDEUS+agJM7tndwz/d5WKtSZ8rEEN9kmFjJcYBDD/SlUEUBgtlUgKdyAsaIU9qFHO8eWqcPGloko+slLCXeQnGiLu0dz7p/+mlbK3ZUGkqIQ30pRVlDET+0Z1LoYfynGygVQ9UAzKJVTK0WU+364RvgOll8Xo0y6FAIqtmWyx0Y54/QyK9IKihzdxYRMYag4d0TDUK1u3pfD17G1O62GbRZBwN2oLQukNrNq4oiTeUGwhLM9xBUiUQaAv8ZxJ6pWcenqDEvnYRFFxxirLyZfFKMW7OIf5UXegUWtPh/l3K5UDVaMlGJrswT9DRAKX9ZSJ5CmsKM4GMKRp7Ij0LivoBBBheXKYVFAH5YVRghzix1Lxp0lfGKReaMmK+tmnZ3vV9CDXnugMpTVCsDkUVdTZC70IsjPvJ1XIbcxrD2qEurfd5bRwdEllvYYVvgdWjRrbijW6BaoX5szrJfrWvcti4tsfCYucj1Wm7UpQb9sFuC9AePWnI6MAGtiiVZTiLMikD5GcIDdx0nxHlIqp1jQ4ZPfD2I0a/6xm0WVsrcBKi3854ZwO18Cq0bB0IUUmYS59j3cV4nbRSIeEpvk6flGrNTkcKnytYSCISWjv0nJ4OsDVAK3IM/CHLTbfBdki/ixiylpZEayzmTdRHlkrkVuQeQcPHp+1q5wgbTSQzwctaQ9I1/YtJzJP+AhEql3ldHVNObF++2FuRm33cukB1aA6i3nVpaHEsFuOiiVtTMOxiyR9IX9vNDTaldoLF8qxepDnW86SiYEa4ajlreHcAWJFchfZcq6qOUxoeMisVznOMzdFdF2FaVRDa2xnbwMkk4uo84HZE8KBdLdsXkJy6kZeXD/BFZUbXlKoZ8qgshm8mSkNEsaWv6BLRZDD/ZfmLUNsRp1bTdDhkJkRXldSN2KGKm2ggNNjhn5lR6gO84NWxDBF2ftJuT5OYH3I84OwZXOprAANK0Q88R77JK7mGwBJowXiWT7iX+W20E3ps2WqmGDXZ9KMfqz6cggInIpNUVK8drMuChBlLsTobK6ltVLBMWOmOkeLAsdDlPjwppTHTl8B4wEZwmI60oXchKuwecLCVAKJkyTwl+jPI7Wujv5nMHUO4/w5abQ4Tn0SGv7cI18IIcvJQaUhRb4ij95Z4wyQu1O0vLvMsjSAyUxAinkUGUtD44IvhVTCqNg6vEnL4gv3vezisI17lGVxlWV9BzChY1xbGHkKvgOKAVdYohNIFABOO4r/idHRdejarMUv1Jm3NsdHRouuO6pEOwp8Mvyr8SE3fZ8ocw34EPdhkwrDJlJSZ1WBiMGRdwVIhmKQHq9yLRHq+0CCFR5QWqFnyB+v8bt8n0iIbMaTqFQ4wAFovMl7hcBH5MpRWWGMUyBIYWYqw/oKhC3iygJtWwF3hg202SplN6vt8qHj442zzq3Cp8GsvUVxHt5gkxpSejtfX4Ybw3dvscaegXanNr83q4fJ9zDTl9/XVKW3t+0MbW/6YUz0hViytIhoL9uvS3f/2G+9412cNia6GEJ/ubnp0LtpSPqj/oe7Q6xdxk1pypaqjkVr0a+Jw4fzPuWe9w9Wm31+fk9omYTTXBF08iXj89/h3nkO+QZ4fXvRfYJhwkj1R4Wz5Jeo6lQm1nQpaC3OEwU6NTbUUwXoFv+gwuR9P6mdRyN39bzX29dLoR/OIHr4jTQ+c2vu35zqHbJkWOveu478J82y7ryN2ADqbjBqtI5dkmCvXFEfmhQXNJA3o7b7oXKKWXw5KXQuIyh0nQzq9veGt8/zVuqz1fgsQleJJ50zVerr/i+H0uUDp/OHvqdkKbsDI27MHT7faf19+1Pdta4q4Tialoo0w4dTs8reX/1R6fuqNvAWvTK06kF4hfa4f21JrL4hQvSlZObAXT92OgnN10hxBXJae/73AYPJ2oyLJlxkti+oUseQPvTIPItwDpAvpY2fK8JznwKvJM3ntgBGqsTstch5GsKhWx+7unUsLiigfb3153AvbfeXU+k3WuCMp9OfAAjBKRo71Z/E+3xW3s3szq2PCtEJz/0b66vQy+C3BSij7mYlpeJ8v7DBnolgpaK/XE0+UKNXeSPo/VoU3fm04cfTF9j1VdSo/AT4s8eYUmgp1OrG/Jjy+zMzHn1mubUydKa8R00QlylMHI7AK+fZ7WbsKE35r3Wg6L780N0fQdp3Es8FWE2qATOiGX8Ye8uhmKfgxOZnlf6oe4bAqIleXdMqhPsc6gZ81kXMN9M3S9d6m/SdIQkFb3Wi91uOfyPRRr4P9YpUvso3fNJAzGUpnv0x+pbIcbPtuQPyIf+0DZ7GIoN+4rJtDzaH4rfKIDPTNMer+syBSRT3fGrJbiNLmzaUKNqfBBCXuOkFifeLf+3hqERsDarq2OLPl7W78aOllSj7z6qOxdb+G96b8ubbUnTJ/67RRPKjL37qDvojzVmXtMhM9OExLrLH0CXXq9/edkXLu4xflOXKH88ZJpFH+o0x5JG+Ei7wKnk30LintYNz/CJrv8IXnixIFiO7t5jkovx4sPV3qcpw0qY+6i3XvuzpXWI6CNvsCNOXXiYqrOUVjD7vnm49z3kRFlbfoe4z5A59Ls+hx/ZFhnX6PdL6fspIRkv1R5ThqGlhi/5kd8Fu1LfifP1ubK3evV68vx/VHMVVi68UZpup304tLZ3+zu35ipUo+LSdQ0TfkGNo6OKYI/xu8mBiuRxfWlRAb6OZSz5VjuBcsxicmpGfewNLXuxYz0svKfHZKvLQ/2T5vkk5TChs7vwg+U4dbHfGxp1r0DkgkyaDO2rO7qQ8FQ6UVOmoFnOC/HJ6BFFkgkvhjF9nvzRRFPiDXpntonSdNCtykdt2MlJfPihR1kUhDtl1nGVrnUZtbGujM3eo/JHXBE1/zwSypBauwUS6kfyUoldRWzBdKeXXURXYCzzxcQgxsy0AilRyyGkmw7keruD7WoKb4K3ZhLjhixWI9i0EqJnjR1l3vvINIXqr7eF3kRS0Kwr9zFWbBYUNK7s1WPZ8t4gzx+y0IgckWdglvhQMuLbIkw9pJNfgSGoSsEdLE5OZK44N2r3zZ6y75CdL5N4iW47MsP6GHXSJQ5Oc+YBupXcFoP06EFODD0dJO4T9hTGbJMSwhjy8Xf2yYyIrs26H9vY0naKCRnjJyKWyLjLefIVdEpqQma24olIvA3xUuRJzOIDS5aoKWKKKMBmzyBGviYu2Z2Fjr1wn9goqGzIR1Hdm5cwS+yjCRw3okfSFtwVIH7/U/Ev6qjMIM8L13qi9Gzh/ne+aMup3Enn/14bvoDJziuQ84BbeA5kuGqngI+fQI7R2WG8RKCiKgLXiAzK7F0EjUl2lwLatTTndsfT59xV+OfZw7qHUunAHUWUWByiCA3yjF0c/t6I0U7tFFSFOGSEsik+rDGiYEZWKt7qOaqiIfZeGIMSyRyjjzzFt4rt/HGNbL9Sre+yEMH2YsU6CoXsos7mZvNNimqA6IQdcaXz6O9tVGM1zK/sDINed/k2GNoguhgFPXg3K7Ka+OU+hNwwPAv7SiPAdWKo1HdZruen519BJCPaZ55Gx0UX2GTb3wgO50w3Wq6/8y4KDIg2IFvkiBSRJ3wXswEOMlbWCiZ4ZLvq7sTanbBppkcBIQ2Eu4N4xrQymGwpiCkmCXxsruf0e3e/ZBwy9vjqLyW4xXEL+zNUHyymi6n46NCSmk5/TRkhNm90BYVPxDVCqgOsHqPuXaEAKuGpFByJVWY3b3Ct9DjqKPvFxIipRJrAiIWwm62AFKPiR7aIc3V8vuXnGNZI1SjaqfknZBCDwvSNfBf5LtEhP1Wd8Aew4sk7pzCmyl6EklTSotaExXKmK1ITybK625JMaeSR0aoxdO9xS+B/A337s/n/rWaGQvQc1vhyd8Iah60rjJtfvvbtUd132lI6uxu5c8tu81PD1908Im5wVN3RpeCIlApWedaxy9I3DyXNAw1FH3v25etwlHJu3pVPXvsx/fHJgH2vVtvkd+vjP309DnvznB0nXy900fO7K15PqVm02HXWa5eKuDGz6O5/OmijCZx2uLSUEkHEAU+2wcKAG/b6LXthDeNNjWq/Pn9PwwRZwZZpG8eV0aUwD/2NDp+Iqb7he77serzYRxLSKBUZDXd44r34l6s8kR5qcjpHcun0K5R3ZNEvIbmhoB/R0JnpfQ4+aZ/KXLd3BvYNpdsnG8aSTyYcegVGrDbdlhkKihoNLwAqyClzODXj7Jt2uN/nYCVfXVn1Cnsn2wRz6veMh7OqVPIaUXi9zq4XIgg+7MSAVVgiXCNeKaCCwNkc55RTQ9KEWYoHsRDk72TvGJ5i35vLppCTFy0m+w76zggBjWyDclrPTx5849G1LGXGmnU4WZynGLkvAoOjxhe8Nfk68Xp/YzP/4f0ag2GY0KxZ8yaK98TIDd+iCgySkGA+efMbnKYA/FCovZ+p2ZRJ21RDDOzzvQJ+LUDifLBd8si2UmajfvGrbK/Gm5Oz1pRcCb3E+e7jBaVoc40TbhxvpjbgG+FtlVI4P/JirjihHhPmtrkkZpVuCNXFjMXVE7QP/IkYdaMuoJFEVJoskayeqzYGb+piTP89e76napoAAqY3pY1EqLpeRs6VEoWjAZnZOpoUPg93fPMHiOaBC/DDL5IzFK9S7elTDRARKrkLK+r3DqeTL3htYo0Jab501QquwgY6mGTmHUxFYb83S6JlJ2tlJIOsXtFL1Y7LqNHQYube+eDrdguq00A2kC9t5t1UFtnJPU9rngcRk+KSd4ULGCMBDKkKFXpbsQHTE+eu5nVIfQyLflOiUcTXtpPbQnNm3NXZpRjlZTCQKgYmQp0Mh/1OEcGoNjutNF3hEVQMQR4sZ1C4F+55hxOfN9u/htMlexSeMnHfjAXaFprxImwlaEy5/SdtML/fe/acTWmWKM6e2bNQ8TuDIHQY88hnlrwqK165g5QOz+nfFIda0IR77Uhhovj+y1EFLOZcOvValrL1RKWTTloXYA11f/kork8caDe5Jg1UMn14Y7QXJxp1IsvexnFmmvLGHNM0mltnuujwzTyX5de/e+6YK4pbBM3R8VyslK654uRSKu7e9OvFJDLRFMZcmJh3Xf+lKbVdjnIaxLiNmWTordN11yhvLJw/3Yf9BWQSYeZPkJfyfq8Ch3JbaHWBX7n7Dgjzb3w5P/5aYGa+Dub56UIb4uBlED9yJDTznuYtsWgg1mZF7c2xJ7eo/JpTe7BHNCNnCcn9qeB52uwze+aDlXjEeFRW/J1+77405A5+1P5BYKkPuU/itCtojKKxeRUvyqJrdxqDN2oep/uJeQv2uy1wFNmbOJJokgJR4g28+ya0bn3FcDVYEge9ikW7IVuqlvys3J7mjHSkM2cvymOYYS7l2JLCcAwvzbb50qN2u3F3WgWv4tLxsObUPYa/SJXg9bkSdNaotG7kgnzYwVsPOTW9lY8h1LX1e6/knK1s+IxrDZ2eMHYZi2yeYmqzeFWznB3PVE7RSTevGlIzNQvTnB0P67e2HsDpC/ublJR1sfhDG/2l6m2r171b284LHEETkCcuc4uNX6I8VrdQMRBRFGePlcpmdTvXr94SjImQBpdMP/fuYh+p3Tl/4TBBLpdH2iuLHLdJpto814IF9cJF0IO7ImBs+X2SPvJTlt9KnzM9hUDywp+lAOqVlniMnqhMCqWkx7eLeFh6eUHrw9di5jen5txPwqm8TETyPj5ML1r0g6m4IlK9EINR+zk9DPfNJT0yJSCMd7gYMRasCB3DdikZjXosdcS4KZ3W732bdGyfpvWUMALZAouI+cxqd0UDXN11Hk3TtRiAKpt5JcRv/jLp/HrZquMdpNyvKh1hUkBIXME5fa2PWSNwUysKpmAPZ71MzPXytnp+SwhPD5RwHUgLI8OkXQtaX6ee42f7Tx1XPLI/V9seIsjcB30bJZ/KSVP6uHXgRyERBTb3et4GwiIReN506UJKCDHo7eSmuvJQnI7K6UJ+H00gfnsg9t0QI5HMMhl4VUHCx618kk4/9ElIXqh6+Ro3wrv2UY7+V+YvoMM0xTVYimIsamXV2yh7JdY49g/jE/P4ccnPQ7GeAZfPveV6x3S/YQ0VrBPCoVjS6P16Kq3117cp+8WjcPyLWx18GKcBD3QEKQzbKjzfBOhTN3c1jjeBSqnTg8uxxppO8ruyrUUJSXvLTmdtvSF/S/eyvq37v9Zc8bg5VVaQHAt00ImJwOAF/zI70vTRrVG7215cEbtxQ2XEsNfUv/N5f9OomEnP1DQqCHEAbxV9y/oLmB2ynja3vvVq+ZuKZ7MpCCxuEzZtfILLSWhIHBO9K0q2dC83j/MMbiI5qgdmPdaSTboimA1tMRZpYkFU80I4obP+8NYn0pd6hfkNpIAQC/Sp2epw++lnc4JI2iJSdw/nolm18fbNqTq+dzT1fu63PgK4bmTYnDqCPNUJnqIRCvEF5Rdm6Csi0CPLSQNRDS+LIpidmue+nnggXyhkixDsPJ25x0P0k7NSd974EtnetiptA++RgyDcUYYk1AeaFXWXsANVO27ST7hTbGWxMY+jyUv2l8SOJvdK6+tp8luIVafrE5tP46eyEipq/F/LJyixBFdOPXCZHSLeza7/hfADf9Tmh0Et5GxlnKYiDeOWURRDJ/Vcs3XxOWv5LSYs/FD2RX3CHUwD5qsjvxEnwKSJHw8HekbuR9iMo5NVp17JSg2wgR58TJ31qO6+/+z5iJdR1uXTYz8yUP05aLfNKt2vy+FHa5xOn4bkKqsVe2KDVA/5MTCf9IbW0SonbgujIXxs2y8VV1zy0rC3wlQurzSfsLI5VVk9AhmW3/PiWVwNHx/EaLL/4R7pQKdc25g2E7HkouRyVv/34XQqIWsgyvoxfrP37E+B8aWCgy1yvv7m5W7U4azjXYJ3Au+e/RfU0QgjO1VpeRoy5QJpkaNWZ53cqOeDq/xjI9I+A6qsf3D7TVm32yqwKzxcMHEckbO1CNl2Wttw+OKko+7OhnU/vNG3KWquFEBavB2lGKupFT5p+JPVyNUX7enBTA/Utb1EblPlSITnDQc1E13x93y8xr1NdtzDtZTvtnv2AnnbufNv9GWq/CEY54OdL1tPxvBPFbPLiENe0cm8CoroFuT28L2NPMWR2hJOiMO5O5bzMZntM5lKHBW9Quc0B5P4Bsd+UwXvp485aTlHGZOKbAOkCEsTjWFCfuYxLGeYTCk9i2sE7pzu+eZ0uhToImnye23pNfRvQ938nSGrfH7yQy9abXYOC7Vbar83+0IILMaUaKi/5M8ilQmIXYFpc1ZkXEVSKCy4LqffJzZIEcpLlCaxwgqc+7o9uQ+IeeyMVQ8DNX8vvmVC5hXiNudp3YzTb4Szht60/EJpeTJR8LmjeDjK9SaEiCF4nO28ZRv1VL+VEth2DX83i0+b5L0zz9e9Kai75bHlWX/gbP+BX769VWCKChf84bjEVuH1jU96pP8SDQqSx1gdX/i7HwV6/baaPGv0ygAtgfPmoVXMy3iv8/9PPD4bWZ8GkhgN6qAInJIeSNLas6u1N3yNScAc0pTb1gu5Ca4yjDki0hKIiPfxMH+DgAYHLpvKkukS46Ynly8mbJAlyXvob8LsVx7IpBFPeB8yZ8t6MiaT2aZ/H3RnCUKy2ur/SRnXaqyzj4XXvLvPHLN1wvf6zPwOOaUwcuckDtXAx9YLQt4H5zXpIIGnsaGtOpQZ+53nR9dMGWnzwdp4xEfDnmuJ76/8MV+X+K7yXJTd34TqeD+XJfjbpc2p/NsfxvDDG9NAlL3vBXRBPjpjCYaWClkR76rZqwttoMjA92KZFL7MGVl7509AfwL6rwMK48X3P6VqIoKopJegh2i+YSrDeA2nL1a6KpNCxGX1H98NzAPDdSwjGngY51E/eUpv1HKMhwBjirpNzgNwXVWXBHpmWUTQ2I2eKAJrb3WZpF050c4NjpUT8nzbP4J7vaDf2+o3I6BR0A0vjMaGrsTshlivXl3YtOXaEBG91M4xJtnK580IcXJM3qtA7Py6ZxPHKDE+7eATrB7IVQ9dFvG8PSlV4yQlvaCOuUTAaCjgjXJUQFSgUbGKjlzswlzBXVkTe4GCqs0aBUYNT0mGjGSdDJODlk7khAguHfYoMFUQSbhGU24AdL/D2NMXk7lxjeTNwo8R+xBlTZjshpJEnVAkw+A8Zp6A1E1a/qOhQIlX8aUjQfZF1Xz0MN/G7qApD28tizBVLoMtd6/aliZygIkfgDXD/BW6obWsK5FDcCWeF/kC9w237GM7P7/UnArRTjp3SPph3Bap8s6ZnFRibEA4DGUcqW+Aj2LytBgrNW7IqzFuEFVwq7yBWkkrA5KG9eahc5luzT8listufGyy/G4XcK4uJ2rpYL1O6vt5pb+Kpi4VHzeNpDn6E0b8JYqjHJiXCLBRHCkgtea/wogKJYzsIW4fXP/xontcMh/8AwsO0kMaEtx0DFVpKNY0zGwQXyJegOIIq5bk1tj5mygH5rakrbbN/nTwPykwuznVfdsSz9ydioCQMXEdkeVv1Yvqz6dI6QE3peQvctb2fsMVAIDUfWgkIJaKNj9sUG4/ZUsH7pwSDpSQF0ptviwhbphcZoMr3NQVWMYp+9hvjrXEO0gm6GAxbdPxI6w4uVYKZ11JTSox9M5lXZHnCtYHY/OQESoarGi6IL3SqLxs2cXsCQrpiziiScKwYvjjV3vg9Ciq7TqKS3kxOUIy9s/iOzTPehj0Z8j5E9D/YEAbhuK9ZOLT9lPUX+yx+VEfsab+AKqmeejAP5ec5+yg7ip7+zjolq/zff+5kjUxN5zq1LHCfyWsTzzddaMdNFhKBcs1+9sot6KEWGabBvUGvWgNMutY1/uidtF70W8+/i83d1akgUjK5aTrLnTgqAglfK3i4639TZMCT7rLqJAW+pBcD636UIleHynw1PCHypvV8ZHibn9kxT0fWbD4I+vt/MhyV+v+nPC/MCEUVxtv3n8Q4O/R2yP8kaqPk7B7GwztH9yiWgw9eFL/yIfDwj87qUYC7DkSDn7octQvOiGqIiz2AuaskMi9414oZAQCBnGsLm0duwSnL/mQ0liC4S/7yT06KBEadfdRNzOnvzlPohR2mF+u/7iLKBfeCIKF6uyqfNJA4oL7+2rL08xSX7Ey5+tH9hmdqJMFhD6VCvst85blYvNGiiDU+M4ywc7fXcgpqmGt5Wre90tFFH0ACy61WYiYEokn8V3hmUEh6k4XV0ddzoAoLpohErBbBqAmTuKBDIYXhBW8OBrwgVbS54Ers/pUramQsknTvxGKuHILSVbfR0i8AulLYEGGqhYIXJYp8St9TkHGA8r4+5Zyy5gdzAfSHDSu0ZYTE/0ZWOkq1/MG2qSVJAKrgQC4uAz3e/d52mzMiawZm9wz/F6h82yggxvGEY5Rj3u6wymzkqwmET9FHd6ZNgO1YKdqlaRXIB0JLYOhrCtSrDZm7pptgXNHDFLQwIIlGdOQ6VDxcKV/Gogvl+vlfJbC+a7jxX5vnH0NI//A+wWwSxHvkDEEMcjv3YVKjyPOUO4nW/WxrlBuOVscdmoKnXkSvyQbDUTeVkuq0Qicynv251Ku9bBpQEBP4UUKiDhPlKQOLwm4/X71DZtAI+YgkkSCTzqLetgQdtWjMuqRnRQCz8X2B8RzGHVvlr1bMZVVHnuivIGOF9fx4pcILhWr6bCo8vJpORiI369J8me9X7KHJf3eNpCDa6ipCStEUf2SRa6DWkgbX95VNH3YByriVDnoLp70LugvT9n8PU9PcfBSPazgVYEqnwkGTPwJY/MJRLGKG/sZGNOqtOZN8MVdi6CDbLl9RwtDiwB3BfYZbOnEiCshH3ALton5PaoqDg9kV0m0Hn/liw+ejICVuxQXM0WgCUtrHuC2o0ygwhu1XXNxs70II8gyk1B8YDRX4LqFP0CRFO20j8b12JaOcFK+8VHRJJlCQsEPH3IXzqNdsqD/5phw7vU7ljLz26ghRrq9YXAvDb2+8SPW32TecShqNPtVaVQBbqhPKmbGScSHalcHfawOd5/+h3E4uTxttom32yU98whqTo/hy/n93mX8cYeLJ3/aUfRegOKo2nGTb7/oO7FEhLq6M22WIkVUH2TeJBlEl7ASZInNqQ0GBpMz0DfuQPnMekfpB11l3KXOyOIIWHOqVGp+t1JvY36/p2ZIgUq/ol0f8MvWfm+G9PJnuMvK1lnNqU8/WIDrVfHX+gqfln6wJBdDB9XLc0SU5tTpU9xKmh10EEX88nrM0xcdH8WePvUznUKf5BNOTwdpUJmao+lISoQheD7YOasFXeUkpe9I+qb5yMd9jrH/zEL/X0xoIiqn2phce1KD5gP2csfEdfgl/1M31/3Z/Gfzn81/Nv/Z/N/aPOKBzPp66/lj6z2M05NYTojE7/VpFtUi8xu0hOg3J3BMHZBZb8/8mAaadeQ/uGCaI6lfKgoku0+c7jhNTsECbRLicSA3wqi7ACO7kNeRN5DtLVz9yURpepBRVsT0eEkbEs3q7pvJUeeXqvtf7U/7StCIUTfWc1J6gfFIgUR3qXpsm25vHwXHURHDxCFbtuwOIzemgQT6AXKRkbye7Bk3xyI+vHJJrF5Cb67X14AVbAqWcu2nGQIgVx0nGC96fWgo+TOwc2OsvnltKG6DxYnJ7ChItUEgulR5pleU7mlETgYvCu0T6H58JRQ3vDk14TJcPT3nrxZXoP4sjqHAkE5RsJnYp+vTyooINW/P/njL7asQMy3a0u3/UWtQ6R+fEa455jFa+vaY0t3H5wz3yxs51R0DphkFGqHm6lHcUNMLBv2dIn0TeznWa7l9UgoDbxsfbgku8zQxTXTE29NPFpnD1hzr45SI7uGjd3FrkLUGS/AO5hsEzfH7r27Ajt0hAjPtkQS9XNDTeKheMnWOHN5bpvr1CyO34yhRGmQY3Ut66Uvl1Kc+Zms76H3JETKUvmKqylOnVsNnc4B/SMKTz6O740SRkBo4DCP2J2nVisV0Q0MLm+XXlcssRYmJLLJ7m/uYHJMvuQWTwhkTrs8arKFIUhqoSMxWGhu/Rpu4cdMSxM1G8yHaDth0EyekvjyUt2ApE8G7vmZmWsrOhDvmrXPJn0E6w+DhuAiZ/oraVAZmb0rSBBda2oWAxvx0o/iztxKpYBY6c1cmhYCxz+bm3/MpE4gv6NBd1RGZFwdktV2yuuo2rvxwnhBddgMdwmRlPuuxeQskN2Pu1hATadqfBWk/8BR7jqJc/HtYwcVywZquMPghxHZRnxJmkHY8qJ7ubAcZIE3835OfEvMY6MqxyaVMWvr2ruW6oYmhoyLl8YuCB5Z/V2qq0JyGVjhObAn+reYhnOk26Ov4wXTv5N6ns/yE5308LwXLCt/jvDl6YRicSCNHFnh9rgnOufZroX4tWnywV3ZfyQAGWvkhegbKIvvePYb+Z2Hispo2LsreMJ0QRFJCIlpU0GLmkd6h9d2HRGJbbb3Ns55zttD2jOfI2NEEE3F8ie2lBuhugxecb7/NPTcPnHu8d+11+ZOQnYzB+gfSFVN5g/VP+YoyFzMEmJBizxXu2/eUWG93g/Fi0nwyd6QuQl6XHSKLXEEqMpj9DCug8qgBMaP1NJMuu4R13MoXSeIRTF6f2mvxlfpdzamv9nsuJGmjDqg1k+Wv/BbEzZlxpK13j/0yY9tFwu6u5TN/xXMawhVBPMJBjhIvVzNSXrywD0Pzrx5njWZhWgnVmUe3ADqshnFRHa1aIULj7Yf0geERdqvoFLSmYSVFtFdyPExzqYO0yJUaRdPjxe9O5s2OdnIMHS66Qb+gcIWBT599GrJRlAFIuRPWzal+VLAMjmwB4wHq9lZpymPGdCaBvYTPQHJeUBxin9Y9rOOBr8ljmWPa6odQ5gPwTU0Tq0ZRdo/11RpkCy5QjD0absgP5rkhDY28AWRRuHXUs0e7raqkEr6Uk4341QooP7BR3sdODOG63tQaJlUiMU9X00B6wlDv75NUuAfiJId0heSgXZLjAZqU24u1Cnwv+91px+BoL9Ye4mPJN5p5x4m/sdUz+ccRv8Kof6vkK5DFr1ztSzEchifJvCvkxHXfIYs5h1vBP9EIu9lfBfOxz0MirqKrekhhmqZKQ2xAI60hPJzRfegpWsn4G/D7zeWu2GVpIMClSBnnF031u0jiYsYOOSBgsQlhqhJwKYqqRcJmnsSI3Qt7CvcYGleBBjA9u9M+yxZ3iMjFBiweTIu0faI0yI2rTBJZzjNL5NEO5a5kPgC6Cnijw1E17dxVauY2wLh/medmHU/0F/NB+TTQ6VFnpGNGUyJvnwN3RUfGD789OFDfEFfVApV0CRIRzylflE5fTG1ZsMT+Rme1pBDtZJKwstEuLUeQ3QKgsrK5Qca+NHchEpynWhV7oHYn2zpTCubxhSWclp7qiF2K+pgLUiLADxTfqffTxB7Usx+ArzfOnO2K1UGVuRc3oV7Om+T9zjSoiy3n8a6vI1c56m5eb1gsnWjPkNYpLVPdhVptZVIY/Mb+jfz7+rUmGXezjMpK4GyWVl8zSrjEq/or5o7WFxwiCEGoK8RF7n0Y+4ppTimTIDUSt3bvmd+ceq/StWft3JalVRBVSOXdMMaRx1s5KbaVz9p0rjD5FytAaqHOUyQSWAQzI2K6GdWjk0udrR25q2Zmtgy0TfAZ2oTVdMrJpkL9z7ZMuOowbbIiZQ2SHdDevdyJuvsX2CNlKkJewhFD1HTxzZi4xpgaP/la/iYvNj+X+R0AP2fV1uvQnIp/bN3IXZnRJ4y/5v7F9ZrvafRQeIKDETqEKSHG2LhuRsyVSQTXo1wraUrV6O3Esz4r1dQodLtnXRZaSuhcBI3B2xdqjVcd7UtRNHKYP3D0gCYJ3x2EcN/ypO5Vvql5kQKJ+LqslDgcH4P/4cVamjhn7QpxKCwU/bTOr9Tyb/g5oL+akICqK7eQE0H8sJUZEsjuBFb4Wcq1fsx+RCmVtdfqt20s9khAQWGEYRQys9OnL82vI04ANXsKxoizb28esjzI032ny9FjcfaF0+KQUHUcWl8RjZYUOT86s9DTruKD/GfCgyTeY95J8UKQ7nV2w8wwjlyobAQqO0zYRkLkNl/JTyVgW+L7szgLdolCUmRJwLNjvfH7Ncv2SyUsiHtC3m59J8bNubVFjrJIXuz5ebZ5fxOnIBWP4zDSQHl96Svsqd11XlgW+TBaUtNDgsN+XkhyO/BBiv3xqaZ29DLolhZ0T6iqNpnllh9PJTQtxerYqm2IjdXE7Qd6sT3PelD9Im2PpGahZCs0o/cKFeVQPz3xk/STGsiJBLhIlyuX38eUKu9k2DIhwfQB36W7cbrjHet/c7iogzWnam3mSC9b0vqbCtX7CWcrSdUGpzDiCH6VfZU1ALnwPqH7SgwqZhDZXdkyPGBvnJLzErtmjxQmwnNh1nyshLGXvVpcbdFZmJj35Bu+fphCYxzpPRQKgGuBEw6wSS3G+BcZVLZJnkASVS6BZUw6gjoJIVBiaI1VsVRSTQD/VjL9RIQ5K3VZsjmwjx1WYwrNNHWczVqKhFKu0JU3SHhLOZaXQ4ycs9bQHO6X/JNPHN7TmdCD8VkOTVy4qqKDwpmWdog4BkAETA2Q6cRREXH0R3uf2Z1lZqSZkU/B0hKDm9jP/++9JqiBAPjUrjhTvH8NlzKsRrC/fyhH7W/vtm/rvdacuseo+5ymCI+7XTMVJgy5mntvXw5JlGtUfclPxVgV1TR8BqiyLzLjgsxeLdfX237aoaCiFc2VjeGDIm4o0Xb+YujgAPIrTUX3u9yxNunFLUrZ7Dk2S2LO63lZDpSTgCnxrZQk/iwFH7uV4hDIfl7KsX7lhHIeOEdKDBWLwqhmeKLhGT60GtiV+oUmYMQ4r8F6UZ4hHyEMmYaGMr934qgdjMLBKCXT6aychxUniKWMt9ie1Knj9HH79Yaul/A7JIVXrGR9uIkCyOfbQAcni923Ld3s2Xzw3brrfIYlqbF04sj+INL4HFK5Nl+iyTdvfIXko+gNyirYWbyJHewhyaDKTcHs1ZAOz/mLxeyBKhPiPB44jQYbflo4YHKXh/AadlLs6BxZbHu8gwzvMdIDYO8hvdd5IC+xtNhZ0slo6rUO6FszrluPrH3AeEB2H7w8V6e9OwderpVzDPKhpu3r0+d1rLffppm3S5+fn2u55DhiY4xp9ESzQ9QzbFu+pBH6e84tgh4mvKI/b5Nd+eaCiixJRXlOkdMQ6NKegqZgHZ8zze8oggMlQ9ffjCpX9l65Egpg5y2jyzZ4AgF71pkVL3psdvEndfe8q1XpCVG18XrztuE3JNxErBYpkiW6QIGnUdvvJZcNDFMfnu0ZMm+STdj1Tb5PekiBj8gcJJC+JkdNWHyP5fIv9PicukHmgYXpt8tdj7ygkDSUvAznF7br259TXdAXdZ2/mXj5gX+dNg20u97HibRKnVg9Rndsd5/nCksDiaj9HzL3O4+1FWeUzCJ5Lgd7j7zpec+G9sTp3JE622SNblHIH3fJ9vTp0qZmAlibUMlnrbBjL2WOiW3nsjhzjy4GnbRNEEfkFeNs4+FlA7ZP5C5I115Vx6tyx5Savisgal90mF2vnj5qojPoGScG/qkYMP8UQSI8UX1JOtq5afYssqdhqlfE4LM9Zv7V4tlq7pT+75Q+tueBGjl1nnC/VN9Ap4TjS1iXsm7mkJaZfyvBlWKsxeqlhzT6v2p6QRHTv4MV4U9zsUTVEX3BbItn2hoDsvq3jqoT34277agnhoUmAx1BeaBPt/6gWXfdXDDJDfcjuYclEbG5+72IRm+tVsQhqrupKzzh2aOzQRbxCXZTjYpvjQpRf6+hOwMr4ddvSKd/5d9I4JTRGv/gkFW0qbxCimB2GzanT2OqpjFcMml6IIh0vRIqqiFOLLOIR8Iapn9R5M6HCoKf20C+dCH1Jg0vViY63U3sTDY/W7XY+WofrsW8A6++2f76X/jxq1fbSS3mrPmo474ardHC3xE3Xle67rG5ZeumHRvLvPed+l9QSwMEFAACAAgA3YBFVFpZ8z9NAAAAagAAABsAAAB1bml2ZXJzYWwvdW5pdmVyc2FsLnBuZy54bWyzsa/IzVEoSy0qzszPs1Uy1DNQsrfj5bIpKEoty0wtV6gAigEFIUBJodJWycQIwS3PTCnJsFUyNzFFiGWkZqZnlNgqmZpawgX1gUYCAFBLAQIAABQAAgAIAPNWyUzWo37aRwMAAOEJAAAUAAAAAAAAAAEAAAAAAAAAAAB1bml2ZXJzYWwvcGxheWVyLnhtbFBLAQIAABQAAgAIANyARVR/ZO2n+gQAAGITAAAdAAAAAAAAAAEAAAAAAHkDAAB1bml2ZXJzYWwvY29tbW9uX21lc3NhZ2VzLmxuZ1BLAQIAABQAAgAIANyARVQVHmAbowAAAH8BAAAuAAAAAAAAAAEAAAAAAK4IAAB1bml2ZXJzYWwvcGxheWJhY2tfYW5kX25hdmlnYXRpb25fc2V0dGluZ3MueG1sUEsBAgAAFAACAAgA3IBFVD9xd145BQAAuRoAACcAAAAAAAAAAQAAAAAAnQkAAHVuaXZlcnNhbC9mbGFzaF9wdWJsaXNoaW5nX3NldHRpbmdzLnhtbFBLAQIAABQAAgAIANyARVS28mV+TwMAADoMAAAhAAAAAAAAAAEAAAAAABsPAAB1bml2ZXJzYWwvZmxhc2hfc2tpbl9zZXR0aW5ncy54bWxQSwECAAAUAAIACADcgEVUxuHXPiQFAABKGgAAJgAAAAAAAAABAAAAAACpEgAAdW5pdmVyc2FsL2h0bWxfcHVibGlzaGluZ19zZXR0aW5ncy54bWxQSwECAAAUAAIACADcgEVU9ZMdlbABAABPBgAAHwAAAAAAAAABAAAAAAARGAAAdW5pdmVyc2FsL2h0bWxfc2tpbl9zZXR0aW5ncy5qc1BLAQIAABQAAgAIAN2ARVSMqCNv0jAAACNMAAAXAAAAAAAAAAAAAAAAAP4ZAAB1bml2ZXJzYWwvdW5pdmVyc2FsLnBuZ1BLAQIAABQAAgAIAN2ARVRaWfM/TQAAAGoAAAAbAAAAAAAAAAEAAAAAAAVLAAB1bml2ZXJzYWwvdW5pdmVyc2FsLnBuZy54bWxQSwUGAAAAAAkACQC8AgAAi0sAAAAA"/>
  <p:tag name="ISPRING_CURRENT_PLAYER_ID" val="univers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kz2wNU-nr6UVmvZ9xQvNg&quot;,&quot;gi&quot;:&quot;FGqgo8LJlWW1vXT3-lNxyg&quot;,&quot;ti&quot;:&quot;ui_elements&quot;,&quot;vs&quot;:{&quot;f&quot;:[1722],&quot;i&quot;:{&quot;d&quot;:&quot;Gkz2wNU-nr6UVmvZ9xQvNg&quot;,&quot;p&quot;:true}}}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1728</Words>
  <Application>Microsoft Office PowerPoint</Application>
  <PresentationFormat>Widescreen</PresentationFormat>
  <Paragraphs>269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Century Gothic</vt:lpstr>
      <vt:lpstr>Comic Sans MS</vt:lpstr>
      <vt:lpstr>Constantia</vt:lpstr>
      <vt:lpstr>Tahoma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Use</vt:lpstr>
      <vt:lpstr>PowerPoint Presentation</vt:lpstr>
      <vt:lpstr>1. Look at the speech bubbles. Are the people talking about real or an imaginary situation?</vt:lpstr>
      <vt:lpstr>PowerPoint Presentation</vt:lpstr>
      <vt:lpstr>PowerPoint Presentation</vt:lpstr>
      <vt:lpstr>Practice 1: Answer the questions</vt:lpstr>
      <vt:lpstr>Practice 2: Write about yourself</vt:lpstr>
      <vt:lpstr>PowerPoint Presentation</vt:lpstr>
      <vt:lpstr>Practice 4: Complete the sentences with your own ideas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123</cp:revision>
  <dcterms:created xsi:type="dcterms:W3CDTF">2020-03-27T08:37:46Z</dcterms:created>
  <dcterms:modified xsi:type="dcterms:W3CDTF">2022-02-13T14:48:50Z</dcterms:modified>
</cp:coreProperties>
</file>