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62" r:id="rId4"/>
    <p:sldId id="263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0F25-C899-44FA-A679-77BF042F3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62623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A49AA-7246-43B7-9E37-062BA628C9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2428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4C2C-0A54-4A16-AFD2-59B11B559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34757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C9F68BB-2EED-437B-AEE9-D13F65A31A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85454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C765-4BDF-4B80-8CBE-B2BF9485DB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55380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5716D-79BE-446B-A9B0-0C09EC642C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89541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08DFB-AA81-42A9-8381-07ECE6007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4038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9BD20-AEAA-42C0-9ACF-E5B9CFF400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22603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F5F5-D462-47E1-B920-4C5E4B693F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46904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C8759-5E88-4728-B4C0-E813F0F30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93194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1CC34-873F-4A1A-A130-4EC0D9FA99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3119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848FA-A558-4578-B6AC-6C1BC8FF71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18594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5BAB0142-DD4F-409C-A987-729714B0D46D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1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9" name="WordArt 31"/>
          <p:cNvSpPr>
            <a:spLocks noChangeArrowheads="1" noChangeShapeType="1" noTextEdit="1"/>
          </p:cNvSpPr>
          <p:nvPr/>
        </p:nvSpPr>
        <p:spPr bwMode="auto">
          <a:xfrm>
            <a:off x="4415118" y="421342"/>
            <a:ext cx="37909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12: Planet Earth</a:t>
            </a:r>
          </a:p>
        </p:txBody>
      </p:sp>
      <p:pic>
        <p:nvPicPr>
          <p:cNvPr id="20" name="Picture 4" descr="The Moon From Space Earth Wallpapers - Top Free The Moon From Space Earth  Backgrounds - WallpaperA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14" y="1761380"/>
            <a:ext cx="6339839" cy="39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9014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610600" cy="914400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* Note: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 We can use the passive in any tense. To make different tenses, we </a:t>
            </a: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change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 the verb </a:t>
            </a:r>
            <a:r>
              <a:rPr lang="en-US" sz="2400" i="1">
                <a:solidFill>
                  <a:srgbClr val="FF0066"/>
                </a:solidFill>
                <a:latin typeface="Comic Sans MS" pitchFamily="66" charset="0"/>
              </a:rPr>
              <a:t>to be.</a:t>
            </a:r>
          </a:p>
          <a:p>
            <a:endParaRPr lang="en-US" sz="2400">
              <a:latin typeface="Comic Sans MS" pitchFamily="66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58378" name="plant"/>
          <p:cNvSpPr>
            <a:spLocks noEditPoints="1" noChangeArrowheads="1"/>
          </p:cNvSpPr>
          <p:nvPr/>
        </p:nvSpPr>
        <p:spPr bwMode="auto">
          <a:xfrm>
            <a:off x="2057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79" name="plant"/>
          <p:cNvSpPr>
            <a:spLocks noEditPoints="1" noChangeArrowheads="1"/>
          </p:cNvSpPr>
          <p:nvPr/>
        </p:nvSpPr>
        <p:spPr bwMode="auto">
          <a:xfrm>
            <a:off x="1524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0" name="plant"/>
          <p:cNvSpPr>
            <a:spLocks noEditPoints="1" noChangeArrowheads="1"/>
          </p:cNvSpPr>
          <p:nvPr/>
        </p:nvSpPr>
        <p:spPr bwMode="auto">
          <a:xfrm>
            <a:off x="2667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1" name="plant"/>
          <p:cNvSpPr>
            <a:spLocks noEditPoints="1" noChangeArrowheads="1"/>
          </p:cNvSpPr>
          <p:nvPr/>
        </p:nvSpPr>
        <p:spPr bwMode="auto">
          <a:xfrm>
            <a:off x="3200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2" name="plant"/>
          <p:cNvSpPr>
            <a:spLocks noEditPoints="1" noChangeArrowheads="1"/>
          </p:cNvSpPr>
          <p:nvPr/>
        </p:nvSpPr>
        <p:spPr bwMode="auto">
          <a:xfrm>
            <a:off x="3810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3" name="plant"/>
          <p:cNvSpPr>
            <a:spLocks noEditPoints="1" noChangeArrowheads="1"/>
          </p:cNvSpPr>
          <p:nvPr/>
        </p:nvSpPr>
        <p:spPr bwMode="auto">
          <a:xfrm>
            <a:off x="4419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4" name="plant"/>
          <p:cNvSpPr>
            <a:spLocks noEditPoints="1" noChangeArrowheads="1"/>
          </p:cNvSpPr>
          <p:nvPr/>
        </p:nvSpPr>
        <p:spPr bwMode="auto">
          <a:xfrm>
            <a:off x="4953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5" name="plant"/>
          <p:cNvSpPr>
            <a:spLocks noEditPoints="1" noChangeArrowheads="1"/>
          </p:cNvSpPr>
          <p:nvPr/>
        </p:nvSpPr>
        <p:spPr bwMode="auto">
          <a:xfrm>
            <a:off x="6172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6" name="plant"/>
          <p:cNvSpPr>
            <a:spLocks noEditPoints="1" noChangeArrowheads="1"/>
          </p:cNvSpPr>
          <p:nvPr/>
        </p:nvSpPr>
        <p:spPr bwMode="auto">
          <a:xfrm>
            <a:off x="6705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7" name="plant"/>
          <p:cNvSpPr>
            <a:spLocks noEditPoints="1" noChangeArrowheads="1"/>
          </p:cNvSpPr>
          <p:nvPr/>
        </p:nvSpPr>
        <p:spPr bwMode="auto">
          <a:xfrm>
            <a:off x="7239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8" name="plant"/>
          <p:cNvSpPr>
            <a:spLocks noEditPoints="1" noChangeArrowheads="1"/>
          </p:cNvSpPr>
          <p:nvPr/>
        </p:nvSpPr>
        <p:spPr bwMode="auto">
          <a:xfrm>
            <a:off x="7772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89" name="plant"/>
          <p:cNvSpPr>
            <a:spLocks noEditPoints="1" noChangeArrowheads="1"/>
          </p:cNvSpPr>
          <p:nvPr/>
        </p:nvSpPr>
        <p:spPr bwMode="auto">
          <a:xfrm>
            <a:off x="8382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90" name="plant"/>
          <p:cNvSpPr>
            <a:spLocks noEditPoints="1" noChangeArrowheads="1"/>
          </p:cNvSpPr>
          <p:nvPr/>
        </p:nvSpPr>
        <p:spPr bwMode="auto">
          <a:xfrm>
            <a:off x="8991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91" name="plant"/>
          <p:cNvSpPr>
            <a:spLocks noEditPoints="1" noChangeArrowheads="1"/>
          </p:cNvSpPr>
          <p:nvPr/>
        </p:nvSpPr>
        <p:spPr bwMode="auto">
          <a:xfrm>
            <a:off x="10134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92" name="plant"/>
          <p:cNvSpPr>
            <a:spLocks noEditPoints="1" noChangeArrowheads="1"/>
          </p:cNvSpPr>
          <p:nvPr/>
        </p:nvSpPr>
        <p:spPr bwMode="auto">
          <a:xfrm>
            <a:off x="9601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93" name="plant"/>
          <p:cNvSpPr>
            <a:spLocks noEditPoints="1" noChangeArrowheads="1"/>
          </p:cNvSpPr>
          <p:nvPr/>
        </p:nvSpPr>
        <p:spPr bwMode="auto">
          <a:xfrm>
            <a:off x="5562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1905000" y="381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* Form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FF"/>
                </a:solidFill>
                <a:latin typeface="Comic Sans MS" pitchFamily="66" charset="0"/>
              </a:rPr>
              <a:t>                   </a:t>
            </a:r>
            <a:r>
              <a:rPr lang="en-US" sz="2800" i="1" dirty="0">
                <a:solidFill>
                  <a:srgbClr val="3333FF"/>
                </a:solidFill>
                <a:latin typeface="Comic Sans MS" pitchFamily="66" charset="0"/>
              </a:rPr>
              <a:t>S + to be + past participle</a:t>
            </a:r>
            <a:r>
              <a:rPr lang="en-US" sz="2800" dirty="0">
                <a:solidFill>
                  <a:srgbClr val="3333FF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2324101" y="1682750"/>
            <a:ext cx="552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Eg: 	These cars </a:t>
            </a:r>
            <a:r>
              <a:rPr lang="en-US" sz="2400" i="1">
                <a:solidFill>
                  <a:srgbClr val="3333FF"/>
                </a:solidFill>
                <a:latin typeface="Comic Sans MS" pitchFamily="66" charset="0"/>
              </a:rPr>
              <a:t>are made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 in France.</a:t>
            </a: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2751139" y="2063750"/>
            <a:ext cx="710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     English </a:t>
            </a:r>
            <a:r>
              <a:rPr lang="en-US" sz="2400" i="1">
                <a:solidFill>
                  <a:srgbClr val="3333FF"/>
                </a:solidFill>
                <a:latin typeface="Comic Sans MS" pitchFamily="66" charset="0"/>
              </a:rPr>
              <a:t>is spoken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 in many different countries.</a:t>
            </a:r>
          </a:p>
        </p:txBody>
      </p:sp>
      <p:sp>
        <p:nvSpPr>
          <p:cNvPr id="58405" name="Rectangle 37"/>
          <p:cNvSpPr>
            <a:spLocks noChangeArrowheads="1"/>
          </p:cNvSpPr>
          <p:nvPr/>
        </p:nvSpPr>
        <p:spPr bwMode="auto">
          <a:xfrm>
            <a:off x="2057400" y="32766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- Positive: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0066"/>
                </a:solidFill>
                <a:latin typeface="Comic Sans MS" pitchFamily="66" charset="0"/>
              </a:rPr>
              <a:t>  </a:t>
            </a:r>
            <a:r>
              <a:rPr lang="en-US" sz="2400" i="1" dirty="0" err="1">
                <a:solidFill>
                  <a:srgbClr val="333399"/>
                </a:solidFill>
                <a:latin typeface="Comic Sans MS" pitchFamily="66" charset="0"/>
              </a:rPr>
              <a:t>Eg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;  My bag was stolen. </a:t>
            </a: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(past)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       Three people have been injured. </a:t>
            </a: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(present perfect)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       The information is sent to main office. </a:t>
            </a: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(present)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       The weather will be affected by the volcano. </a:t>
            </a: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(future)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400" i="1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725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8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99" grpId="0"/>
      <p:bldP spid="58404" grpId="0"/>
      <p:bldP spid="584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plant"/>
          <p:cNvSpPr>
            <a:spLocks noEditPoints="1" noChangeArrowheads="1"/>
          </p:cNvSpPr>
          <p:nvPr/>
        </p:nvSpPr>
        <p:spPr bwMode="auto">
          <a:xfrm>
            <a:off x="2057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795" name="plant"/>
          <p:cNvSpPr>
            <a:spLocks noEditPoints="1" noChangeArrowheads="1"/>
          </p:cNvSpPr>
          <p:nvPr/>
        </p:nvSpPr>
        <p:spPr bwMode="auto">
          <a:xfrm>
            <a:off x="1524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796" name="plant"/>
          <p:cNvSpPr>
            <a:spLocks noEditPoints="1" noChangeArrowheads="1"/>
          </p:cNvSpPr>
          <p:nvPr/>
        </p:nvSpPr>
        <p:spPr bwMode="auto">
          <a:xfrm>
            <a:off x="2667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797" name="plant"/>
          <p:cNvSpPr>
            <a:spLocks noEditPoints="1" noChangeArrowheads="1"/>
          </p:cNvSpPr>
          <p:nvPr/>
        </p:nvSpPr>
        <p:spPr bwMode="auto">
          <a:xfrm>
            <a:off x="3200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798" name="plant"/>
          <p:cNvSpPr>
            <a:spLocks noEditPoints="1" noChangeArrowheads="1"/>
          </p:cNvSpPr>
          <p:nvPr/>
        </p:nvSpPr>
        <p:spPr bwMode="auto">
          <a:xfrm>
            <a:off x="3810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799" name="plant"/>
          <p:cNvSpPr>
            <a:spLocks noEditPoints="1" noChangeArrowheads="1"/>
          </p:cNvSpPr>
          <p:nvPr/>
        </p:nvSpPr>
        <p:spPr bwMode="auto">
          <a:xfrm>
            <a:off x="4419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0" name="plant"/>
          <p:cNvSpPr>
            <a:spLocks noEditPoints="1" noChangeArrowheads="1"/>
          </p:cNvSpPr>
          <p:nvPr/>
        </p:nvSpPr>
        <p:spPr bwMode="auto">
          <a:xfrm>
            <a:off x="4953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1" name="plant"/>
          <p:cNvSpPr>
            <a:spLocks noEditPoints="1" noChangeArrowheads="1"/>
          </p:cNvSpPr>
          <p:nvPr/>
        </p:nvSpPr>
        <p:spPr bwMode="auto">
          <a:xfrm>
            <a:off x="6172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2" name="plant"/>
          <p:cNvSpPr>
            <a:spLocks noEditPoints="1" noChangeArrowheads="1"/>
          </p:cNvSpPr>
          <p:nvPr/>
        </p:nvSpPr>
        <p:spPr bwMode="auto">
          <a:xfrm>
            <a:off x="6705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3" name="plant"/>
          <p:cNvSpPr>
            <a:spLocks noEditPoints="1" noChangeArrowheads="1"/>
          </p:cNvSpPr>
          <p:nvPr/>
        </p:nvSpPr>
        <p:spPr bwMode="auto">
          <a:xfrm>
            <a:off x="7239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4" name="plant"/>
          <p:cNvSpPr>
            <a:spLocks noEditPoints="1" noChangeArrowheads="1"/>
          </p:cNvSpPr>
          <p:nvPr/>
        </p:nvSpPr>
        <p:spPr bwMode="auto">
          <a:xfrm>
            <a:off x="7772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5" name="plant"/>
          <p:cNvSpPr>
            <a:spLocks noEditPoints="1" noChangeArrowheads="1"/>
          </p:cNvSpPr>
          <p:nvPr/>
        </p:nvSpPr>
        <p:spPr bwMode="auto">
          <a:xfrm>
            <a:off x="8382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6" name="plant"/>
          <p:cNvSpPr>
            <a:spLocks noEditPoints="1" noChangeArrowheads="1"/>
          </p:cNvSpPr>
          <p:nvPr/>
        </p:nvSpPr>
        <p:spPr bwMode="auto">
          <a:xfrm>
            <a:off x="8991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7" name="plant"/>
          <p:cNvSpPr>
            <a:spLocks noEditPoints="1" noChangeArrowheads="1"/>
          </p:cNvSpPr>
          <p:nvPr/>
        </p:nvSpPr>
        <p:spPr bwMode="auto">
          <a:xfrm>
            <a:off x="10134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8" name="plant"/>
          <p:cNvSpPr>
            <a:spLocks noEditPoints="1" noChangeArrowheads="1"/>
          </p:cNvSpPr>
          <p:nvPr/>
        </p:nvSpPr>
        <p:spPr bwMode="auto">
          <a:xfrm>
            <a:off x="9601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09" name="plant"/>
          <p:cNvSpPr>
            <a:spLocks noEditPoints="1" noChangeArrowheads="1"/>
          </p:cNvSpPr>
          <p:nvPr/>
        </p:nvSpPr>
        <p:spPr bwMode="auto">
          <a:xfrm>
            <a:off x="5562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1813" name="Rectangle 21"/>
          <p:cNvSpPr>
            <a:spLocks noChangeArrowheads="1"/>
          </p:cNvSpPr>
          <p:nvPr/>
        </p:nvSpPr>
        <p:spPr bwMode="auto">
          <a:xfrm>
            <a:off x="1981200" y="304800"/>
            <a:ext cx="807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- Negative: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To make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negative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of the passive we use the negative of the verb to be.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	</a:t>
            </a:r>
            <a:r>
              <a:rPr lang="en-US" sz="2400" i="1" dirty="0" err="1">
                <a:solidFill>
                  <a:srgbClr val="333399"/>
                </a:solidFill>
                <a:latin typeface="Comic Sans MS" pitchFamily="66" charset="0"/>
              </a:rPr>
              <a:t>Eg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:	My bag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wasn’t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 stolen.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		The people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haven’t been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 rescued yet.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		Gold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isn’t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moved from bank to bank.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		The base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won’t be</a:t>
            </a:r>
            <a:r>
              <a:rPr lang="en-US" sz="24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reopened.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61814" name="Rectangle 22"/>
          <p:cNvSpPr>
            <a:spLocks noChangeArrowheads="1"/>
          </p:cNvSpPr>
          <p:nvPr/>
        </p:nvSpPr>
        <p:spPr bwMode="auto">
          <a:xfrm>
            <a:off x="1905000" y="2971800"/>
            <a:ext cx="861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33FF"/>
                </a:solidFill>
                <a:latin typeface="Comic Sans MS" pitchFamily="66" charset="0"/>
              </a:rPr>
              <a:t>- Questions: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To make questions we use the normal    questions form of the verb to be in each tense.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	Eg:	</a:t>
            </a: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Was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 your bag stolen 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	</a:t>
            </a: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	 Have</a:t>
            </a:r>
            <a:r>
              <a:rPr lang="en-US" sz="2400" i="1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the people </a:t>
            </a:r>
            <a:r>
              <a:rPr lang="en-US" sz="2400" i="1">
                <a:solidFill>
                  <a:srgbClr val="3333FF"/>
                </a:solidFill>
                <a:latin typeface="Comic Sans MS" pitchFamily="66" charset="0"/>
              </a:rPr>
              <a:t>been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rescued yet 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		</a:t>
            </a: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Is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 gold moved from bank to bank 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		</a:t>
            </a: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Will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the base </a:t>
            </a: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be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reopened ?</a:t>
            </a:r>
          </a:p>
        </p:txBody>
      </p:sp>
    </p:spTree>
    <p:extLst>
      <p:ext uri="{BB962C8B-B14F-4D97-AF65-F5344CB8AC3E}">
        <p14:creationId xmlns:p14="http://schemas.microsoft.com/office/powerpoint/2010/main" val="191493134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3" grpId="0"/>
      <p:bldP spid="161814" grpId="0"/>
      <p:bldP spid="1618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nt"/>
          <p:cNvSpPr>
            <a:spLocks noEditPoints="1" noChangeArrowheads="1"/>
          </p:cNvSpPr>
          <p:nvPr/>
        </p:nvSpPr>
        <p:spPr bwMode="auto">
          <a:xfrm>
            <a:off x="2057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1" name="plant"/>
          <p:cNvSpPr>
            <a:spLocks noEditPoints="1" noChangeArrowheads="1"/>
          </p:cNvSpPr>
          <p:nvPr/>
        </p:nvSpPr>
        <p:spPr bwMode="auto">
          <a:xfrm>
            <a:off x="1524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2" name="plant"/>
          <p:cNvSpPr>
            <a:spLocks noEditPoints="1" noChangeArrowheads="1"/>
          </p:cNvSpPr>
          <p:nvPr/>
        </p:nvSpPr>
        <p:spPr bwMode="auto">
          <a:xfrm>
            <a:off x="2667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3" name="plant"/>
          <p:cNvSpPr>
            <a:spLocks noEditPoints="1" noChangeArrowheads="1"/>
          </p:cNvSpPr>
          <p:nvPr/>
        </p:nvSpPr>
        <p:spPr bwMode="auto">
          <a:xfrm>
            <a:off x="3200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4" name="plant"/>
          <p:cNvSpPr>
            <a:spLocks noEditPoints="1" noChangeArrowheads="1"/>
          </p:cNvSpPr>
          <p:nvPr/>
        </p:nvSpPr>
        <p:spPr bwMode="auto">
          <a:xfrm>
            <a:off x="3810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5" name="plant"/>
          <p:cNvSpPr>
            <a:spLocks noEditPoints="1" noChangeArrowheads="1"/>
          </p:cNvSpPr>
          <p:nvPr/>
        </p:nvSpPr>
        <p:spPr bwMode="auto">
          <a:xfrm>
            <a:off x="4419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6" name="plant"/>
          <p:cNvSpPr>
            <a:spLocks noEditPoints="1" noChangeArrowheads="1"/>
          </p:cNvSpPr>
          <p:nvPr/>
        </p:nvSpPr>
        <p:spPr bwMode="auto">
          <a:xfrm>
            <a:off x="4953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7" name="plant"/>
          <p:cNvSpPr>
            <a:spLocks noEditPoints="1" noChangeArrowheads="1"/>
          </p:cNvSpPr>
          <p:nvPr/>
        </p:nvSpPr>
        <p:spPr bwMode="auto">
          <a:xfrm>
            <a:off x="6172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8" name="plant"/>
          <p:cNvSpPr>
            <a:spLocks noEditPoints="1" noChangeArrowheads="1"/>
          </p:cNvSpPr>
          <p:nvPr/>
        </p:nvSpPr>
        <p:spPr bwMode="auto">
          <a:xfrm>
            <a:off x="6705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499" name="plant"/>
          <p:cNvSpPr>
            <a:spLocks noEditPoints="1" noChangeArrowheads="1"/>
          </p:cNvSpPr>
          <p:nvPr/>
        </p:nvSpPr>
        <p:spPr bwMode="auto">
          <a:xfrm>
            <a:off x="7239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500" name="plant"/>
          <p:cNvSpPr>
            <a:spLocks noEditPoints="1" noChangeArrowheads="1"/>
          </p:cNvSpPr>
          <p:nvPr/>
        </p:nvSpPr>
        <p:spPr bwMode="auto">
          <a:xfrm>
            <a:off x="7772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501" name="plant"/>
          <p:cNvSpPr>
            <a:spLocks noEditPoints="1" noChangeArrowheads="1"/>
          </p:cNvSpPr>
          <p:nvPr/>
        </p:nvSpPr>
        <p:spPr bwMode="auto">
          <a:xfrm>
            <a:off x="8382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502" name="plant"/>
          <p:cNvSpPr>
            <a:spLocks noEditPoints="1" noChangeArrowheads="1"/>
          </p:cNvSpPr>
          <p:nvPr/>
        </p:nvSpPr>
        <p:spPr bwMode="auto">
          <a:xfrm>
            <a:off x="8991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503" name="plant"/>
          <p:cNvSpPr>
            <a:spLocks noEditPoints="1" noChangeArrowheads="1"/>
          </p:cNvSpPr>
          <p:nvPr/>
        </p:nvSpPr>
        <p:spPr bwMode="auto">
          <a:xfrm>
            <a:off x="10134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504" name="plant"/>
          <p:cNvSpPr>
            <a:spLocks noEditPoints="1" noChangeArrowheads="1"/>
          </p:cNvSpPr>
          <p:nvPr/>
        </p:nvSpPr>
        <p:spPr bwMode="auto">
          <a:xfrm>
            <a:off x="9601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505" name="plant"/>
          <p:cNvSpPr>
            <a:spLocks noEditPoints="1" noChangeArrowheads="1"/>
          </p:cNvSpPr>
          <p:nvPr/>
        </p:nvSpPr>
        <p:spPr bwMode="auto">
          <a:xfrm>
            <a:off x="5562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1905000" y="492125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* Use</a:t>
            </a:r>
            <a:r>
              <a:rPr lang="en-US" sz="320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1752600" y="35814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If we want to show who or what does the action, we use </a:t>
            </a:r>
            <a:r>
              <a:rPr lang="en-US" sz="2400" i="1">
                <a:solidFill>
                  <a:srgbClr val="FF0066"/>
                </a:solidFill>
                <a:latin typeface="Comic Sans MS" pitchFamily="66" charset="0"/>
              </a:rPr>
              <a:t>by</a:t>
            </a: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2667000" y="4114801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	Carob seeds were used </a:t>
            </a:r>
            <a:r>
              <a:rPr lang="en-US" sz="2400" i="1" dirty="0">
                <a:solidFill>
                  <a:srgbClr val="FF0066"/>
                </a:solidFill>
                <a:latin typeface="Comic Sans MS" pitchFamily="66" charset="0"/>
              </a:rPr>
              <a:t>by</a:t>
            </a:r>
            <a:r>
              <a:rPr lang="en-US" sz="2400" b="1" i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the trader.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	The evidence is examined </a:t>
            </a:r>
            <a:r>
              <a:rPr lang="en-US" sz="2400" i="1" dirty="0">
                <a:solidFill>
                  <a:srgbClr val="FF0066"/>
                </a:solidFill>
                <a:latin typeface="Comic Sans MS" pitchFamily="66" charset="0"/>
              </a:rPr>
              <a:t>by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 forensic scientists.</a:t>
            </a: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1905000" y="1371601"/>
            <a:ext cx="85344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passive is very common in English. We use it when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we are more interested in the action than in who or what did it.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	Carob seeds were used.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		The evidence is examined.</a:t>
            </a:r>
            <a:endParaRPr lang="en-US" sz="32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228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1" grpId="0"/>
      <p:bldP spid="63512" grpId="0"/>
      <p:bldP spid="63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24000" y="1219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400" b="1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24000" y="131763"/>
            <a:ext cx="8731878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Practice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1. Put the verbs in brackets into the present simple passive.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752600" y="1219201"/>
            <a:ext cx="8915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satellite ____________ (</a:t>
            </a: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</a:rPr>
              <a:t>build).</a:t>
            </a: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It ____________ (test).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satellite ____________(take) to the rocket launched site.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rocket ____________ (prepare).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rocket and satellite ____________ (launch).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lower parts of the rocket ____________  (dump).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satellite ____________ (put) into orbit.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satellite’s own rockets  ____________ (fire)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satellite ____________  (move) into the correct orbit.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The rest of the rocket ____________ (leave) in space.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191000" y="1066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343400" y="1219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667000" y="152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114800" y="1066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667000" y="1600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114800" y="1066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3962400" y="259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1148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6639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  <p:bldP spid="70662" grpId="0"/>
      <p:bldP spid="70663" grpId="0"/>
      <p:bldP spid="70664" grpId="0"/>
      <p:bldP spid="70665" grpId="0"/>
      <p:bldP spid="70666" grpId="0"/>
      <p:bldP spid="70667" grpId="0"/>
      <p:bldP spid="70668" grpId="0"/>
      <p:bldP spid="70669" grpId="0"/>
      <p:bldP spid="706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35052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628776" y="11114"/>
            <a:ext cx="90392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300">
                <a:solidFill>
                  <a:srgbClr val="333399"/>
                </a:solidFill>
                <a:latin typeface="Comic Sans MS" pitchFamily="66" charset="0"/>
              </a:rPr>
              <a:t>2.Look at this text about Skylab.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AutoNum type="alphaLcPeriod"/>
            </a:pPr>
            <a:r>
              <a:rPr lang="en-US" sz="2300">
                <a:solidFill>
                  <a:srgbClr val="3333FF"/>
                </a:solidFill>
                <a:latin typeface="Comic Sans MS" pitchFamily="66" charset="0"/>
              </a:rPr>
              <a:t>Complete the text with these verbs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300">
                <a:solidFill>
                  <a:srgbClr val="3333FF"/>
                </a:solidFill>
                <a:latin typeface="Comic Sans MS" pitchFamily="66" charset="0"/>
              </a:rPr>
              <a:t> in the past simple passive.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295400" y="2384425"/>
            <a:ext cx="9372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  In 1973 a 75- </a:t>
            </a:r>
            <a:r>
              <a:rPr lang="en-US" sz="2400" dirty="0" err="1">
                <a:solidFill>
                  <a:srgbClr val="333399"/>
                </a:solidFill>
                <a:latin typeface="Comic Sans MS" pitchFamily="66" charset="0"/>
              </a:rPr>
              <a:t>tonne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space </a:t>
            </a: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</a:rPr>
              <a:t>station 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called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 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Skylab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___________  by the USA.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  Three crews of three astronauts _________to the Skylab, but at the end of 1974 it ____________. Skylab stayed in space until 1979. Then it fell out of its orbit and headed towards the Earth. A lot of space station burnt up when it entered the atmosphere. But not all of it ____________. Large pieces ______________across the Indian Ocean. Australia ________ by some fragments. Fortunately nobody _______. A lot of the pieces ___________ by the Australian farmers. The pieces _______ for very high prices.</a:t>
            </a:r>
            <a:endParaRPr lang="en-US" sz="2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524000" y="1295400"/>
            <a:ext cx="5638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333399"/>
                </a:solidFill>
                <a:latin typeface="Comic Sans MS" pitchFamily="66" charset="0"/>
              </a:rPr>
              <a:t>destroy     sell     hurt    scatter   send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>
                <a:solidFill>
                  <a:srgbClr val="333399"/>
                </a:solidFill>
                <a:latin typeface="Comic Sans MS" pitchFamily="66" charset="0"/>
              </a:rPr>
              <a:t>abandon     hit    find      launch </a:t>
            </a:r>
          </a:p>
        </p:txBody>
      </p:sp>
    </p:spTree>
    <p:extLst>
      <p:ext uri="{BB962C8B-B14F-4D97-AF65-F5344CB8AC3E}">
        <p14:creationId xmlns:p14="http://schemas.microsoft.com/office/powerpoint/2010/main" val="311936486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7" grpId="0"/>
      <p:bldP spid="716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99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Active:        My sister cleans our house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 flipV="1">
            <a:off x="4343400" y="205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 flipV="1">
            <a:off x="7467600" y="205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 flipV="1">
            <a:off x="6019800" y="205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4746626" y="2020888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S1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6172201" y="20574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8000"/>
                </a:solidFill>
              </a:rPr>
              <a:t>V1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7924800" y="2057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90033"/>
                </a:solidFill>
              </a:rPr>
              <a:t>O1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1981200" y="3048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Passive:  Our house is cleaned by my sister</a:t>
            </a:r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V="1">
            <a:off x="85344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V="1">
            <a:off x="6248400" y="3581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 flipV="1">
            <a:off x="4038600" y="3581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4343400" y="3581400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90033"/>
                </a:solidFill>
              </a:rPr>
              <a:t>S2 (=O1)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6629400" y="3581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8000"/>
                </a:solidFill>
              </a:rPr>
              <a:t>V2 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8553450" y="3581400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O2 (=S1)</a:t>
            </a: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3622676" y="4699000"/>
            <a:ext cx="50321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FF0000"/>
                </a:solidFill>
              </a:rPr>
              <a:t>=&gt; S + be +Vp2</a:t>
            </a:r>
          </a:p>
        </p:txBody>
      </p:sp>
      <p:sp>
        <p:nvSpPr>
          <p:cNvPr id="17819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0000CC"/>
                </a:solidFill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00240979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524000" y="304801"/>
            <a:ext cx="920908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3. Change these sentences from the active into the passive,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    keeping the same tense.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609726" y="1295401"/>
            <a:ext cx="9286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1. A camera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……….by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the American astronaut, </a:t>
            </a:r>
            <a:r>
              <a:rPr lang="en-US" sz="2400" i="1" dirty="0" err="1">
                <a:solidFill>
                  <a:srgbClr val="333399"/>
                </a:solidFill>
                <a:latin typeface="Comic Sans MS" pitchFamily="66" charset="0"/>
              </a:rPr>
              <a:t>Micheal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 Collins.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1524001" y="2133600"/>
            <a:ext cx="882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2. Eventually an astronaut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……….by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a piece of debris.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152400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3. The astronaut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……………by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a normal spacesuit.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1524001" y="2971800"/>
            <a:ext cx="882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4. Communications satellites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……………by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rubbish.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1524001" y="3352800"/>
            <a:ext cx="882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5. More rubbish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…………….by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today’s satellites.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1524001" y="3810001"/>
            <a:ext cx="882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6. One of the space shuttle’s windows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…………..by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a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piece of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debris.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1524001" y="4572001"/>
            <a:ext cx="882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7. Some satellites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…………..back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to Earth by the space shuttle.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1524001" y="5334000"/>
            <a:ext cx="882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8. 186 marks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……………by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scientists on one satellite.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1524001" y="5791200"/>
            <a:ext cx="882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9. 166 of the marks </a:t>
            </a: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……………..by </a:t>
            </a:r>
            <a:r>
              <a:rPr lang="en-US" sz="2400" i="1" dirty="0">
                <a:solidFill>
                  <a:srgbClr val="333399"/>
                </a:solidFill>
                <a:latin typeface="Comic Sans MS" pitchFamily="66" charset="0"/>
              </a:rPr>
              <a:t>space debris.</a:t>
            </a:r>
          </a:p>
        </p:txBody>
      </p:sp>
    </p:spTree>
    <p:extLst>
      <p:ext uri="{BB962C8B-B14F-4D97-AF65-F5344CB8AC3E}">
        <p14:creationId xmlns:p14="http://schemas.microsoft.com/office/powerpoint/2010/main" val="80027969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  <p:bldP spid="72713" grpId="0"/>
      <p:bldP spid="72715" grpId="0"/>
      <p:bldP spid="72716" grpId="0"/>
      <p:bldP spid="72717" grpId="0"/>
      <p:bldP spid="72718" grpId="0"/>
      <p:bldP spid="72719" grpId="0"/>
      <p:bldP spid="72720" grpId="0"/>
      <p:bldP spid="72721" grpId="0"/>
      <p:bldP spid="727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032000" y="180975"/>
            <a:ext cx="5291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/>
                </a:solidFill>
                <a:latin typeface="Comic Sans MS" pitchFamily="66" charset="0"/>
              </a:rPr>
              <a:t>Vocabulary:</a:t>
            </a:r>
            <a:r>
              <a:rPr lang="en-US" sz="2800" dirty="0">
                <a:solidFill>
                  <a:srgbClr val="333399"/>
                </a:solidFill>
                <a:latin typeface="Comic Sans MS" pitchFamily="66" charset="0"/>
              </a:rPr>
              <a:t> The natural world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286000" y="914401"/>
            <a:ext cx="20129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171700" lvl="4" indent="-342900" fontAlgn="base">
              <a:spcBef>
                <a:spcPct val="0"/>
              </a:spcBef>
              <a:spcAft>
                <a:spcPct val="0"/>
              </a:spcAft>
            </a:pPr>
            <a:endParaRPr lang="en-US" sz="2300" b="1" i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21024" y="760413"/>
            <a:ext cx="1061206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1.Do you normally associate these words with space or with the Earth.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a. Write S or E next to each one.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032000" y="1922929"/>
            <a:ext cx="1854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space (S)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993341" y="1927394"/>
            <a:ext cx="3048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the Earth (E)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184"/>
            <a:ext cx="18059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604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58" grpId="0"/>
      <p:bldP spid="74764" grpId="0"/>
      <p:bldP spid="747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810870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b. Look at the picture. Label as many of the things as possible, using the word in the box.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389529" y="5657671"/>
            <a:ext cx="93367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planet, moon, lake, atmosphere, sea, desert, peninsula, star, mountain, river, hemisphere, North Pole, continent, island, coast, ocean, equator, comet.</a:t>
            </a:r>
          </a:p>
        </p:txBody>
      </p:sp>
      <p:pic>
        <p:nvPicPr>
          <p:cNvPr id="1028" name="Picture 4" descr="The Moon From Space Earth Wallpapers - Top Free The Moon From Space Earth  Backgrounds - WallpaperA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50" y="902791"/>
            <a:ext cx="6339839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3483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524000" y="1177926"/>
            <a:ext cx="920908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Read the first two paragraphs and the last paragraph of the text. Each paragraph describes a similar event.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a. Answer the questions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1524000" y="2590801"/>
            <a:ext cx="7315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What are the three events?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When do, or did, they happen?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981200" y="3505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Event 1</a:t>
            </a:r>
            <a:r>
              <a:rPr lang="en-US" sz="2400" dirty="0" smtClean="0">
                <a:solidFill>
                  <a:srgbClr val="FF6600"/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981200" y="4968876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Event 3</a:t>
            </a:r>
            <a:r>
              <a:rPr lang="en-US" sz="2400" dirty="0" smtClean="0">
                <a:solidFill>
                  <a:srgbClr val="FF6600"/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2057400" y="4237038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Event 2</a:t>
            </a:r>
            <a:r>
              <a:rPr lang="en-US" sz="2400" dirty="0" smtClean="0">
                <a:solidFill>
                  <a:srgbClr val="FF6600"/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2057400" y="304800"/>
            <a:ext cx="464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omic Sans MS" pitchFamily="66" charset="0"/>
              </a:rPr>
              <a:t>Reading: Comet !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77" y="2026024"/>
            <a:ext cx="15030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839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7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  <p:bldP spid="77834" grpId="0"/>
      <p:bldP spid="77835" grpId="0"/>
      <p:bldP spid="778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918" y="779930"/>
            <a:ext cx="7853082" cy="2978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OBJECTIVES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the end of the lesson, students will be able to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*Knowledge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1.Use the forms of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passive voice in all tenses.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2.Distinguish disposable equipment and non- disposable equipment.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3.Present how to set the trolley for sterile procedure.       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*Skills: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4.Transform active form into passive form and vice versa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*Learner autonomy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responsibility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Have positive attitude to learn, use English in daily communication.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889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752600" y="685800"/>
            <a:ext cx="920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Read the whole text quickly and answer the questions.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981200" y="4419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3.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Where do they land? Map the places on the map.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1524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Which of the places on the map are mentioned?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021541" y="2971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2.</a:t>
            </a:r>
            <a:r>
              <a:rPr lang="en-US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How many fragments of the comet hit the Earth?</a:t>
            </a:r>
          </a:p>
        </p:txBody>
      </p:sp>
    </p:spTree>
    <p:extLst>
      <p:ext uri="{BB962C8B-B14F-4D97-AF65-F5344CB8AC3E}">
        <p14:creationId xmlns:p14="http://schemas.microsoft.com/office/powerpoint/2010/main" val="64160422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/>
      <p:bldP spid="78854" grpId="0"/>
      <p:bldP spid="788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676400" y="990601"/>
            <a:ext cx="920908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3. Read the paragraph 3-5 more carefully.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a. Math the items in column A and column B.</a:t>
            </a:r>
          </a:p>
        </p:txBody>
      </p:sp>
      <p:graphicFrame>
        <p:nvGraphicFramePr>
          <p:cNvPr id="174083" name="Group 3"/>
          <p:cNvGraphicFramePr>
            <a:graphicFrameLocks noGrp="1"/>
          </p:cNvGraphicFramePr>
          <p:nvPr/>
        </p:nvGraphicFramePr>
        <p:xfrm>
          <a:off x="1828800" y="2286001"/>
          <a:ext cx="8458200" cy="3108960"/>
        </p:xfrm>
        <a:graphic>
          <a:graphicData uri="http://schemas.openxmlformats.org/drawingml/2006/table">
            <a:tbl>
              <a:tblPr/>
              <a:tblGrid>
                <a:gridCol w="3619500"/>
                <a:gridCol w="48387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First fragment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Second fragment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Effect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shock waves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clouds of dust and water vapour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tidal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7587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752600" y="76201"/>
            <a:ext cx="920908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b. Look at the events in column B.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	What causes each one?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	What effects does each have?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124200" y="1600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Cause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7556500" y="15367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Effect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524000" y="2103438"/>
            <a:ext cx="4876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The </a:t>
            </a:r>
            <a:r>
              <a:rPr lang="en-US" sz="2200">
                <a:solidFill>
                  <a:srgbClr val="FF0066"/>
                </a:solidFill>
                <a:latin typeface="Comic Sans MS" pitchFamily="66" charset="0"/>
              </a:rPr>
              <a:t>shock waves</a:t>
            </a: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 are caused by the second fragment landing in Argentina.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6248400" y="2133600"/>
            <a:ext cx="48768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Earthquakes and volcanoes are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set off by the shock waves.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524000" y="3368676"/>
            <a:ext cx="4800600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The </a:t>
            </a:r>
            <a:r>
              <a:rPr lang="en-US" sz="2200">
                <a:solidFill>
                  <a:srgbClr val="FF0066"/>
                </a:solidFill>
                <a:latin typeface="Comic Sans MS" pitchFamily="66" charset="0"/>
              </a:rPr>
              <a:t>clouds of dust and water vapour</a:t>
            </a: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 are caused by the debris thrown into the atmosphere by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the explosions and the volcanoes.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6172200" y="3429001"/>
            <a:ext cx="44958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The sun is hidden by the clouds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and the temperature falls to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almost zero.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524000" y="5075238"/>
            <a:ext cx="48006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The </a:t>
            </a:r>
            <a:r>
              <a:rPr lang="en-US" sz="2200">
                <a:solidFill>
                  <a:srgbClr val="FF0066"/>
                </a:solidFill>
                <a:latin typeface="Comic Sans MS" pitchFamily="66" charset="0"/>
              </a:rPr>
              <a:t>tidal wave</a:t>
            </a: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 is caused by a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large fragment hitting the South Atlantic.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6172200" y="5105400"/>
            <a:ext cx="48768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Coastal cities in Africa and Asia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are destroyed by the tidal wave.</a:t>
            </a:r>
          </a:p>
        </p:txBody>
      </p:sp>
    </p:spTree>
    <p:extLst>
      <p:ext uri="{BB962C8B-B14F-4D97-AF65-F5344CB8AC3E}">
        <p14:creationId xmlns:p14="http://schemas.microsoft.com/office/powerpoint/2010/main" val="365787980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/>
      <p:bldP spid="80902" grpId="0"/>
      <p:bldP spid="80903" grpId="0"/>
      <p:bldP spid="80904" grpId="0"/>
      <p:bldP spid="80905" grpId="0"/>
      <p:bldP spid="80906" grpId="0"/>
      <p:bldP spid="80907" grpId="0"/>
      <p:bldP spid="809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057400" y="762001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c. Use the information above and write sentences to  summarize paragraph 3-5.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12" y="1869141"/>
            <a:ext cx="126873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346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1905000" y="457200"/>
            <a:ext cx="7162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99"/>
                </a:solidFill>
                <a:latin typeface="Comic Sans MS" pitchFamily="66" charset="0"/>
              </a:rPr>
              <a:t>Listening and speaking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Comic Sans MS" pitchFamily="66" charset="0"/>
              </a:rPr>
              <a:t>Oh, really ?</a:t>
            </a:r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1905000" y="1752601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1. Match the sentences and photographs. How would you respond to the news.</a:t>
            </a:r>
          </a:p>
        </p:txBody>
      </p:sp>
      <p:sp>
        <p:nvSpPr>
          <p:cNvPr id="175127" name="Rectangle 23"/>
          <p:cNvSpPr>
            <a:spLocks noChangeArrowheads="1"/>
          </p:cNvSpPr>
          <p:nvPr/>
        </p:nvSpPr>
        <p:spPr bwMode="auto">
          <a:xfrm>
            <a:off x="2209800" y="2514600"/>
            <a:ext cx="5867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1. Peter and I are getting married.</a:t>
            </a: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2209800" y="2971800"/>
            <a:ext cx="594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2. I’ve got an interview for a job today.</a:t>
            </a:r>
          </a:p>
        </p:txBody>
      </p:sp>
      <p:sp>
        <p:nvSpPr>
          <p:cNvPr id="175129" name="Rectangle 25"/>
          <p:cNvSpPr>
            <a:spLocks noChangeArrowheads="1"/>
          </p:cNvSpPr>
          <p:nvPr/>
        </p:nvSpPr>
        <p:spPr bwMode="auto">
          <a:xfrm>
            <a:off x="2133600" y="3352800"/>
            <a:ext cx="769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 3. John can’t play today. It seems he’s had an accident.</a:t>
            </a: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2133600" y="3733800"/>
            <a:ext cx="701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 4. Did you know Tony and Rosie have split up?</a:t>
            </a:r>
          </a:p>
        </p:txBody>
      </p: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2209800" y="4114800"/>
            <a:ext cx="617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5. I won the gold medal in the race.</a:t>
            </a:r>
          </a:p>
        </p:txBody>
      </p:sp>
      <p:sp>
        <p:nvSpPr>
          <p:cNvPr id="175132" name="Rectangle 28"/>
          <p:cNvSpPr>
            <a:spLocks noChangeArrowheads="1"/>
          </p:cNvSpPr>
          <p:nvPr/>
        </p:nvSpPr>
        <p:spPr bwMode="auto">
          <a:xfrm>
            <a:off x="2209800" y="4495800"/>
            <a:ext cx="426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6.I’m expecting a baby.</a:t>
            </a:r>
          </a:p>
        </p:txBody>
      </p:sp>
      <p:sp>
        <p:nvSpPr>
          <p:cNvPr id="175133" name="Rectangle 29"/>
          <p:cNvSpPr>
            <a:spLocks noChangeArrowheads="1"/>
          </p:cNvSpPr>
          <p:nvPr/>
        </p:nvSpPr>
        <p:spPr bwMode="auto">
          <a:xfrm>
            <a:off x="2209800" y="4876800"/>
            <a:ext cx="6019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7. I’m afraid I failed my driving test.</a:t>
            </a:r>
          </a:p>
        </p:txBody>
      </p:sp>
      <p:sp>
        <p:nvSpPr>
          <p:cNvPr id="175134" name="Rectangle 30"/>
          <p:cNvSpPr>
            <a:spLocks noChangeArrowheads="1"/>
          </p:cNvSpPr>
          <p:nvPr/>
        </p:nvSpPr>
        <p:spPr bwMode="auto">
          <a:xfrm>
            <a:off x="2209800" y="5257800"/>
            <a:ext cx="769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8. Have you heard ? Sue had her baby on Saturday.</a:t>
            </a:r>
          </a:p>
        </p:txBody>
      </p:sp>
      <p:sp>
        <p:nvSpPr>
          <p:cNvPr id="175135" name="Rectangle 31"/>
          <p:cNvSpPr>
            <a:spLocks noChangeArrowheads="1"/>
          </p:cNvSpPr>
          <p:nvPr/>
        </p:nvSpPr>
        <p:spPr bwMode="auto">
          <a:xfrm>
            <a:off x="2209800" y="5638800"/>
            <a:ext cx="5867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6600"/>
                </a:solidFill>
                <a:latin typeface="Comic Sans MS" pitchFamily="66" charset="0"/>
              </a:rPr>
              <a:t>9. Happy Birth day, Mummy !</a:t>
            </a:r>
          </a:p>
        </p:txBody>
      </p:sp>
    </p:spTree>
    <p:extLst>
      <p:ext uri="{BB962C8B-B14F-4D97-AF65-F5344CB8AC3E}">
        <p14:creationId xmlns:p14="http://schemas.microsoft.com/office/powerpoint/2010/main" val="269987191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5" grpId="0"/>
      <p:bldP spid="175126" grpId="0"/>
      <p:bldP spid="175127" grpId="0"/>
      <p:bldP spid="175128" grpId="0"/>
      <p:bldP spid="175129" grpId="0"/>
      <p:bldP spid="175130" grpId="0"/>
      <p:bldP spid="175131" grpId="0"/>
      <p:bldP spid="175132" grpId="0"/>
      <p:bldP spid="175133" grpId="0"/>
      <p:bldP spid="175134" grpId="0"/>
      <p:bldP spid="1751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Picture 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1"/>
            <a:ext cx="9563100" cy="6296025"/>
          </a:xfrm>
          <a:prstGeom prst="rect">
            <a:avLst/>
          </a:prstGeom>
          <a:noFill/>
        </p:spPr>
      </p:pic>
      <p:pic>
        <p:nvPicPr>
          <p:cNvPr id="81928" name="Picture 8" descr="Picture 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4648200" cy="1981200"/>
          </a:xfrm>
          <a:prstGeom prst="rect">
            <a:avLst/>
          </a:prstGeom>
          <a:noFill/>
        </p:spPr>
      </p:pic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8318500" y="25654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33" name="Oval 13"/>
          <p:cNvSpPr>
            <a:spLocks noChangeArrowheads="1"/>
          </p:cNvSpPr>
          <p:nvPr/>
        </p:nvSpPr>
        <p:spPr bwMode="auto">
          <a:xfrm>
            <a:off x="8394700" y="13716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8166100" y="52324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37" name="Oval 17"/>
          <p:cNvSpPr>
            <a:spLocks noChangeArrowheads="1"/>
          </p:cNvSpPr>
          <p:nvPr/>
        </p:nvSpPr>
        <p:spPr bwMode="auto">
          <a:xfrm>
            <a:off x="4254500" y="57531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39" name="Oval 19"/>
          <p:cNvSpPr>
            <a:spLocks noChangeArrowheads="1"/>
          </p:cNvSpPr>
          <p:nvPr/>
        </p:nvSpPr>
        <p:spPr bwMode="auto">
          <a:xfrm>
            <a:off x="2171700" y="21082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41" name="Oval 21"/>
          <p:cNvSpPr>
            <a:spLocks noChangeArrowheads="1"/>
          </p:cNvSpPr>
          <p:nvPr/>
        </p:nvSpPr>
        <p:spPr bwMode="auto">
          <a:xfrm>
            <a:off x="7454900" y="38862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43" name="Oval 23"/>
          <p:cNvSpPr>
            <a:spLocks noChangeArrowheads="1"/>
          </p:cNvSpPr>
          <p:nvPr/>
        </p:nvSpPr>
        <p:spPr bwMode="auto">
          <a:xfrm>
            <a:off x="4508500" y="19812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45" name="Oval 25"/>
          <p:cNvSpPr>
            <a:spLocks noChangeArrowheads="1"/>
          </p:cNvSpPr>
          <p:nvPr/>
        </p:nvSpPr>
        <p:spPr bwMode="auto">
          <a:xfrm>
            <a:off x="3670300" y="33274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47" name="Oval 27"/>
          <p:cNvSpPr>
            <a:spLocks noChangeArrowheads="1"/>
          </p:cNvSpPr>
          <p:nvPr/>
        </p:nvSpPr>
        <p:spPr bwMode="auto">
          <a:xfrm>
            <a:off x="2171700" y="5003800"/>
            <a:ext cx="647700" cy="558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1752601" y="228600"/>
            <a:ext cx="56753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Match the sentences and photographs.</a:t>
            </a:r>
          </a:p>
        </p:txBody>
      </p:sp>
    </p:spTree>
    <p:extLst>
      <p:ext uri="{BB962C8B-B14F-4D97-AF65-F5344CB8AC3E}">
        <p14:creationId xmlns:p14="http://schemas.microsoft.com/office/powerpoint/2010/main" val="198281887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  <p:bldP spid="81933" grpId="0" animBg="1"/>
      <p:bldP spid="81935" grpId="0" animBg="1"/>
      <p:bldP spid="81937" grpId="0" animBg="1"/>
      <p:bldP spid="81939" grpId="0" animBg="1"/>
      <p:bldP spid="81941" grpId="0" animBg="1"/>
      <p:bldP spid="81943" grpId="0" animBg="1"/>
      <p:bldP spid="81945" grpId="0" animBg="1"/>
      <p:bldP spid="819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752600" y="402205"/>
            <a:ext cx="86106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omic Sans MS" pitchFamily="66" charset="0"/>
              </a:rPr>
              <a:t>2. Look at these responses.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a. Choose the most appropriate response for each of the sentences in 1.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752600" y="1905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1. Peter and I are getting married.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752600" y="2819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2. I’ve got an interview for a job today.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1752600" y="3886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3. John can’t play today. It seems he’s had an accident.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752600" y="4876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4. Did you know Tony and Rosie have split up ?</a:t>
            </a:r>
          </a:p>
        </p:txBody>
      </p:sp>
    </p:spTree>
    <p:extLst>
      <p:ext uri="{BB962C8B-B14F-4D97-AF65-F5344CB8AC3E}">
        <p14:creationId xmlns:p14="http://schemas.microsoft.com/office/powerpoint/2010/main" val="423290956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5" grpId="0"/>
      <p:bldP spid="83977" grpId="0"/>
      <p:bldP spid="839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2" name="Rectangle 22"/>
          <p:cNvSpPr>
            <a:spLocks noChangeArrowheads="1"/>
          </p:cNvSpPr>
          <p:nvPr/>
        </p:nvSpPr>
        <p:spPr bwMode="auto">
          <a:xfrm>
            <a:off x="1905000" y="3429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8. Have you heard? Sue had her baby on Saturday.</a:t>
            </a:r>
          </a:p>
        </p:txBody>
      </p:sp>
      <p:sp>
        <p:nvSpPr>
          <p:cNvPr id="163864" name="Rectangle 24"/>
          <p:cNvSpPr>
            <a:spLocks noChangeArrowheads="1"/>
          </p:cNvSpPr>
          <p:nvPr/>
        </p:nvSpPr>
        <p:spPr bwMode="auto">
          <a:xfrm>
            <a:off x="1905000" y="4267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9. Happy birth day, Mummy!</a:t>
            </a:r>
          </a:p>
        </p:txBody>
      </p:sp>
      <p:sp>
        <p:nvSpPr>
          <p:cNvPr id="163865" name="Rectangle 25"/>
          <p:cNvSpPr>
            <a:spLocks noChangeArrowheads="1"/>
          </p:cNvSpPr>
          <p:nvPr/>
        </p:nvSpPr>
        <p:spPr bwMode="auto">
          <a:xfrm>
            <a:off x="1905000" y="533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5. I won the gold medal in the race.</a:t>
            </a:r>
          </a:p>
        </p:txBody>
      </p:sp>
      <p:sp>
        <p:nvSpPr>
          <p:cNvPr id="163867" name="Rectangle 27"/>
          <p:cNvSpPr>
            <a:spLocks noChangeArrowheads="1"/>
          </p:cNvSpPr>
          <p:nvPr/>
        </p:nvSpPr>
        <p:spPr bwMode="auto">
          <a:xfrm>
            <a:off x="1905000" y="1524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6. I’m expecting a baby.</a:t>
            </a:r>
          </a:p>
        </p:txBody>
      </p:sp>
      <p:sp>
        <p:nvSpPr>
          <p:cNvPr id="163869" name="Rectangle 29"/>
          <p:cNvSpPr>
            <a:spLocks noChangeArrowheads="1"/>
          </p:cNvSpPr>
          <p:nvPr/>
        </p:nvSpPr>
        <p:spPr bwMode="auto">
          <a:xfrm>
            <a:off x="1905000" y="25146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7. I’m afraid I failed my driving test</a:t>
            </a:r>
          </a:p>
        </p:txBody>
      </p:sp>
      <p:sp>
        <p:nvSpPr>
          <p:cNvPr id="163873" name="Text Box 33"/>
          <p:cNvSpPr txBox="1">
            <a:spLocks noChangeArrowheads="1"/>
          </p:cNvSpPr>
          <p:nvPr/>
        </p:nvSpPr>
        <p:spPr bwMode="auto">
          <a:xfrm>
            <a:off x="1828800" y="53340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b. Listen and check.</a:t>
            </a:r>
          </a:p>
        </p:txBody>
      </p:sp>
    </p:spTree>
    <p:extLst>
      <p:ext uri="{BB962C8B-B14F-4D97-AF65-F5344CB8AC3E}">
        <p14:creationId xmlns:p14="http://schemas.microsoft.com/office/powerpoint/2010/main" val="390442530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2" grpId="0"/>
      <p:bldP spid="163864" grpId="0"/>
      <p:bldP spid="163865" grpId="0"/>
      <p:bldP spid="163867" grpId="0"/>
      <p:bldP spid="163869" grpId="0"/>
      <p:bldP spid="1638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752600" y="228601"/>
            <a:ext cx="8458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omic Sans MS" pitchFamily="66" charset="0"/>
              </a:rPr>
              <a:t>c. Some of the responses are not appropriate for the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omic Sans MS" pitchFamily="66" charset="0"/>
              </a:rPr>
              <a:t>    sentences in 1. When would you use them?</a:t>
            </a: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2133600" y="1752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B: And a Merry Christmas to you, too.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2133600" y="1295400"/>
            <a:ext cx="4495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>
                <a:solidFill>
                  <a:srgbClr val="FF0066"/>
                </a:solidFill>
                <a:latin typeface="Comic Sans MS" pitchFamily="66" charset="0"/>
              </a:rPr>
              <a:t>A: Marry Christmas !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057400" y="2895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B: It’s just what I’ve always wanted.</a:t>
            </a:r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2057400" y="2362200"/>
            <a:ext cx="5791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>
                <a:solidFill>
                  <a:srgbClr val="FF0066"/>
                </a:solidFill>
                <a:latin typeface="Comic Sans MS" pitchFamily="66" charset="0"/>
              </a:rPr>
              <a:t>A: How did you like your present?</a:t>
            </a: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2057400" y="4038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B: Cheers! All the best !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2057400" y="3505200"/>
            <a:ext cx="4495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>
                <a:solidFill>
                  <a:srgbClr val="FF0066"/>
                </a:solidFill>
                <a:latin typeface="Comic Sans MS" pitchFamily="66" charset="0"/>
              </a:rPr>
              <a:t>A: Cheers !</a:t>
            </a: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1981200" y="4953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B: That’s all right. Don’t mention it.</a:t>
            </a: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1981200" y="4495800"/>
            <a:ext cx="6400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>
                <a:solidFill>
                  <a:srgbClr val="FF0066"/>
                </a:solidFill>
                <a:latin typeface="Comic Sans MS" pitchFamily="66" charset="0"/>
              </a:rPr>
              <a:t>A: Thank you very much for your help.</a:t>
            </a:r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auto">
          <a:xfrm>
            <a:off x="1981200" y="5943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B: Happy Anniversary !</a:t>
            </a: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1981200" y="5486400"/>
            <a:ext cx="716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>
                <a:solidFill>
                  <a:srgbClr val="FF0066"/>
                </a:solidFill>
                <a:latin typeface="Comic Sans MS" pitchFamily="66" charset="0"/>
              </a:rPr>
              <a:t>A: We’ve been married for ten years today.</a:t>
            </a:r>
          </a:p>
        </p:txBody>
      </p:sp>
    </p:spTree>
    <p:extLst>
      <p:ext uri="{BB962C8B-B14F-4D97-AF65-F5344CB8AC3E}">
        <p14:creationId xmlns:p14="http://schemas.microsoft.com/office/powerpoint/2010/main" val="249657522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32" grpId="0"/>
      <p:bldP spid="86037" grpId="0"/>
      <p:bldP spid="86038" grpId="0"/>
      <p:bldP spid="86039" grpId="0"/>
      <p:bldP spid="86040" grpId="0"/>
      <p:bldP spid="86041" grpId="0"/>
      <p:bldP spid="86042" grpId="0"/>
      <p:bldP spid="86043" grpId="0"/>
      <p:bldP spid="86044" grpId="0"/>
      <p:bldP spid="860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1752600" y="381001"/>
            <a:ext cx="8153400" cy="60016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Comic Sans MS" pitchFamily="66" charset="0"/>
              </a:rPr>
              <a:t>3. Listen again and pay attention to the intonation</a:t>
            </a: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2400" dirty="0" err="1">
                <a:solidFill>
                  <a:srgbClr val="333399"/>
                </a:solidFill>
                <a:latin typeface="Comic Sans MS" pitchFamily="66" charset="0"/>
              </a:rPr>
              <a:t>Practise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saying the </a:t>
            </a:r>
            <a:r>
              <a:rPr lang="en-US" sz="2400" dirty="0" err="1">
                <a:solidFill>
                  <a:srgbClr val="333399"/>
                </a:solidFill>
                <a:latin typeface="Comic Sans MS" pitchFamily="66" charset="0"/>
              </a:rPr>
              <a:t>respones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b. Work with a partner and </a:t>
            </a:r>
            <a:r>
              <a:rPr lang="en-US" sz="2400" dirty="0" err="1">
                <a:solidFill>
                  <a:srgbClr val="333399"/>
                </a:solidFill>
                <a:latin typeface="Comic Sans MS" pitchFamily="66" charset="0"/>
              </a:rPr>
              <a:t>roleplay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the conversations.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c. Choose two of the conversations and continue them.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Comic Sans MS" pitchFamily="66" charset="0"/>
              </a:rPr>
              <a:t>4. Make more conversations.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Look at these situations.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</a:t>
            </a: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You’ve just passed your driving test.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	A member of your family is in hospital.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	You’ve just won a free holiday in a competition.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	You’ve lost your job.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	A friend of yours is getting married.</a:t>
            </a:r>
          </a:p>
        </p:txBody>
      </p:sp>
    </p:spTree>
    <p:extLst>
      <p:ext uri="{BB962C8B-B14F-4D97-AF65-F5344CB8AC3E}">
        <p14:creationId xmlns:p14="http://schemas.microsoft.com/office/powerpoint/2010/main" val="246794890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4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4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4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4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4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4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4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4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4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4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1828800" y="228601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i="1" dirty="0">
                <a:solidFill>
                  <a:srgbClr val="3333FF"/>
                </a:solidFill>
                <a:latin typeface="Comic Sans MS" pitchFamily="66" charset="0"/>
              </a:rPr>
              <a:t>Look at the cartoon.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3333FF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What do you think the text will be about 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b. Can you identify any of these things on these pages 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rubbish	          debris	             space         satellite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spacecraft	orbit		   rocket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c. Read the text and check your ideas.	       		</a:t>
            </a:r>
          </a:p>
        </p:txBody>
      </p:sp>
      <p:pic>
        <p:nvPicPr>
          <p:cNvPr id="156700" name="Picture 28" descr="Picture 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86868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13643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6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66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66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66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905000" y="152400"/>
            <a:ext cx="4495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333399"/>
                </a:solidFill>
                <a:latin typeface="Comic Sans MS" pitchFamily="66" charset="0"/>
              </a:rPr>
              <a:t>Pronunciation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cs typeface="Arial" charset="0"/>
              </a:rPr>
              <a:t>/ə/ ; word linking (1)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438400" y="2590801"/>
            <a:ext cx="7086600" cy="40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satellite				probably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volcano				explosion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camera				dinosaur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rubbish				disappear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unfortunately				survive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spanner				collapse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atmosphere				million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accident				extinct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yesterday				evacuate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astronomer				suddenly</a:t>
            </a:r>
          </a:p>
        </p:txBody>
      </p:sp>
      <p:sp>
        <p:nvSpPr>
          <p:cNvPr id="87068" name="Oval 28"/>
          <p:cNvSpPr>
            <a:spLocks noChangeArrowheads="1"/>
          </p:cNvSpPr>
          <p:nvPr/>
        </p:nvSpPr>
        <p:spPr bwMode="auto">
          <a:xfrm>
            <a:off x="2895600" y="26670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69" name="Oval 29"/>
          <p:cNvSpPr>
            <a:spLocks noChangeArrowheads="1"/>
          </p:cNvSpPr>
          <p:nvPr/>
        </p:nvSpPr>
        <p:spPr bwMode="auto">
          <a:xfrm>
            <a:off x="2971800" y="34290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0" name="Oval 30"/>
          <p:cNvSpPr>
            <a:spLocks noChangeArrowheads="1"/>
          </p:cNvSpPr>
          <p:nvPr/>
        </p:nvSpPr>
        <p:spPr bwMode="auto">
          <a:xfrm>
            <a:off x="3276600" y="34290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1" name="Oval 31"/>
          <p:cNvSpPr>
            <a:spLocks noChangeArrowheads="1"/>
          </p:cNvSpPr>
          <p:nvPr/>
        </p:nvSpPr>
        <p:spPr bwMode="auto">
          <a:xfrm>
            <a:off x="3276600" y="41910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2" name="Oval 32"/>
          <p:cNvSpPr>
            <a:spLocks noChangeArrowheads="1"/>
          </p:cNvSpPr>
          <p:nvPr/>
        </p:nvSpPr>
        <p:spPr bwMode="auto">
          <a:xfrm>
            <a:off x="3657600" y="4267201"/>
            <a:ext cx="1524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3" name="Oval 33"/>
          <p:cNvSpPr>
            <a:spLocks noChangeArrowheads="1"/>
          </p:cNvSpPr>
          <p:nvPr/>
        </p:nvSpPr>
        <p:spPr bwMode="auto">
          <a:xfrm>
            <a:off x="3200400" y="46482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4" name="Oval 34"/>
          <p:cNvSpPr>
            <a:spLocks noChangeArrowheads="1"/>
          </p:cNvSpPr>
          <p:nvPr/>
        </p:nvSpPr>
        <p:spPr bwMode="auto">
          <a:xfrm>
            <a:off x="2971800" y="51054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5" name="Oval 35"/>
          <p:cNvSpPr>
            <a:spLocks noChangeArrowheads="1"/>
          </p:cNvSpPr>
          <p:nvPr/>
        </p:nvSpPr>
        <p:spPr bwMode="auto">
          <a:xfrm>
            <a:off x="3124200" y="54864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6" name="Oval 36"/>
          <p:cNvSpPr>
            <a:spLocks noChangeArrowheads="1"/>
          </p:cNvSpPr>
          <p:nvPr/>
        </p:nvSpPr>
        <p:spPr bwMode="auto">
          <a:xfrm>
            <a:off x="3048000" y="58674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7" name="Oval 37"/>
          <p:cNvSpPr>
            <a:spLocks noChangeArrowheads="1"/>
          </p:cNvSpPr>
          <p:nvPr/>
        </p:nvSpPr>
        <p:spPr bwMode="auto">
          <a:xfrm>
            <a:off x="2514600" y="6248401"/>
            <a:ext cx="1524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8" name="Oval 38"/>
          <p:cNvSpPr>
            <a:spLocks noChangeArrowheads="1"/>
          </p:cNvSpPr>
          <p:nvPr/>
        </p:nvSpPr>
        <p:spPr bwMode="auto">
          <a:xfrm>
            <a:off x="3352800" y="62484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79" name="Oval 39"/>
          <p:cNvSpPr>
            <a:spLocks noChangeArrowheads="1"/>
          </p:cNvSpPr>
          <p:nvPr/>
        </p:nvSpPr>
        <p:spPr bwMode="auto">
          <a:xfrm>
            <a:off x="3733800" y="6248401"/>
            <a:ext cx="1524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0" name="Oval 40"/>
          <p:cNvSpPr>
            <a:spLocks noChangeArrowheads="1"/>
          </p:cNvSpPr>
          <p:nvPr/>
        </p:nvSpPr>
        <p:spPr bwMode="auto">
          <a:xfrm>
            <a:off x="7696200" y="2667001"/>
            <a:ext cx="1524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1" name="Oval 41"/>
          <p:cNvSpPr>
            <a:spLocks noChangeArrowheads="1"/>
          </p:cNvSpPr>
          <p:nvPr/>
        </p:nvSpPr>
        <p:spPr bwMode="auto">
          <a:xfrm>
            <a:off x="7467600" y="34290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2" name="Oval 42"/>
          <p:cNvSpPr>
            <a:spLocks noChangeArrowheads="1"/>
          </p:cNvSpPr>
          <p:nvPr/>
        </p:nvSpPr>
        <p:spPr bwMode="auto">
          <a:xfrm flipH="1">
            <a:off x="7467601" y="3886201"/>
            <a:ext cx="161925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3" name="Oval 43"/>
          <p:cNvSpPr>
            <a:spLocks noChangeArrowheads="1"/>
          </p:cNvSpPr>
          <p:nvPr/>
        </p:nvSpPr>
        <p:spPr bwMode="auto">
          <a:xfrm>
            <a:off x="7239000" y="4267201"/>
            <a:ext cx="1524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4" name="Oval 44"/>
          <p:cNvSpPr>
            <a:spLocks noChangeArrowheads="1"/>
          </p:cNvSpPr>
          <p:nvPr/>
        </p:nvSpPr>
        <p:spPr bwMode="auto">
          <a:xfrm>
            <a:off x="7239000" y="4648201"/>
            <a:ext cx="1524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5" name="Oval 45"/>
          <p:cNvSpPr>
            <a:spLocks noChangeArrowheads="1"/>
          </p:cNvSpPr>
          <p:nvPr/>
        </p:nvSpPr>
        <p:spPr bwMode="auto">
          <a:xfrm>
            <a:off x="7620000" y="5029201"/>
            <a:ext cx="1524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6" name="Oval 46"/>
          <p:cNvSpPr>
            <a:spLocks noChangeArrowheads="1"/>
          </p:cNvSpPr>
          <p:nvPr/>
        </p:nvSpPr>
        <p:spPr bwMode="auto">
          <a:xfrm>
            <a:off x="7696200" y="6248401"/>
            <a:ext cx="1524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7" name="Oval 47"/>
          <p:cNvSpPr>
            <a:spLocks noChangeArrowheads="1"/>
          </p:cNvSpPr>
          <p:nvPr/>
        </p:nvSpPr>
        <p:spPr bwMode="auto">
          <a:xfrm>
            <a:off x="7924800" y="3048001"/>
            <a:ext cx="228600" cy="3524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1828800" y="1219201"/>
            <a:ext cx="86868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1. The /ə/ sound.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a. Look at the list of words. Circle the syllables with the </a:t>
            </a:r>
            <a:r>
              <a:rPr lang="en-US" sz="2400" b="1">
                <a:solidFill>
                  <a:srgbClr val="FF6600"/>
                </a:solidFill>
                <a:latin typeface="Comic Sans MS" pitchFamily="66" charset="0"/>
              </a:rPr>
              <a:t>/ə/ </a:t>
            </a: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sound. Not all the words contain the sound.</a:t>
            </a:r>
          </a:p>
        </p:txBody>
      </p:sp>
    </p:spTree>
    <p:extLst>
      <p:ext uri="{BB962C8B-B14F-4D97-AF65-F5344CB8AC3E}">
        <p14:creationId xmlns:p14="http://schemas.microsoft.com/office/powerpoint/2010/main" val="369661712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68" grpId="0" animBg="1"/>
      <p:bldP spid="87069" grpId="0" animBg="1"/>
      <p:bldP spid="87070" grpId="0" animBg="1"/>
      <p:bldP spid="87071" grpId="0" animBg="1"/>
      <p:bldP spid="87072" grpId="0" animBg="1"/>
      <p:bldP spid="87073" grpId="0" animBg="1"/>
      <p:bldP spid="87074" grpId="0" animBg="1"/>
      <p:bldP spid="87075" grpId="0" animBg="1"/>
      <p:bldP spid="87076" grpId="0" animBg="1"/>
      <p:bldP spid="87077" grpId="0" animBg="1"/>
      <p:bldP spid="87078" grpId="0" animBg="1"/>
      <p:bldP spid="87079" grpId="0" animBg="1"/>
      <p:bldP spid="87080" grpId="0" animBg="1"/>
      <p:bldP spid="87081" grpId="0" animBg="1"/>
      <p:bldP spid="87082" grpId="0" animBg="1"/>
      <p:bldP spid="87083" grpId="0" animBg="1"/>
      <p:bldP spid="87084" grpId="0" animBg="1"/>
      <p:bldP spid="87085" grpId="0" animBg="1"/>
      <p:bldP spid="87086" grpId="0" animBg="1"/>
      <p:bldP spid="87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9" name="Text Box 21"/>
          <p:cNvSpPr txBox="1">
            <a:spLocks noChangeArrowheads="1"/>
          </p:cNvSpPr>
          <p:nvPr/>
        </p:nvSpPr>
        <p:spPr bwMode="auto">
          <a:xfrm>
            <a:off x="1981200" y="457201"/>
            <a:ext cx="8229600" cy="5447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2. Word linking (1)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a.Mark the word linking in these sentences.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	</a:t>
            </a: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1. He’s had an accident.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	2. My birthday’s in August.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	3. It landed in the South Atlantic.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	4. Their plane arrives at eleven.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	5. John and Ellen have split up.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	6. It’s what I’ve always wanted.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	7. I’m expecting a baby.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	8. I get up at eight o’ clock.</a:t>
            </a:r>
          </a:p>
        </p:txBody>
      </p:sp>
      <p:sp>
        <p:nvSpPr>
          <p:cNvPr id="165910" name="Freeform 22"/>
          <p:cNvSpPr>
            <a:spLocks/>
          </p:cNvSpPr>
          <p:nvPr/>
        </p:nvSpPr>
        <p:spPr bwMode="auto">
          <a:xfrm flipV="1">
            <a:off x="4419600" y="19050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11" name="Freeform 23"/>
          <p:cNvSpPr>
            <a:spLocks/>
          </p:cNvSpPr>
          <p:nvPr/>
        </p:nvSpPr>
        <p:spPr bwMode="auto">
          <a:xfrm flipV="1">
            <a:off x="4800600" y="19050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13" name="Freeform 25"/>
          <p:cNvSpPr>
            <a:spLocks/>
          </p:cNvSpPr>
          <p:nvPr/>
        </p:nvSpPr>
        <p:spPr bwMode="auto">
          <a:xfrm flipV="1">
            <a:off x="5181600" y="24384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14" name="Freeform 26"/>
          <p:cNvSpPr>
            <a:spLocks/>
          </p:cNvSpPr>
          <p:nvPr/>
        </p:nvSpPr>
        <p:spPr bwMode="auto">
          <a:xfrm flipV="1">
            <a:off x="6400800" y="29718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15" name="Freeform 27"/>
          <p:cNvSpPr>
            <a:spLocks/>
          </p:cNvSpPr>
          <p:nvPr/>
        </p:nvSpPr>
        <p:spPr bwMode="auto">
          <a:xfrm flipV="1">
            <a:off x="4572000" y="29718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16" name="Freeform 28"/>
          <p:cNvSpPr>
            <a:spLocks/>
          </p:cNvSpPr>
          <p:nvPr/>
        </p:nvSpPr>
        <p:spPr bwMode="auto">
          <a:xfrm flipV="1">
            <a:off x="5943600" y="35052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17" name="Freeform 29"/>
          <p:cNvSpPr>
            <a:spLocks/>
          </p:cNvSpPr>
          <p:nvPr/>
        </p:nvSpPr>
        <p:spPr bwMode="auto">
          <a:xfrm flipV="1">
            <a:off x="4876800" y="35052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18" name="Freeform 30"/>
          <p:cNvSpPr>
            <a:spLocks/>
          </p:cNvSpPr>
          <p:nvPr/>
        </p:nvSpPr>
        <p:spPr bwMode="auto">
          <a:xfrm flipV="1">
            <a:off x="6324600" y="35052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19" name="Freeform 31"/>
          <p:cNvSpPr>
            <a:spLocks/>
          </p:cNvSpPr>
          <p:nvPr/>
        </p:nvSpPr>
        <p:spPr bwMode="auto">
          <a:xfrm flipV="1">
            <a:off x="4572000" y="40386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0" name="Freeform 32"/>
          <p:cNvSpPr>
            <a:spLocks/>
          </p:cNvSpPr>
          <p:nvPr/>
        </p:nvSpPr>
        <p:spPr bwMode="auto">
          <a:xfrm flipV="1">
            <a:off x="4038600" y="40386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1" name="Freeform 33"/>
          <p:cNvSpPr>
            <a:spLocks/>
          </p:cNvSpPr>
          <p:nvPr/>
        </p:nvSpPr>
        <p:spPr bwMode="auto">
          <a:xfrm flipV="1">
            <a:off x="6705600" y="41148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2" name="Freeform 34"/>
          <p:cNvSpPr>
            <a:spLocks/>
          </p:cNvSpPr>
          <p:nvPr/>
        </p:nvSpPr>
        <p:spPr bwMode="auto">
          <a:xfrm flipV="1">
            <a:off x="5181600" y="46482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3" name="Freeform 35"/>
          <p:cNvSpPr>
            <a:spLocks/>
          </p:cNvSpPr>
          <p:nvPr/>
        </p:nvSpPr>
        <p:spPr bwMode="auto">
          <a:xfrm flipV="1">
            <a:off x="4495800" y="46482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4" name="Freeform 36"/>
          <p:cNvSpPr>
            <a:spLocks/>
          </p:cNvSpPr>
          <p:nvPr/>
        </p:nvSpPr>
        <p:spPr bwMode="auto">
          <a:xfrm flipV="1">
            <a:off x="5181600" y="51816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5" name="Freeform 37"/>
          <p:cNvSpPr>
            <a:spLocks/>
          </p:cNvSpPr>
          <p:nvPr/>
        </p:nvSpPr>
        <p:spPr bwMode="auto">
          <a:xfrm flipV="1">
            <a:off x="3733800" y="51816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6" name="Freeform 38"/>
          <p:cNvSpPr>
            <a:spLocks/>
          </p:cNvSpPr>
          <p:nvPr/>
        </p:nvSpPr>
        <p:spPr bwMode="auto">
          <a:xfrm flipV="1">
            <a:off x="4419600" y="57150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7" name="Freeform 39"/>
          <p:cNvSpPr>
            <a:spLocks/>
          </p:cNvSpPr>
          <p:nvPr/>
        </p:nvSpPr>
        <p:spPr bwMode="auto">
          <a:xfrm flipV="1">
            <a:off x="3962400" y="57150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8" name="Freeform 40"/>
          <p:cNvSpPr>
            <a:spLocks/>
          </p:cNvSpPr>
          <p:nvPr/>
        </p:nvSpPr>
        <p:spPr bwMode="auto">
          <a:xfrm flipV="1">
            <a:off x="4800600" y="57150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29" name="Freeform 41"/>
          <p:cNvSpPr>
            <a:spLocks/>
          </p:cNvSpPr>
          <p:nvPr/>
        </p:nvSpPr>
        <p:spPr bwMode="auto">
          <a:xfrm flipV="1">
            <a:off x="5562600" y="57150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5930" name="Freeform 42"/>
          <p:cNvSpPr>
            <a:spLocks/>
          </p:cNvSpPr>
          <p:nvPr/>
        </p:nvSpPr>
        <p:spPr bwMode="auto">
          <a:xfrm flipV="1">
            <a:off x="5562600" y="2438401"/>
            <a:ext cx="228600" cy="46166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2" y="8"/>
              </a:cxn>
              <a:cxn ang="0">
                <a:pos x="336" y="56"/>
              </a:cxn>
            </a:cxnLst>
            <a:rect l="0" t="0" r="r" b="b"/>
            <a:pathLst>
              <a:path w="336" h="56">
                <a:moveTo>
                  <a:pt x="0" y="8"/>
                </a:moveTo>
                <a:cubicBezTo>
                  <a:pt x="68" y="4"/>
                  <a:pt x="136" y="0"/>
                  <a:pt x="192" y="8"/>
                </a:cubicBezTo>
                <a:cubicBezTo>
                  <a:pt x="248" y="16"/>
                  <a:pt x="292" y="36"/>
                  <a:pt x="336" y="5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4374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5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5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5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5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5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5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5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5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5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59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6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0" grpId="0" animBg="1"/>
      <p:bldP spid="165911" grpId="0" animBg="1"/>
      <p:bldP spid="165913" grpId="0" animBg="1"/>
      <p:bldP spid="165914" grpId="0" animBg="1"/>
      <p:bldP spid="165915" grpId="0" animBg="1"/>
      <p:bldP spid="165916" grpId="0" animBg="1"/>
      <p:bldP spid="165917" grpId="0" animBg="1"/>
      <p:bldP spid="165918" grpId="0" animBg="1"/>
      <p:bldP spid="165919" grpId="0" animBg="1"/>
      <p:bldP spid="165920" grpId="0" animBg="1"/>
      <p:bldP spid="165921" grpId="0" animBg="1"/>
      <p:bldP spid="165922" grpId="0" animBg="1"/>
      <p:bldP spid="165923" grpId="0" animBg="1"/>
      <p:bldP spid="165924" grpId="0" animBg="1"/>
      <p:bldP spid="165925" grpId="0" animBg="1"/>
      <p:bldP spid="165926" grpId="0" animBg="1"/>
      <p:bldP spid="165927" grpId="0" animBg="1"/>
      <p:bldP spid="165928" grpId="0" animBg="1"/>
      <p:bldP spid="165929" grpId="0" animBg="1"/>
      <p:bldP spid="1659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2133600" y="304801"/>
            <a:ext cx="8229600" cy="60016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333399"/>
                </a:solidFill>
                <a:latin typeface="Comic Sans MS" pitchFamily="66" charset="0"/>
              </a:rPr>
              <a:t>2. Answer these questions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1.What is it about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2. How has the situation been created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3.Why is the situation dangerous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	4.What will happen in the future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7713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2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2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2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2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2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2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2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1905000" y="304800"/>
            <a:ext cx="1676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* Rules</a:t>
            </a: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1905000" y="11430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1.The text shows many verbs in the passive.</a:t>
            </a:r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1905001" y="1524000"/>
            <a:ext cx="637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a. Complete these sentences from the text.</a:t>
            </a: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1905000" y="1981201"/>
            <a:ext cx="8382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1.On 4 October 1957 the first satellite, Sputnik_______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2. Since then, thousands of spacecraft__________    into space.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3. Every few weeks new satellites ________ into orbit.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4. Unfortunately, space_______________ by debris from these space flights.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5. An astronaut ____________ if he or she was hit by a piece of rubbish.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6. Sooner or later a satellite ______________ by a large piece of rubbish</a:t>
            </a: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86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2" grpId="0"/>
      <p:bldP spid="153623" grpId="0"/>
      <p:bldP spid="1536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176" y="295836"/>
            <a:ext cx="9215719" cy="6390714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sz="3200" dirty="0"/>
              <a:t> </a:t>
            </a:r>
            <a:r>
              <a:rPr lang="en-US" sz="2400" dirty="0"/>
              <a:t>present simple: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/>
              <a:t>- </a:t>
            </a:r>
            <a:r>
              <a:rPr lang="en-US" sz="2400" dirty="0"/>
              <a:t>present continuous :</a:t>
            </a:r>
            <a:br>
              <a:rPr lang="en-US" sz="2400" dirty="0"/>
            </a:br>
            <a:r>
              <a:rPr lang="en-US" sz="3200" dirty="0"/>
              <a:t>  </a:t>
            </a:r>
            <a:br>
              <a:rPr lang="en-US" sz="3200" dirty="0"/>
            </a:br>
            <a:r>
              <a:rPr lang="en-US" sz="2400" dirty="0"/>
              <a:t>- past simple 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2400" dirty="0"/>
              <a:t>- past continuous: </a:t>
            </a:r>
            <a:br>
              <a:rPr lang="en-US" sz="2400" dirty="0"/>
            </a:br>
            <a:r>
              <a:rPr lang="en-US" sz="3200" dirty="0"/>
              <a:t>  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2400" dirty="0"/>
              <a:t>- present perfect :</a:t>
            </a:r>
            <a:br>
              <a:rPr lang="en-US" sz="2400" dirty="0"/>
            </a:br>
            <a:r>
              <a:rPr lang="en-US" sz="3200" dirty="0"/>
              <a:t>  </a:t>
            </a:r>
            <a:br>
              <a:rPr lang="en-US" sz="3200" dirty="0"/>
            </a:br>
            <a:r>
              <a:rPr lang="en-US" sz="2400" dirty="0" smtClean="0"/>
              <a:t>- </a:t>
            </a:r>
            <a:r>
              <a:rPr lang="en-US" sz="2400" dirty="0"/>
              <a:t>past perfect 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2400" dirty="0"/>
              <a:t>- future: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4814047" y="-403411"/>
            <a:ext cx="7180729" cy="708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S + am/is/ are + Vp2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S + am /is / are + being + Vp2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S + was/ were + Vp2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S + was/ were + being +Vp2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 + have/ has + been + Vp2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S + had been + Vp2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  S </a:t>
            </a:r>
            <a:r>
              <a:rPr lang="en-US" sz="2400" dirty="0">
                <a:solidFill>
                  <a:srgbClr val="FF0000"/>
                </a:solidFill>
              </a:rPr>
              <a:t>+ will + be + Vp2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296" y="107576"/>
            <a:ext cx="154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527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charRg st="26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203">
                                            <p:txEl>
                                              <p:charRg st="26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03">
                                            <p:txEl>
                                              <p:charRg st="26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9203">
                                            <p:txEl>
                                              <p:charRg st="26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charRg st="61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9203">
                                            <p:txEl>
                                              <p:charRg st="61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charRg st="8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203">
                                            <p:txEl>
                                              <p:charRg st="8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203">
                                            <p:txEl>
                                              <p:charRg st="85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203">
                                            <p:txEl>
                                              <p:charRg st="85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charRg st="116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203">
                                            <p:txEl>
                                              <p:charRg st="116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203">
                                            <p:txEl>
                                              <p:charRg st="116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9203">
                                            <p:txEl>
                                              <p:charRg st="116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charRg st="147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9203">
                                            <p:txEl>
                                              <p:charRg st="147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9203">
                                            <p:txEl>
                                              <p:charRg st="147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203">
                                            <p:txEl>
                                              <p:charRg st="147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charRg st="17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9203">
                                            <p:txEl>
                                              <p:charRg st="17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9203">
                                            <p:txEl>
                                              <p:charRg st="17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9203">
                                            <p:txEl>
                                              <p:charRg st="170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1752600" y="311150"/>
            <a:ext cx="744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b. The verbs in the sentences are all in the passive.</a:t>
            </a: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057400" y="7620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1. What two parts does a passive verb have?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2362200" y="1219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The verb to be and the past participle.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057400" y="1676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2. What tense is each sentence in ?</a:t>
            </a: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2438400" y="2073276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Past simple, present perfect, present simple, present continuous, future with will, would.</a:t>
            </a: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2057400" y="2835276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3.Which part of the passive verb changes to show the tense?</a:t>
            </a: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438400" y="3581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The verb to be</a:t>
            </a:r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1905000" y="4114800"/>
            <a:ext cx="311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c. Complete the rule.</a:t>
            </a: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2133600" y="4581526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We form the passive with the correct tense of the verb ______+ the past participle.</a:t>
            </a:r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2286000" y="4953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to be</a:t>
            </a:r>
          </a:p>
        </p:txBody>
      </p:sp>
      <p:sp>
        <p:nvSpPr>
          <p:cNvPr id="158736" name="plant"/>
          <p:cNvSpPr>
            <a:spLocks noEditPoints="1" noChangeArrowheads="1"/>
          </p:cNvSpPr>
          <p:nvPr/>
        </p:nvSpPr>
        <p:spPr bwMode="auto">
          <a:xfrm>
            <a:off x="2057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37" name="plant"/>
          <p:cNvSpPr>
            <a:spLocks noEditPoints="1" noChangeArrowheads="1"/>
          </p:cNvSpPr>
          <p:nvPr/>
        </p:nvSpPr>
        <p:spPr bwMode="auto">
          <a:xfrm>
            <a:off x="1524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38" name="plant"/>
          <p:cNvSpPr>
            <a:spLocks noEditPoints="1" noChangeArrowheads="1"/>
          </p:cNvSpPr>
          <p:nvPr/>
        </p:nvSpPr>
        <p:spPr bwMode="auto">
          <a:xfrm>
            <a:off x="2667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39" name="plant"/>
          <p:cNvSpPr>
            <a:spLocks noEditPoints="1" noChangeArrowheads="1"/>
          </p:cNvSpPr>
          <p:nvPr/>
        </p:nvSpPr>
        <p:spPr bwMode="auto">
          <a:xfrm>
            <a:off x="3200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0" name="plant"/>
          <p:cNvSpPr>
            <a:spLocks noEditPoints="1" noChangeArrowheads="1"/>
          </p:cNvSpPr>
          <p:nvPr/>
        </p:nvSpPr>
        <p:spPr bwMode="auto">
          <a:xfrm>
            <a:off x="3810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1" name="plant"/>
          <p:cNvSpPr>
            <a:spLocks noEditPoints="1" noChangeArrowheads="1"/>
          </p:cNvSpPr>
          <p:nvPr/>
        </p:nvSpPr>
        <p:spPr bwMode="auto">
          <a:xfrm>
            <a:off x="4419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2" name="plant"/>
          <p:cNvSpPr>
            <a:spLocks noEditPoints="1" noChangeArrowheads="1"/>
          </p:cNvSpPr>
          <p:nvPr/>
        </p:nvSpPr>
        <p:spPr bwMode="auto">
          <a:xfrm>
            <a:off x="4953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3" name="plant"/>
          <p:cNvSpPr>
            <a:spLocks noEditPoints="1" noChangeArrowheads="1"/>
          </p:cNvSpPr>
          <p:nvPr/>
        </p:nvSpPr>
        <p:spPr bwMode="auto">
          <a:xfrm>
            <a:off x="6172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4" name="plant"/>
          <p:cNvSpPr>
            <a:spLocks noEditPoints="1" noChangeArrowheads="1"/>
          </p:cNvSpPr>
          <p:nvPr/>
        </p:nvSpPr>
        <p:spPr bwMode="auto">
          <a:xfrm>
            <a:off x="6705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5" name="plant"/>
          <p:cNvSpPr>
            <a:spLocks noEditPoints="1" noChangeArrowheads="1"/>
          </p:cNvSpPr>
          <p:nvPr/>
        </p:nvSpPr>
        <p:spPr bwMode="auto">
          <a:xfrm>
            <a:off x="7239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6" name="plant"/>
          <p:cNvSpPr>
            <a:spLocks noEditPoints="1" noChangeArrowheads="1"/>
          </p:cNvSpPr>
          <p:nvPr/>
        </p:nvSpPr>
        <p:spPr bwMode="auto">
          <a:xfrm>
            <a:off x="7772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7" name="plant"/>
          <p:cNvSpPr>
            <a:spLocks noEditPoints="1" noChangeArrowheads="1"/>
          </p:cNvSpPr>
          <p:nvPr/>
        </p:nvSpPr>
        <p:spPr bwMode="auto">
          <a:xfrm>
            <a:off x="8382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8" name="plant"/>
          <p:cNvSpPr>
            <a:spLocks noEditPoints="1" noChangeArrowheads="1"/>
          </p:cNvSpPr>
          <p:nvPr/>
        </p:nvSpPr>
        <p:spPr bwMode="auto">
          <a:xfrm>
            <a:off x="8991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49" name="plant"/>
          <p:cNvSpPr>
            <a:spLocks noEditPoints="1" noChangeArrowheads="1"/>
          </p:cNvSpPr>
          <p:nvPr/>
        </p:nvSpPr>
        <p:spPr bwMode="auto">
          <a:xfrm>
            <a:off x="9601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50" name="plant"/>
          <p:cNvSpPr>
            <a:spLocks noEditPoints="1" noChangeArrowheads="1"/>
          </p:cNvSpPr>
          <p:nvPr/>
        </p:nvSpPr>
        <p:spPr bwMode="auto">
          <a:xfrm>
            <a:off x="5562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8751" name="plant"/>
          <p:cNvSpPr>
            <a:spLocks noEditPoints="1" noChangeArrowheads="1"/>
          </p:cNvSpPr>
          <p:nvPr/>
        </p:nvSpPr>
        <p:spPr bwMode="auto">
          <a:xfrm>
            <a:off x="10134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1097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/>
      <p:bldP spid="158727" grpId="0"/>
      <p:bldP spid="158728" grpId="0"/>
      <p:bldP spid="158729" grpId="0"/>
      <p:bldP spid="158730" grpId="0"/>
      <p:bldP spid="158731" grpId="0"/>
      <p:bldP spid="158732" grpId="0"/>
      <p:bldP spid="158733" grpId="0"/>
      <p:bldP spid="158734" grpId="0"/>
      <p:bldP spid="1587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tri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noFill/>
        </p:spPr>
      </p:pic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1752600" y="304801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d. Find more examples of the passive in the text.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  Which tense are they in?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1752600" y="1143000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5288" indent="-395288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Eg: - More than 70,000 objects have been left in space.</a:t>
            </a:r>
          </a:p>
          <a:p>
            <a:pPr marL="395288" indent="-395288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      - Part of rockets have been left. Old satellites have</a:t>
            </a:r>
          </a:p>
          <a:p>
            <a:pPr marL="395288" indent="-395288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        been abandoned.</a:t>
            </a:r>
          </a:p>
          <a:p>
            <a:pPr marL="395288" indent="-395288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      - Other items have been  lost by astronauts.</a:t>
            </a:r>
          </a:p>
          <a:p>
            <a:pPr marL="395288" indent="-395288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      - Both Russian and American spacecraft have been</a:t>
            </a:r>
          </a:p>
          <a:p>
            <a:pPr marL="395288" indent="-395288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        damaged.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4343400" y="2971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(present perfect)</a:t>
            </a:r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2362200" y="3505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- …….if nothing is done…….</a:t>
            </a: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6400800" y="3505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(present simple)</a:t>
            </a: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2362200" y="403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- …thousands more pieces will be scattered.</a:t>
            </a:r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6324600" y="4572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(future with will)</a:t>
            </a:r>
          </a:p>
        </p:txBody>
      </p:sp>
      <p:sp>
        <p:nvSpPr>
          <p:cNvPr id="159757" name="plant"/>
          <p:cNvSpPr>
            <a:spLocks noEditPoints="1" noChangeArrowheads="1"/>
          </p:cNvSpPr>
          <p:nvPr/>
        </p:nvSpPr>
        <p:spPr bwMode="auto">
          <a:xfrm>
            <a:off x="2057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58" name="plant"/>
          <p:cNvSpPr>
            <a:spLocks noEditPoints="1" noChangeArrowheads="1"/>
          </p:cNvSpPr>
          <p:nvPr/>
        </p:nvSpPr>
        <p:spPr bwMode="auto">
          <a:xfrm>
            <a:off x="1524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59" name="plant"/>
          <p:cNvSpPr>
            <a:spLocks noEditPoints="1" noChangeArrowheads="1"/>
          </p:cNvSpPr>
          <p:nvPr/>
        </p:nvSpPr>
        <p:spPr bwMode="auto">
          <a:xfrm>
            <a:off x="2667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0" name="plant"/>
          <p:cNvSpPr>
            <a:spLocks noEditPoints="1" noChangeArrowheads="1"/>
          </p:cNvSpPr>
          <p:nvPr/>
        </p:nvSpPr>
        <p:spPr bwMode="auto">
          <a:xfrm>
            <a:off x="3200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1" name="plant"/>
          <p:cNvSpPr>
            <a:spLocks noEditPoints="1" noChangeArrowheads="1"/>
          </p:cNvSpPr>
          <p:nvPr/>
        </p:nvSpPr>
        <p:spPr bwMode="auto">
          <a:xfrm>
            <a:off x="3810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2" name="plant"/>
          <p:cNvSpPr>
            <a:spLocks noEditPoints="1" noChangeArrowheads="1"/>
          </p:cNvSpPr>
          <p:nvPr/>
        </p:nvSpPr>
        <p:spPr bwMode="auto">
          <a:xfrm>
            <a:off x="4419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3" name="plant"/>
          <p:cNvSpPr>
            <a:spLocks noEditPoints="1" noChangeArrowheads="1"/>
          </p:cNvSpPr>
          <p:nvPr/>
        </p:nvSpPr>
        <p:spPr bwMode="auto">
          <a:xfrm>
            <a:off x="4953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4" name="plant"/>
          <p:cNvSpPr>
            <a:spLocks noEditPoints="1" noChangeArrowheads="1"/>
          </p:cNvSpPr>
          <p:nvPr/>
        </p:nvSpPr>
        <p:spPr bwMode="auto">
          <a:xfrm>
            <a:off x="6172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5" name="plant"/>
          <p:cNvSpPr>
            <a:spLocks noEditPoints="1" noChangeArrowheads="1"/>
          </p:cNvSpPr>
          <p:nvPr/>
        </p:nvSpPr>
        <p:spPr bwMode="auto">
          <a:xfrm>
            <a:off x="6705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6" name="plant"/>
          <p:cNvSpPr>
            <a:spLocks noEditPoints="1" noChangeArrowheads="1"/>
          </p:cNvSpPr>
          <p:nvPr/>
        </p:nvSpPr>
        <p:spPr bwMode="auto">
          <a:xfrm>
            <a:off x="7239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7" name="plant"/>
          <p:cNvSpPr>
            <a:spLocks noEditPoints="1" noChangeArrowheads="1"/>
          </p:cNvSpPr>
          <p:nvPr/>
        </p:nvSpPr>
        <p:spPr bwMode="auto">
          <a:xfrm>
            <a:off x="7772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8" name="plant"/>
          <p:cNvSpPr>
            <a:spLocks noEditPoints="1" noChangeArrowheads="1"/>
          </p:cNvSpPr>
          <p:nvPr/>
        </p:nvSpPr>
        <p:spPr bwMode="auto">
          <a:xfrm>
            <a:off x="8382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69" name="plant"/>
          <p:cNvSpPr>
            <a:spLocks noEditPoints="1" noChangeArrowheads="1"/>
          </p:cNvSpPr>
          <p:nvPr/>
        </p:nvSpPr>
        <p:spPr bwMode="auto">
          <a:xfrm>
            <a:off x="8991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70" name="plant"/>
          <p:cNvSpPr>
            <a:spLocks noEditPoints="1" noChangeArrowheads="1"/>
          </p:cNvSpPr>
          <p:nvPr/>
        </p:nvSpPr>
        <p:spPr bwMode="auto">
          <a:xfrm>
            <a:off x="9601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71" name="plant"/>
          <p:cNvSpPr>
            <a:spLocks noEditPoints="1" noChangeArrowheads="1"/>
          </p:cNvSpPr>
          <p:nvPr/>
        </p:nvSpPr>
        <p:spPr bwMode="auto">
          <a:xfrm>
            <a:off x="5562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59787" name="plant"/>
          <p:cNvSpPr>
            <a:spLocks noEditPoints="1" noChangeArrowheads="1"/>
          </p:cNvSpPr>
          <p:nvPr/>
        </p:nvSpPr>
        <p:spPr bwMode="auto">
          <a:xfrm>
            <a:off x="10134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9396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  <p:bldP spid="159751" grpId="0"/>
      <p:bldP spid="159752" grpId="0"/>
      <p:bldP spid="159753" grpId="0"/>
      <p:bldP spid="159754" grpId="0"/>
      <p:bldP spid="159755" grpId="0"/>
      <p:bldP spid="1597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676401" y="228600"/>
            <a:ext cx="465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2. When do we use the passive?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655764" y="685800"/>
            <a:ext cx="90122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300">
                <a:solidFill>
                  <a:srgbClr val="333399"/>
                </a:solidFill>
                <a:latin typeface="Comic Sans MS" pitchFamily="66" charset="0"/>
              </a:rPr>
              <a:t>Look at these two sentences.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FF"/>
                </a:solidFill>
                <a:latin typeface="Comic Sans MS" pitchFamily="66" charset="0"/>
              </a:rPr>
              <a:t>   - Russia launched the first satellite in 1957.   </a:t>
            </a:r>
            <a:r>
              <a:rPr lang="en-US" sz="2300" i="1">
                <a:solidFill>
                  <a:srgbClr val="FF0066"/>
                </a:solidFill>
                <a:latin typeface="Comic Sans MS" pitchFamily="66" charset="0"/>
              </a:rPr>
              <a:t>(active)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FF"/>
                </a:solidFill>
                <a:latin typeface="Comic Sans MS" pitchFamily="66" charset="0"/>
              </a:rPr>
              <a:t>   - The first satellite was launched by Russia in 1957.  </a:t>
            </a:r>
            <a:r>
              <a:rPr lang="en-US" sz="2300" i="1">
                <a:solidFill>
                  <a:srgbClr val="FF0066"/>
                </a:solidFill>
                <a:latin typeface="Comic Sans MS" pitchFamily="66" charset="0"/>
              </a:rPr>
              <a:t>(passive)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715000" y="1905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They mean the same.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752600" y="2286000"/>
            <a:ext cx="512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b. Answer these questions.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808164" y="2743200"/>
            <a:ext cx="88598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If we remove Russia from the active sentence, we get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    Launched the first satellite in 1957.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FF"/>
                </a:solidFill>
                <a:latin typeface="Comic Sans MS" pitchFamily="66" charset="0"/>
              </a:rPr>
              <a:t> * Does it still make sense ?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5791200" y="3429000"/>
            <a:ext cx="367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No, there is no subject.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1814513" y="3962400"/>
            <a:ext cx="84518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2.</a:t>
            </a:r>
            <a:r>
              <a:rPr lang="en-US" sz="2300" i="1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If we remove by Russia from the passive sentence, we get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   The first satellite was launched in 1957.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FF"/>
                </a:solidFill>
                <a:latin typeface="Comic Sans MS" pitchFamily="66" charset="0"/>
              </a:rPr>
              <a:t>   * Does it still make sense?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5943600" y="4648200"/>
            <a:ext cx="78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Yes</a:t>
            </a:r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1524000" y="5105400"/>
            <a:ext cx="8839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 c. Complete the rules with </a:t>
            </a:r>
            <a:r>
              <a:rPr lang="en-US" sz="2300" i="1">
                <a:solidFill>
                  <a:srgbClr val="FF0066"/>
                </a:solidFill>
                <a:latin typeface="Comic Sans MS" pitchFamily="66" charset="0"/>
              </a:rPr>
              <a:t>more</a:t>
            </a: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 or </a:t>
            </a:r>
            <a:r>
              <a:rPr lang="en-US" sz="2300" i="1">
                <a:solidFill>
                  <a:srgbClr val="FF0066"/>
                </a:solidFill>
                <a:latin typeface="Comic Sans MS" pitchFamily="66" charset="0"/>
              </a:rPr>
              <a:t>less</a:t>
            </a: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FF"/>
                </a:solidFill>
                <a:latin typeface="Comic Sans MS" pitchFamily="66" charset="0"/>
              </a:rPr>
              <a:t>     </a:t>
            </a: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We use the passive when the action is _____  important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300" i="1">
                <a:solidFill>
                  <a:srgbClr val="333399"/>
                </a:solidFill>
                <a:latin typeface="Comic Sans MS" pitchFamily="66" charset="0"/>
              </a:rPr>
              <a:t>     than who or what does the action (the agent).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7391401" y="5486400"/>
            <a:ext cx="8366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FF0066"/>
                </a:solidFill>
                <a:latin typeface="Comic Sans MS" pitchFamily="66" charset="0"/>
              </a:rPr>
              <a:t>more</a:t>
            </a: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1655763" y="1900238"/>
            <a:ext cx="4076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 * Do they mean the same?</a:t>
            </a:r>
          </a:p>
        </p:txBody>
      </p:sp>
      <p:sp>
        <p:nvSpPr>
          <p:cNvPr id="160781" name="plant"/>
          <p:cNvSpPr>
            <a:spLocks noEditPoints="1" noChangeArrowheads="1"/>
          </p:cNvSpPr>
          <p:nvPr/>
        </p:nvSpPr>
        <p:spPr bwMode="auto">
          <a:xfrm>
            <a:off x="2057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82" name="plant"/>
          <p:cNvSpPr>
            <a:spLocks noEditPoints="1" noChangeArrowheads="1"/>
          </p:cNvSpPr>
          <p:nvPr/>
        </p:nvSpPr>
        <p:spPr bwMode="auto">
          <a:xfrm>
            <a:off x="1524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83" name="plant"/>
          <p:cNvSpPr>
            <a:spLocks noEditPoints="1" noChangeArrowheads="1"/>
          </p:cNvSpPr>
          <p:nvPr/>
        </p:nvSpPr>
        <p:spPr bwMode="auto">
          <a:xfrm>
            <a:off x="2667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84" name="plant"/>
          <p:cNvSpPr>
            <a:spLocks noEditPoints="1" noChangeArrowheads="1"/>
          </p:cNvSpPr>
          <p:nvPr/>
        </p:nvSpPr>
        <p:spPr bwMode="auto">
          <a:xfrm>
            <a:off x="3200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85" name="plant"/>
          <p:cNvSpPr>
            <a:spLocks noEditPoints="1" noChangeArrowheads="1"/>
          </p:cNvSpPr>
          <p:nvPr/>
        </p:nvSpPr>
        <p:spPr bwMode="auto">
          <a:xfrm>
            <a:off x="3810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86" name="plant"/>
          <p:cNvSpPr>
            <a:spLocks noEditPoints="1" noChangeArrowheads="1"/>
          </p:cNvSpPr>
          <p:nvPr/>
        </p:nvSpPr>
        <p:spPr bwMode="auto">
          <a:xfrm>
            <a:off x="4419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87" name="plant"/>
          <p:cNvSpPr>
            <a:spLocks noEditPoints="1" noChangeArrowheads="1"/>
          </p:cNvSpPr>
          <p:nvPr/>
        </p:nvSpPr>
        <p:spPr bwMode="auto">
          <a:xfrm>
            <a:off x="4953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88" name="plant"/>
          <p:cNvSpPr>
            <a:spLocks noEditPoints="1" noChangeArrowheads="1"/>
          </p:cNvSpPr>
          <p:nvPr/>
        </p:nvSpPr>
        <p:spPr bwMode="auto">
          <a:xfrm>
            <a:off x="6172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89" name="plant"/>
          <p:cNvSpPr>
            <a:spLocks noEditPoints="1" noChangeArrowheads="1"/>
          </p:cNvSpPr>
          <p:nvPr/>
        </p:nvSpPr>
        <p:spPr bwMode="auto">
          <a:xfrm>
            <a:off x="6705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90" name="plant"/>
          <p:cNvSpPr>
            <a:spLocks noEditPoints="1" noChangeArrowheads="1"/>
          </p:cNvSpPr>
          <p:nvPr/>
        </p:nvSpPr>
        <p:spPr bwMode="auto">
          <a:xfrm>
            <a:off x="7239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91" name="plant"/>
          <p:cNvSpPr>
            <a:spLocks noEditPoints="1" noChangeArrowheads="1"/>
          </p:cNvSpPr>
          <p:nvPr/>
        </p:nvSpPr>
        <p:spPr bwMode="auto">
          <a:xfrm>
            <a:off x="7772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92" name="plant"/>
          <p:cNvSpPr>
            <a:spLocks noEditPoints="1" noChangeArrowheads="1"/>
          </p:cNvSpPr>
          <p:nvPr/>
        </p:nvSpPr>
        <p:spPr bwMode="auto">
          <a:xfrm>
            <a:off x="8382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93" name="plant"/>
          <p:cNvSpPr>
            <a:spLocks noEditPoints="1" noChangeArrowheads="1"/>
          </p:cNvSpPr>
          <p:nvPr/>
        </p:nvSpPr>
        <p:spPr bwMode="auto">
          <a:xfrm>
            <a:off x="8991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94" name="plant"/>
          <p:cNvSpPr>
            <a:spLocks noEditPoints="1" noChangeArrowheads="1"/>
          </p:cNvSpPr>
          <p:nvPr/>
        </p:nvSpPr>
        <p:spPr bwMode="auto">
          <a:xfrm>
            <a:off x="9601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95" name="plant"/>
          <p:cNvSpPr>
            <a:spLocks noEditPoints="1" noChangeArrowheads="1"/>
          </p:cNvSpPr>
          <p:nvPr/>
        </p:nvSpPr>
        <p:spPr bwMode="auto">
          <a:xfrm>
            <a:off x="5562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60796" name="plant"/>
          <p:cNvSpPr>
            <a:spLocks noEditPoints="1" noChangeArrowheads="1"/>
          </p:cNvSpPr>
          <p:nvPr/>
        </p:nvSpPr>
        <p:spPr bwMode="auto">
          <a:xfrm>
            <a:off x="10134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4109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  <p:bldP spid="160771" grpId="0"/>
      <p:bldP spid="160772" grpId="0"/>
      <p:bldP spid="160773" grpId="0"/>
      <p:bldP spid="160774" grpId="0"/>
      <p:bldP spid="160775" grpId="0"/>
      <p:bldP spid="160776" grpId="0"/>
      <p:bldP spid="160777" grpId="0"/>
      <p:bldP spid="160778" grpId="0"/>
      <p:bldP spid="160779" grpId="0"/>
      <p:bldP spid="1607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tuurpmKJqALk2egCad3Ng&quot;,&quot;gi&quot;:&quot;B_ZoME8Um5gIPsvaw5hqWQ&quot;,&quot;ti&quot;:&quot;characters&quot;,&quot;vs&quot;:{&quot;f&quot;:[690,691,543],&quot;i&quot;:{&quot;d&quot;:&quot;dtuurpmKJqALk2egCad3N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pB8A5bg21OAz5soxebYfA&quot;,&quot;gi&quot;:&quot;B_ZoME8Um5gIPsvaw5hqWQ&quot;,&quot;ti&quot;:&quot;characters&quot;,&quot;vs&quot;:{&quot;f&quot;:[690,691],&quot;i&quot;:{&quot;d&quot;:&quot;qpB8A5bg21OAz5soxebYf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vhqhIbJnpWu3xZVPDbm_A&quot;,&quot;gi&quot;:&quot;B_ZoME8Um5gIPsvaw5hqWQ&quot;,&quot;ti&quot;:&quot;characters&quot;,&quot;vs&quot;:{&quot;f&quot;:[690,691,543],&quot;i&quot;:{&quot;d&quot;:&quot;8vhqhIbJnpWu3xZVPDbm_A&quot;,&quot;p&quot;:true}}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1966</Words>
  <Application>Microsoft Office PowerPoint</Application>
  <PresentationFormat>Widescreen</PresentationFormat>
  <Paragraphs>286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present simple:     - present continuous :    - past simple :     - past continuous:     - present perfect :    - past perfect :     - future: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2020-03-27T08:41:19Z</dcterms:created>
  <dcterms:modified xsi:type="dcterms:W3CDTF">2022-02-13T16:29:28Z</dcterms:modified>
</cp:coreProperties>
</file>