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6" r:id="rId3"/>
    <p:sldId id="264" r:id="rId4"/>
    <p:sldId id="280" r:id="rId5"/>
    <p:sldId id="267" r:id="rId6"/>
    <p:sldId id="268" r:id="rId7"/>
    <p:sldId id="269" r:id="rId8"/>
    <p:sldId id="270" r:id="rId9"/>
    <p:sldId id="271" r:id="rId10"/>
    <p:sldId id="272" r:id="rId11"/>
    <p:sldId id="281" r:id="rId12"/>
    <p:sldId id="262" r:id="rId13"/>
    <p:sldId id="273" r:id="rId14"/>
    <p:sldId id="274" r:id="rId15"/>
    <p:sldId id="275" r:id="rId16"/>
    <p:sldId id="276" r:id="rId17"/>
    <p:sldId id="277"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81E64BC-12EF-4C18-8DFD-C8BBA67F9583}" type="datetimeFigureOut">
              <a:rPr lang="en-US" smtClean="0"/>
              <a:pPr/>
              <a:t>4/6/2023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204243-533B-4562-B1A7-BA601F0087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1E64BC-12EF-4C18-8DFD-C8BBA67F9583}" type="datetimeFigureOut">
              <a:rPr lang="en-US" smtClean="0"/>
              <a:pPr/>
              <a:t>4/6/2023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204243-533B-4562-B1A7-BA601F0087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1E64BC-12EF-4C18-8DFD-C8BBA67F9583}" type="datetimeFigureOut">
              <a:rPr lang="en-US" smtClean="0"/>
              <a:pPr/>
              <a:t>4/6/2023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204243-533B-4562-B1A7-BA601F0087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1E64BC-12EF-4C18-8DFD-C8BBA67F9583}" type="datetimeFigureOut">
              <a:rPr lang="en-US" smtClean="0"/>
              <a:pPr/>
              <a:t>4/6/2023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204243-533B-4562-B1A7-BA601F0087D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81E64BC-12EF-4C18-8DFD-C8BBA67F9583}" type="datetimeFigureOut">
              <a:rPr lang="en-US" smtClean="0"/>
              <a:pPr/>
              <a:t>4/6/2023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204243-533B-4562-B1A7-BA601F0087D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1E64BC-12EF-4C18-8DFD-C8BBA67F9583}" type="datetimeFigureOut">
              <a:rPr lang="en-US" smtClean="0"/>
              <a:pPr/>
              <a:t>4/6/2023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204243-533B-4562-B1A7-BA601F0087D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1E64BC-12EF-4C18-8DFD-C8BBA67F9583}" type="datetimeFigureOut">
              <a:rPr lang="en-US" smtClean="0"/>
              <a:pPr/>
              <a:t>4/6/2023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2204243-533B-4562-B1A7-BA601F0087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81E64BC-12EF-4C18-8DFD-C8BBA67F9583}" type="datetimeFigureOut">
              <a:rPr lang="en-US" smtClean="0"/>
              <a:pPr/>
              <a:t>4/6/2023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204243-533B-4562-B1A7-BA601F0087D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1E64BC-12EF-4C18-8DFD-C8BBA67F9583}" type="datetimeFigureOut">
              <a:rPr lang="en-US" smtClean="0"/>
              <a:pPr/>
              <a:t>4/6/2023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2204243-533B-4562-B1A7-BA601F0087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81E64BC-12EF-4C18-8DFD-C8BBA67F9583}" type="datetimeFigureOut">
              <a:rPr lang="en-US" smtClean="0"/>
              <a:pPr/>
              <a:t>4/6/2023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204243-533B-4562-B1A7-BA601F0087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81E64BC-12EF-4C18-8DFD-C8BBA67F9583}" type="datetimeFigureOut">
              <a:rPr lang="en-US" smtClean="0"/>
              <a:pPr/>
              <a:t>4/6/2023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204243-533B-4562-B1A7-BA601F0087D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1000"/>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81E64BC-12EF-4C18-8DFD-C8BBA67F9583}" type="datetimeFigureOut">
              <a:rPr lang="en-US" smtClean="0"/>
              <a:pPr/>
              <a:t>4/6/2023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204243-533B-4562-B1A7-BA601F0087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tockphoto-1251576415-170667a.jpg"/>
          <p:cNvPicPr>
            <a:picLocks noGrp="1" noChangeAspect="1"/>
          </p:cNvPicPr>
          <p:nvPr>
            <p:ph idx="1"/>
          </p:nvPr>
        </p:nvPicPr>
        <p:blipFill>
          <a:blip r:embed="rId2" cstate="print"/>
          <a:stretch>
            <a:fillRect/>
          </a:stretch>
        </p:blipFill>
        <p:spPr>
          <a:xfrm>
            <a:off x="533400" y="1524000"/>
            <a:ext cx="8077200" cy="4495800"/>
          </a:xfrm>
        </p:spPr>
      </p:pic>
      <p:sp>
        <p:nvSpPr>
          <p:cNvPr id="3" name="Title 2"/>
          <p:cNvSpPr>
            <a:spLocks noGrp="1"/>
          </p:cNvSpPr>
          <p:nvPr>
            <p:ph type="title"/>
          </p:nvPr>
        </p:nvSpPr>
        <p:spPr/>
        <p:txBody>
          <a:bodyPr/>
          <a:lstStyle/>
          <a:p>
            <a:pPr algn="ctr"/>
            <a:r>
              <a:rPr lang="en-US" dirty="0" smtClean="0">
                <a:solidFill>
                  <a:srgbClr val="FF0000"/>
                </a:solidFill>
              </a:rPr>
              <a:t>Medical specialists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bgyn_notes_templates.jpg"/>
          <p:cNvPicPr>
            <a:picLocks noGrp="1" noChangeAspect="1"/>
          </p:cNvPicPr>
          <p:nvPr>
            <p:ph idx="1"/>
          </p:nvPr>
        </p:nvPicPr>
        <p:blipFill>
          <a:blip r:embed="rId2" cstate="print"/>
          <a:stretch>
            <a:fillRect/>
          </a:stretch>
        </p:blipFill>
        <p:spPr>
          <a:xfrm>
            <a:off x="457200" y="990600"/>
            <a:ext cx="5334000" cy="3048000"/>
          </a:xfrm>
          <a:prstGeom prst="ellipse">
            <a:avLst/>
          </a:prstGeom>
          <a:ln>
            <a:noFill/>
          </a:ln>
          <a:effectLst>
            <a:softEdge rad="112500"/>
          </a:effectLst>
        </p:spPr>
      </p:pic>
      <p:sp>
        <p:nvSpPr>
          <p:cNvPr id="3" name="Title 2"/>
          <p:cNvSpPr>
            <a:spLocks noGrp="1"/>
          </p:cNvSpPr>
          <p:nvPr>
            <p:ph type="title"/>
          </p:nvPr>
        </p:nvSpPr>
        <p:spPr>
          <a:xfrm>
            <a:off x="457200" y="0"/>
            <a:ext cx="8229600" cy="1143000"/>
          </a:xfrm>
        </p:spPr>
        <p:txBody>
          <a:bodyPr/>
          <a:lstStyle/>
          <a:p>
            <a:r>
              <a:rPr lang="en-US" i="1" dirty="0" smtClean="0">
                <a:solidFill>
                  <a:srgbClr val="FF0000"/>
                </a:solidFill>
              </a:rPr>
              <a:t>Obstetrician</a:t>
            </a:r>
            <a:r>
              <a:rPr lang="en-US" b="0" dirty="0" smtClean="0"/>
              <a:t>/ˌ</a:t>
            </a:r>
            <a:r>
              <a:rPr lang="en-US" b="0" dirty="0" err="1" smtClean="0"/>
              <a:t>ɒbstəˈtrɪʃn</a:t>
            </a:r>
            <a:r>
              <a:rPr lang="en-US" b="0" dirty="0" smtClean="0"/>
              <a:t>/</a:t>
            </a:r>
            <a:endParaRPr lang="en-US" dirty="0"/>
          </a:p>
        </p:txBody>
      </p:sp>
      <p:sp>
        <p:nvSpPr>
          <p:cNvPr id="5" name="Rectangle 4"/>
          <p:cNvSpPr/>
          <p:nvPr/>
        </p:nvSpPr>
        <p:spPr>
          <a:xfrm>
            <a:off x="762000" y="4038600"/>
            <a:ext cx="8382000" cy="2246769"/>
          </a:xfrm>
          <a:prstGeom prst="rect">
            <a:avLst/>
          </a:prstGeom>
        </p:spPr>
        <p:txBody>
          <a:bodyPr wrap="square">
            <a:spAutoFit/>
          </a:bodyPr>
          <a:lstStyle/>
          <a:p>
            <a:pPr>
              <a:buFont typeface="Wingdings" pitchFamily="2" charset="2"/>
              <a:buChar char="Ø"/>
            </a:pPr>
            <a:r>
              <a:rPr lang="en-US" sz="2800" dirty="0" smtClean="0"/>
              <a:t>Care for pregnant women</a:t>
            </a:r>
          </a:p>
          <a:p>
            <a:endParaRPr lang="en-US" sz="2800" dirty="0" smtClean="0"/>
          </a:p>
          <a:p>
            <a:pPr>
              <a:buFont typeface="Wingdings" pitchFamily="2" charset="2"/>
              <a:buChar char="Ø"/>
            </a:pPr>
            <a:r>
              <a:rPr lang="en-US" sz="2800" dirty="0" smtClean="0"/>
              <a:t>Check women before the birth of their babies</a:t>
            </a:r>
          </a:p>
          <a:p>
            <a:endParaRPr lang="en-US" sz="2800" dirty="0" smtClean="0"/>
          </a:p>
          <a:p>
            <a:pPr>
              <a:buFont typeface="Wingdings" pitchFamily="2" charset="2"/>
              <a:buChar char="Ø"/>
            </a:pPr>
            <a:r>
              <a:rPr lang="en-US" sz="2800" dirty="0" smtClean="0"/>
              <a:t>Deliver the babies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ox(i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miling-pediatrician-weighing-cute-baby-RM4CFUG.jpg"/>
          <p:cNvPicPr>
            <a:picLocks noGrp="1" noChangeAspect="1"/>
          </p:cNvPicPr>
          <p:nvPr>
            <p:ph idx="1"/>
          </p:nvPr>
        </p:nvPicPr>
        <p:blipFill>
          <a:blip r:embed="rId2" cstate="print"/>
          <a:stretch>
            <a:fillRect/>
          </a:stretch>
        </p:blipFill>
        <p:spPr>
          <a:xfrm>
            <a:off x="457200" y="1371600"/>
            <a:ext cx="4267200" cy="4495800"/>
          </a:xfrm>
        </p:spPr>
      </p:pic>
      <p:sp>
        <p:nvSpPr>
          <p:cNvPr id="3" name="Title 2"/>
          <p:cNvSpPr>
            <a:spLocks noGrp="1"/>
          </p:cNvSpPr>
          <p:nvPr>
            <p:ph type="title"/>
          </p:nvPr>
        </p:nvSpPr>
        <p:spPr/>
        <p:txBody>
          <a:bodyPr>
            <a:normAutofit fontScale="90000"/>
          </a:bodyPr>
          <a:lstStyle/>
          <a:p>
            <a:r>
              <a:rPr lang="en-US" i="1" dirty="0" smtClean="0">
                <a:solidFill>
                  <a:srgbClr val="FF0000"/>
                </a:solidFill>
              </a:rPr>
              <a:t>Pediatrician</a:t>
            </a:r>
            <a:r>
              <a:rPr lang="en-US" dirty="0" smtClean="0"/>
              <a:t>/ˌ</a:t>
            </a:r>
            <a:r>
              <a:rPr lang="en-US" dirty="0" err="1" smtClean="0"/>
              <a:t>piːdiəˈtrɪʃn</a:t>
            </a:r>
            <a:r>
              <a:rPr lang="en-US" dirty="0" smtClean="0"/>
              <a:t>/</a:t>
            </a:r>
            <a:r>
              <a:rPr lang="en-US" i="1" dirty="0" smtClean="0">
                <a:solidFill>
                  <a:srgbClr val="FF0000"/>
                </a:solidFill>
              </a:rPr>
              <a:t/>
            </a:r>
            <a:br>
              <a:rPr lang="en-US" i="1" dirty="0" smtClean="0">
                <a:solidFill>
                  <a:srgbClr val="FF0000"/>
                </a:solidFill>
              </a:rPr>
            </a:br>
            <a:endParaRPr lang="en-US" dirty="0"/>
          </a:p>
        </p:txBody>
      </p:sp>
      <p:sp>
        <p:nvSpPr>
          <p:cNvPr id="5" name="Rectangle 4"/>
          <p:cNvSpPr/>
          <p:nvPr/>
        </p:nvSpPr>
        <p:spPr>
          <a:xfrm>
            <a:off x="5181600" y="3048000"/>
            <a:ext cx="3518912" cy="523220"/>
          </a:xfrm>
          <a:prstGeom prst="rect">
            <a:avLst/>
          </a:prstGeom>
        </p:spPr>
        <p:txBody>
          <a:bodyPr wrap="none">
            <a:spAutoFit/>
          </a:bodyPr>
          <a:lstStyle/>
          <a:p>
            <a:pPr>
              <a:buFont typeface="Wingdings" pitchFamily="2" charset="2"/>
              <a:buChar char="Ø"/>
            </a:pPr>
            <a:r>
              <a:rPr lang="en-US" sz="2800" dirty="0" smtClean="0"/>
              <a:t> Care for children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534400" cy="5486400"/>
          </a:xfrm>
        </p:spPr>
        <p:txBody>
          <a:bodyPr>
            <a:normAutofit/>
          </a:bodyPr>
          <a:lstStyle/>
          <a:p>
            <a:endParaRPr lang="en-US" dirty="0" smtClean="0"/>
          </a:p>
          <a:p>
            <a:pPr>
              <a:buNone/>
            </a:pPr>
            <a:r>
              <a:rPr lang="en-US" i="1" dirty="0" smtClean="0">
                <a:solidFill>
                  <a:srgbClr val="FF0000"/>
                </a:solidFill>
              </a:rPr>
              <a:t>Family doctor</a:t>
            </a:r>
          </a:p>
          <a:p>
            <a:r>
              <a:rPr lang="en-US" dirty="0" smtClean="0"/>
              <a:t>Care for the whole family</a:t>
            </a:r>
          </a:p>
          <a:p>
            <a:r>
              <a:rPr lang="en-US" dirty="0" smtClean="0"/>
              <a:t>Care for patients who have all kinds of illness</a:t>
            </a:r>
          </a:p>
          <a:p>
            <a:endParaRPr lang="en-US" dirty="0" smtClean="0"/>
          </a:p>
          <a:p>
            <a:pPr>
              <a:buNone/>
            </a:pPr>
            <a:r>
              <a:rPr lang="en-US" i="1" dirty="0" smtClean="0">
                <a:solidFill>
                  <a:srgbClr val="FF0000"/>
                </a:solidFill>
              </a:rPr>
              <a:t>Emergency specialists</a:t>
            </a:r>
            <a:r>
              <a:rPr lang="en-US" dirty="0" smtClean="0"/>
              <a:t> /</a:t>
            </a:r>
            <a:r>
              <a:rPr lang="en-US" dirty="0" err="1" smtClean="0"/>
              <a:t>ɪˈmɜːdʒənsi</a:t>
            </a:r>
            <a:r>
              <a:rPr lang="en-US" dirty="0" smtClean="0"/>
              <a:t>/ /ˈ</a:t>
            </a:r>
            <a:r>
              <a:rPr lang="en-US" dirty="0" err="1" smtClean="0"/>
              <a:t>speʃəlɪst</a:t>
            </a:r>
            <a:r>
              <a:rPr lang="en-US" dirty="0" smtClean="0"/>
              <a:t>/</a:t>
            </a:r>
            <a:endParaRPr lang="en-US" i="1" dirty="0" smtClean="0">
              <a:solidFill>
                <a:srgbClr val="FF0000"/>
              </a:solidFill>
            </a:endParaRPr>
          </a:p>
          <a:p>
            <a:r>
              <a:rPr lang="en-US" dirty="0" smtClean="0"/>
              <a:t>Give immediate treatment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ox(in)">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ox(i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Asian-female-nurse-is-smilling.jpg"/>
          <p:cNvPicPr>
            <a:picLocks noGrp="1" noChangeAspect="1"/>
          </p:cNvPicPr>
          <p:nvPr>
            <p:ph idx="1"/>
          </p:nvPr>
        </p:nvPicPr>
        <p:blipFill>
          <a:blip r:embed="rId2" cstate="print"/>
          <a:stretch>
            <a:fillRect/>
          </a:stretch>
        </p:blipFill>
        <p:spPr>
          <a:xfrm>
            <a:off x="381000" y="1143000"/>
            <a:ext cx="4038600" cy="45259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itle 2"/>
          <p:cNvSpPr>
            <a:spLocks noGrp="1"/>
          </p:cNvSpPr>
          <p:nvPr>
            <p:ph type="title"/>
          </p:nvPr>
        </p:nvSpPr>
        <p:spPr/>
        <p:txBody>
          <a:bodyPr/>
          <a:lstStyle/>
          <a:p>
            <a:r>
              <a:rPr lang="en-US" dirty="0" smtClean="0">
                <a:solidFill>
                  <a:srgbClr val="FF0000"/>
                </a:solidFill>
              </a:rPr>
              <a:t>Nurse</a:t>
            </a:r>
            <a:endParaRPr lang="en-US" dirty="0"/>
          </a:p>
        </p:txBody>
      </p:sp>
      <p:sp>
        <p:nvSpPr>
          <p:cNvPr id="5" name="Rectangle 4"/>
          <p:cNvSpPr/>
          <p:nvPr/>
        </p:nvSpPr>
        <p:spPr>
          <a:xfrm>
            <a:off x="4800600" y="2057400"/>
            <a:ext cx="5334000" cy="1384995"/>
          </a:xfrm>
          <a:prstGeom prst="rect">
            <a:avLst/>
          </a:prstGeom>
        </p:spPr>
        <p:txBody>
          <a:bodyPr wrap="square">
            <a:spAutoFit/>
          </a:bodyPr>
          <a:lstStyle/>
          <a:p>
            <a:pPr>
              <a:buFont typeface="Wingdings" pitchFamily="2" charset="2"/>
              <a:buChar char="Ø"/>
            </a:pPr>
            <a:r>
              <a:rPr lang="en-US" sz="2800" dirty="0" smtClean="0"/>
              <a:t>Heal sick people</a:t>
            </a:r>
          </a:p>
          <a:p>
            <a:endParaRPr lang="en-US" sz="2800" dirty="0" smtClean="0"/>
          </a:p>
          <a:p>
            <a:pPr>
              <a:buFont typeface="Wingdings" pitchFamily="2" charset="2"/>
              <a:buChar char="Ø"/>
            </a:pPr>
            <a:r>
              <a:rPr lang="en-US" sz="2800" dirty="0" smtClean="0"/>
              <a:t>Take care of patients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ox(i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dirty="0" smtClean="0"/>
              <a:t>___T___ 1. Doctors and nurses are medical specialists. </a:t>
            </a:r>
          </a:p>
          <a:p>
            <a:pPr>
              <a:buNone/>
            </a:pPr>
            <a:r>
              <a:rPr lang="en-US" dirty="0" smtClean="0"/>
              <a:t>_______ 2. Doctors have only one job. They heal sick people. </a:t>
            </a:r>
          </a:p>
          <a:p>
            <a:pPr>
              <a:buNone/>
            </a:pPr>
            <a:r>
              <a:rPr lang="en-US" dirty="0" smtClean="0"/>
              <a:t>______ 3. Disease prevention is an important job. _______ 4. Patients usually die from vaccinations. _______ 5. Some doctors specialize in only one kind of medicine.</a:t>
            </a:r>
          </a:p>
          <a:p>
            <a:pPr>
              <a:buNone/>
            </a:pPr>
            <a:r>
              <a:rPr lang="en-US" dirty="0" smtClean="0"/>
              <a:t> _______ 6. There are many different medical specializations. </a:t>
            </a:r>
          </a:p>
          <a:p>
            <a:pPr>
              <a:buNone/>
            </a:pPr>
            <a:r>
              <a:rPr lang="en-US" dirty="0" smtClean="0"/>
              <a:t>_______ 7. Doctors have two jobs. They prevent disease and they help sick people.</a:t>
            </a:r>
            <a:endParaRPr lang="en-US" dirty="0"/>
          </a:p>
        </p:txBody>
      </p:sp>
      <p:sp>
        <p:nvSpPr>
          <p:cNvPr id="3" name="Title 2"/>
          <p:cNvSpPr>
            <a:spLocks noGrp="1"/>
          </p:cNvSpPr>
          <p:nvPr>
            <p:ph type="title"/>
          </p:nvPr>
        </p:nvSpPr>
        <p:spPr/>
        <p:txBody>
          <a:bodyPr>
            <a:normAutofit fontScale="90000"/>
          </a:bodyPr>
          <a:lstStyle/>
          <a:p>
            <a:r>
              <a:rPr lang="en-US" sz="3600" dirty="0" smtClean="0">
                <a:solidFill>
                  <a:srgbClr val="FF0000"/>
                </a:solidFill>
              </a:rPr>
              <a:t>Write T by each statement if it is true or correct. If it is false, write F . </a:t>
            </a:r>
            <a:endParaRPr lang="en-US" dirty="0"/>
          </a:p>
        </p:txBody>
      </p:sp>
      <p:sp>
        <p:nvSpPr>
          <p:cNvPr id="4" name="Rectangle 3"/>
          <p:cNvSpPr/>
          <p:nvPr/>
        </p:nvSpPr>
        <p:spPr>
          <a:xfrm>
            <a:off x="838200" y="22860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F</a:t>
            </a:r>
            <a:endParaRPr lang="en-US" dirty="0"/>
          </a:p>
        </p:txBody>
      </p:sp>
      <p:sp>
        <p:nvSpPr>
          <p:cNvPr id="5" name="Rectangle 4"/>
          <p:cNvSpPr/>
          <p:nvPr/>
        </p:nvSpPr>
        <p:spPr>
          <a:xfrm>
            <a:off x="914400" y="2971800"/>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
        <p:nvSpPr>
          <p:cNvPr id="6" name="Rectangle 5"/>
          <p:cNvSpPr/>
          <p:nvPr/>
        </p:nvSpPr>
        <p:spPr>
          <a:xfrm>
            <a:off x="990600" y="3352800"/>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7" name="Rectangle 6"/>
          <p:cNvSpPr/>
          <p:nvPr/>
        </p:nvSpPr>
        <p:spPr>
          <a:xfrm>
            <a:off x="1066800" y="3733800"/>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
        <p:nvSpPr>
          <p:cNvPr id="8" name="Rectangle 7"/>
          <p:cNvSpPr/>
          <p:nvPr/>
        </p:nvSpPr>
        <p:spPr>
          <a:xfrm>
            <a:off x="762000" y="4419600"/>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
        <p:nvSpPr>
          <p:cNvPr id="9" name="Rectangle 8"/>
          <p:cNvSpPr/>
          <p:nvPr/>
        </p:nvSpPr>
        <p:spPr>
          <a:xfrm>
            <a:off x="685800" y="51054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04800"/>
            <a:ext cx="8686800" cy="6019800"/>
          </a:xfrm>
        </p:spPr>
        <p:txBody>
          <a:bodyPr>
            <a:normAutofit lnSpcReduction="10000"/>
          </a:bodyPr>
          <a:lstStyle/>
          <a:p>
            <a:pPr marL="624078" indent="-514350">
              <a:buNone/>
            </a:pPr>
            <a:r>
              <a:rPr lang="en-US" sz="2000" dirty="0" smtClean="0"/>
              <a:t>1. Doctors make sick people healthy. They try to cure their </a:t>
            </a:r>
            <a:r>
              <a:rPr lang="en-US" sz="2000" b="1" dirty="0" smtClean="0"/>
              <a:t>patients</a:t>
            </a:r>
            <a:r>
              <a:rPr lang="en-US" sz="2000" dirty="0" smtClean="0"/>
              <a:t> with drugs or surgery.</a:t>
            </a:r>
          </a:p>
          <a:p>
            <a:pPr marL="624078" indent="-514350">
              <a:buNone/>
            </a:pPr>
            <a:r>
              <a:rPr lang="en-US" sz="2000" dirty="0" smtClean="0"/>
              <a:t> a. doctors                b. heal           c. sick people         d. healthy</a:t>
            </a:r>
          </a:p>
          <a:p>
            <a:pPr marL="624078" indent="-514350">
              <a:buNone/>
            </a:pPr>
            <a:r>
              <a:rPr lang="en-US" sz="2000" dirty="0" smtClean="0"/>
              <a:t>2. Ophthalmologists take care of eyes. They </a:t>
            </a:r>
            <a:r>
              <a:rPr lang="en-US" sz="2000" b="1" dirty="0" smtClean="0"/>
              <a:t>treat</a:t>
            </a:r>
            <a:r>
              <a:rPr lang="en-US" sz="2000" dirty="0" smtClean="0"/>
              <a:t> eye disease. </a:t>
            </a:r>
          </a:p>
          <a:p>
            <a:pPr marL="624078" indent="-514350">
              <a:buNone/>
            </a:pPr>
            <a:r>
              <a:rPr lang="en-US" sz="2000" dirty="0" smtClean="0"/>
              <a:t>a. help                  b. have                c. give                d. take care of </a:t>
            </a:r>
          </a:p>
          <a:p>
            <a:pPr marL="624078" indent="-514350">
              <a:buNone/>
            </a:pPr>
            <a:r>
              <a:rPr lang="en-US" sz="2000" dirty="0" smtClean="0"/>
              <a:t>3. Eye disease sometimes makes people </a:t>
            </a:r>
            <a:r>
              <a:rPr lang="en-US" sz="2000" b="1" dirty="0" smtClean="0"/>
              <a:t>blind</a:t>
            </a:r>
            <a:r>
              <a:rPr lang="en-US" sz="2000" dirty="0" smtClean="0"/>
              <a:t>. </a:t>
            </a:r>
          </a:p>
          <a:p>
            <a:pPr marL="624078" indent="-514350">
              <a:buNone/>
            </a:pPr>
            <a:r>
              <a:rPr lang="en-US" sz="2000" dirty="0" err="1" smtClean="0"/>
              <a:t>a.They</a:t>
            </a:r>
            <a:r>
              <a:rPr lang="en-US" sz="2000" dirty="0" smtClean="0"/>
              <a:t> cannot see.                b. They cannot hear. </a:t>
            </a:r>
          </a:p>
          <a:p>
            <a:pPr marL="624078" indent="-514350">
              <a:buNone/>
            </a:pPr>
            <a:r>
              <a:rPr lang="en-US" sz="2000" dirty="0" smtClean="0"/>
              <a:t>c. They wear glasses.            d. They need surgery.</a:t>
            </a:r>
          </a:p>
          <a:p>
            <a:pPr marL="624078" indent="-514350">
              <a:buNone/>
            </a:pPr>
            <a:r>
              <a:rPr lang="en-US" sz="2000" dirty="0" smtClean="0"/>
              <a:t> 4. People sometimes have accidents or get sick suddenly. Then they go to the emergency room for</a:t>
            </a:r>
            <a:r>
              <a:rPr lang="en-US" sz="2000" b="1" dirty="0" smtClean="0"/>
              <a:t> immediate </a:t>
            </a:r>
            <a:r>
              <a:rPr lang="en-US" sz="2000" dirty="0" smtClean="0"/>
              <a:t>care. </a:t>
            </a:r>
          </a:p>
          <a:p>
            <a:pPr marL="624078" indent="-514350">
              <a:buNone/>
            </a:pPr>
            <a:r>
              <a:rPr lang="en-US" sz="2000" dirty="0" smtClean="0"/>
              <a:t>a. emergency          b. slowly              c. accidental                d. sick </a:t>
            </a:r>
          </a:p>
          <a:p>
            <a:pPr marL="624078" indent="-514350">
              <a:buNone/>
            </a:pPr>
            <a:r>
              <a:rPr lang="en-US" sz="2000" dirty="0" smtClean="0"/>
              <a:t>5. Anesthesiologists are </a:t>
            </a:r>
            <a:r>
              <a:rPr lang="en-US" sz="2000" b="1" dirty="0" smtClean="0"/>
              <a:t>specialists</a:t>
            </a:r>
            <a:r>
              <a:rPr lang="en-US" sz="2000" dirty="0" smtClean="0"/>
              <a:t> who help surgeons with operation. </a:t>
            </a:r>
          </a:p>
          <a:p>
            <a:pPr marL="624078" indent="-514350">
              <a:buNone/>
            </a:pPr>
            <a:r>
              <a:rPr lang="en-US" sz="2000" dirty="0" smtClean="0"/>
              <a:t>a. surgeons.          b. operations        c. helpers    d. special doctors </a:t>
            </a:r>
          </a:p>
          <a:p>
            <a:pPr marL="624078" indent="-514350">
              <a:buNone/>
            </a:pPr>
            <a:r>
              <a:rPr lang="en-US" sz="2000" dirty="0" smtClean="0"/>
              <a:t>6. Obstetrician care for </a:t>
            </a:r>
            <a:r>
              <a:rPr lang="en-US" sz="2000" b="1" dirty="0" smtClean="0"/>
              <a:t>pregnant</a:t>
            </a:r>
            <a:r>
              <a:rPr lang="en-US" sz="2000" dirty="0" smtClean="0"/>
              <a:t> women. They help the women with the birth of their babies. </a:t>
            </a:r>
          </a:p>
          <a:p>
            <a:pPr marL="624078" indent="-514350">
              <a:buNone/>
            </a:pPr>
            <a:r>
              <a:rPr lang="en-US" sz="2000" dirty="0" smtClean="0"/>
              <a:t>            a. women.                             b. women who are doctors </a:t>
            </a:r>
          </a:p>
          <a:p>
            <a:pPr marL="624078" indent="-514350">
              <a:buNone/>
            </a:pPr>
            <a:r>
              <a:rPr lang="en-US" sz="2000" dirty="0" smtClean="0"/>
              <a:t>              c. women who are sick    d. women who will have babies</a:t>
            </a:r>
            <a:endParaRPr lang="en-US" sz="2000" dirty="0"/>
          </a:p>
        </p:txBody>
      </p:sp>
      <p:sp>
        <p:nvSpPr>
          <p:cNvPr id="3" name="Oval 6"/>
          <p:cNvSpPr>
            <a:spLocks noChangeArrowheads="1"/>
          </p:cNvSpPr>
          <p:nvPr/>
        </p:nvSpPr>
        <p:spPr bwMode="auto">
          <a:xfrm>
            <a:off x="4419600" y="762000"/>
            <a:ext cx="378823" cy="533400"/>
          </a:xfrm>
          <a:prstGeom prst="ellipse">
            <a:avLst/>
          </a:prstGeom>
          <a:noFill/>
          <a:ln w="38100">
            <a:solidFill>
              <a:srgbClr val="FF0000"/>
            </a:solidFill>
            <a:round/>
            <a:headEnd/>
            <a:tailEnd/>
          </a:ln>
        </p:spPr>
        <p:txBody>
          <a:bodyPr wrap="none" anchor="ctr"/>
          <a:lstStyle/>
          <a:p>
            <a:endParaRPr lang="en-US" sz="2800"/>
          </a:p>
        </p:txBody>
      </p:sp>
      <p:sp>
        <p:nvSpPr>
          <p:cNvPr id="4" name="Oval 6"/>
          <p:cNvSpPr>
            <a:spLocks noChangeArrowheads="1"/>
          </p:cNvSpPr>
          <p:nvPr/>
        </p:nvSpPr>
        <p:spPr bwMode="auto">
          <a:xfrm>
            <a:off x="6705600" y="1447800"/>
            <a:ext cx="378823" cy="533400"/>
          </a:xfrm>
          <a:prstGeom prst="ellipse">
            <a:avLst/>
          </a:prstGeom>
          <a:noFill/>
          <a:ln w="38100">
            <a:solidFill>
              <a:srgbClr val="FF0000"/>
            </a:solidFill>
            <a:round/>
            <a:headEnd/>
            <a:tailEnd/>
          </a:ln>
        </p:spPr>
        <p:txBody>
          <a:bodyPr wrap="none" anchor="ctr"/>
          <a:lstStyle/>
          <a:p>
            <a:endParaRPr lang="en-US" sz="2800"/>
          </a:p>
        </p:txBody>
      </p:sp>
      <p:sp>
        <p:nvSpPr>
          <p:cNvPr id="5" name="Oval 6"/>
          <p:cNvSpPr>
            <a:spLocks noChangeArrowheads="1"/>
          </p:cNvSpPr>
          <p:nvPr/>
        </p:nvSpPr>
        <p:spPr bwMode="auto">
          <a:xfrm>
            <a:off x="152400" y="2133600"/>
            <a:ext cx="378823" cy="533400"/>
          </a:xfrm>
          <a:prstGeom prst="ellipse">
            <a:avLst/>
          </a:prstGeom>
          <a:noFill/>
          <a:ln w="38100">
            <a:solidFill>
              <a:srgbClr val="FF0000"/>
            </a:solidFill>
            <a:round/>
            <a:headEnd/>
            <a:tailEnd/>
          </a:ln>
        </p:spPr>
        <p:txBody>
          <a:bodyPr wrap="none" anchor="ctr"/>
          <a:lstStyle/>
          <a:p>
            <a:endParaRPr lang="en-US" sz="2800"/>
          </a:p>
        </p:txBody>
      </p:sp>
      <p:sp>
        <p:nvSpPr>
          <p:cNvPr id="6" name="Oval 6"/>
          <p:cNvSpPr>
            <a:spLocks noChangeArrowheads="1"/>
          </p:cNvSpPr>
          <p:nvPr/>
        </p:nvSpPr>
        <p:spPr bwMode="auto">
          <a:xfrm>
            <a:off x="0" y="3276600"/>
            <a:ext cx="378823" cy="533400"/>
          </a:xfrm>
          <a:prstGeom prst="ellipse">
            <a:avLst/>
          </a:prstGeom>
          <a:noFill/>
          <a:ln w="38100">
            <a:solidFill>
              <a:srgbClr val="FF0000"/>
            </a:solidFill>
            <a:round/>
            <a:headEnd/>
            <a:tailEnd/>
          </a:ln>
        </p:spPr>
        <p:txBody>
          <a:bodyPr wrap="none" anchor="ctr"/>
          <a:lstStyle/>
          <a:p>
            <a:endParaRPr lang="en-US" sz="2800"/>
          </a:p>
        </p:txBody>
      </p:sp>
      <p:sp>
        <p:nvSpPr>
          <p:cNvPr id="7" name="Oval 6"/>
          <p:cNvSpPr>
            <a:spLocks noChangeArrowheads="1"/>
          </p:cNvSpPr>
          <p:nvPr/>
        </p:nvSpPr>
        <p:spPr bwMode="auto">
          <a:xfrm>
            <a:off x="6248400" y="4191000"/>
            <a:ext cx="378823" cy="533400"/>
          </a:xfrm>
          <a:prstGeom prst="ellipse">
            <a:avLst/>
          </a:prstGeom>
          <a:noFill/>
          <a:ln w="38100">
            <a:solidFill>
              <a:srgbClr val="FF0000"/>
            </a:solidFill>
            <a:round/>
            <a:headEnd/>
            <a:tailEnd/>
          </a:ln>
        </p:spPr>
        <p:txBody>
          <a:bodyPr wrap="none" anchor="ctr"/>
          <a:lstStyle/>
          <a:p>
            <a:endParaRPr lang="en-US" sz="2800"/>
          </a:p>
        </p:txBody>
      </p:sp>
      <p:sp>
        <p:nvSpPr>
          <p:cNvPr id="8" name="Oval 6"/>
          <p:cNvSpPr>
            <a:spLocks noChangeArrowheads="1"/>
          </p:cNvSpPr>
          <p:nvPr/>
        </p:nvSpPr>
        <p:spPr bwMode="auto">
          <a:xfrm>
            <a:off x="4343400" y="5562600"/>
            <a:ext cx="378823" cy="533400"/>
          </a:xfrm>
          <a:prstGeom prst="ellipse">
            <a:avLst/>
          </a:prstGeom>
          <a:noFill/>
          <a:ln w="38100">
            <a:solidFill>
              <a:srgbClr val="FF0000"/>
            </a:solidFill>
            <a:round/>
            <a:headEnd/>
            <a:tailEnd/>
          </a:ln>
        </p:spPr>
        <p:txBody>
          <a:bodyPr wrap="none" anchor="ctr"/>
          <a:lstStyle/>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57200"/>
            <a:ext cx="8686800" cy="5550091"/>
          </a:xfrm>
        </p:spPr>
        <p:txBody>
          <a:bodyPr>
            <a:noAutofit/>
          </a:bodyPr>
          <a:lstStyle/>
          <a:p>
            <a:pPr>
              <a:buNone/>
            </a:pPr>
            <a:r>
              <a:rPr lang="en-US" sz="2400" dirty="0" smtClean="0"/>
              <a:t>7. Vaccinations </a:t>
            </a:r>
            <a:r>
              <a:rPr lang="en-US" sz="2400" b="1" dirty="0" smtClean="0"/>
              <a:t>save many lives.</a:t>
            </a:r>
          </a:p>
          <a:p>
            <a:pPr>
              <a:buNone/>
            </a:pPr>
            <a:r>
              <a:rPr lang="en-US" sz="2400" dirty="0" smtClean="0"/>
              <a:t> a. People die because of vaccinations. </a:t>
            </a:r>
          </a:p>
          <a:p>
            <a:pPr>
              <a:buNone/>
            </a:pPr>
            <a:r>
              <a:rPr lang="en-US" sz="2400" dirty="0" smtClean="0"/>
              <a:t>b. People live because of vaccinations. </a:t>
            </a:r>
          </a:p>
          <a:p>
            <a:pPr>
              <a:buNone/>
            </a:pPr>
            <a:r>
              <a:rPr lang="en-US" sz="2400" dirty="0" smtClean="0"/>
              <a:t>c. Vaccinations make people sick. </a:t>
            </a:r>
          </a:p>
          <a:p>
            <a:pPr>
              <a:buNone/>
            </a:pPr>
            <a:r>
              <a:rPr lang="en-US" sz="2400" dirty="0" smtClean="0"/>
              <a:t>d. Vaccinations cure disease.</a:t>
            </a:r>
          </a:p>
          <a:p>
            <a:pPr>
              <a:buNone/>
            </a:pPr>
            <a:endParaRPr lang="en-US" sz="2400" dirty="0" smtClean="0"/>
          </a:p>
          <a:p>
            <a:pPr>
              <a:buNone/>
            </a:pPr>
            <a:r>
              <a:rPr lang="en-US" sz="2400" dirty="0" smtClean="0"/>
              <a:t> 8. Doctors treat </a:t>
            </a:r>
            <a:r>
              <a:rPr lang="en-US" sz="2400" b="1" dirty="0" smtClean="0"/>
              <a:t>illnesses</a:t>
            </a:r>
            <a:r>
              <a:rPr lang="en-US" sz="2400" dirty="0" smtClean="0"/>
              <a:t>, or diseases, with new drugs and new machines.</a:t>
            </a:r>
          </a:p>
          <a:p>
            <a:pPr>
              <a:buNone/>
            </a:pPr>
            <a:r>
              <a:rPr lang="en-US" sz="2400" dirty="0" smtClean="0"/>
              <a:t> a. machines    b. drugs      c. diseases    d. doctors </a:t>
            </a:r>
          </a:p>
          <a:p>
            <a:pPr>
              <a:buNone/>
            </a:pPr>
            <a:endParaRPr lang="en-US" sz="2400" dirty="0" smtClean="0"/>
          </a:p>
          <a:p>
            <a:pPr>
              <a:buNone/>
            </a:pPr>
            <a:r>
              <a:rPr lang="en-US" sz="2400" dirty="0" smtClean="0"/>
              <a:t>9. Anesthesiologists put patients to sleep during operations. Then the patients </a:t>
            </a:r>
            <a:r>
              <a:rPr lang="en-US" sz="2400" b="1" dirty="0" smtClean="0"/>
              <a:t>feel no pain. </a:t>
            </a:r>
          </a:p>
          <a:p>
            <a:pPr>
              <a:buNone/>
            </a:pPr>
            <a:r>
              <a:rPr lang="en-US" sz="2400" dirty="0" smtClean="0"/>
              <a:t>             a. Patients hurt.      b. Patients do not hurt. </a:t>
            </a:r>
          </a:p>
          <a:p>
            <a:pPr>
              <a:buNone/>
            </a:pPr>
            <a:r>
              <a:rPr lang="en-US" sz="2400" dirty="0" smtClean="0"/>
              <a:t>             c. Patients operate.      d. Patients do not sleep.</a:t>
            </a:r>
            <a:endParaRPr lang="en-US" sz="2400" dirty="0"/>
          </a:p>
        </p:txBody>
      </p:sp>
      <p:sp>
        <p:nvSpPr>
          <p:cNvPr id="3" name="Oval 6"/>
          <p:cNvSpPr>
            <a:spLocks noChangeArrowheads="1"/>
          </p:cNvSpPr>
          <p:nvPr/>
        </p:nvSpPr>
        <p:spPr bwMode="auto">
          <a:xfrm>
            <a:off x="152400" y="1219200"/>
            <a:ext cx="378823" cy="533400"/>
          </a:xfrm>
          <a:prstGeom prst="ellipse">
            <a:avLst/>
          </a:prstGeom>
          <a:noFill/>
          <a:ln w="38100">
            <a:solidFill>
              <a:srgbClr val="FF0000"/>
            </a:solidFill>
            <a:round/>
            <a:headEnd/>
            <a:tailEnd/>
          </a:ln>
        </p:spPr>
        <p:txBody>
          <a:bodyPr wrap="none" anchor="ctr"/>
          <a:lstStyle/>
          <a:p>
            <a:endParaRPr lang="en-US" sz="2800"/>
          </a:p>
        </p:txBody>
      </p:sp>
      <p:sp>
        <p:nvSpPr>
          <p:cNvPr id="4" name="Oval 6"/>
          <p:cNvSpPr>
            <a:spLocks noChangeArrowheads="1"/>
          </p:cNvSpPr>
          <p:nvPr/>
        </p:nvSpPr>
        <p:spPr bwMode="auto">
          <a:xfrm>
            <a:off x="4114800" y="3733800"/>
            <a:ext cx="378823" cy="533400"/>
          </a:xfrm>
          <a:prstGeom prst="ellipse">
            <a:avLst/>
          </a:prstGeom>
          <a:noFill/>
          <a:ln w="38100">
            <a:solidFill>
              <a:srgbClr val="FF0000"/>
            </a:solidFill>
            <a:round/>
            <a:headEnd/>
            <a:tailEnd/>
          </a:ln>
        </p:spPr>
        <p:txBody>
          <a:bodyPr wrap="none" anchor="ctr"/>
          <a:lstStyle/>
          <a:p>
            <a:endParaRPr lang="en-US" sz="2800"/>
          </a:p>
        </p:txBody>
      </p:sp>
      <p:sp>
        <p:nvSpPr>
          <p:cNvPr id="5" name="Oval 6"/>
          <p:cNvSpPr>
            <a:spLocks noChangeArrowheads="1"/>
          </p:cNvSpPr>
          <p:nvPr/>
        </p:nvSpPr>
        <p:spPr bwMode="auto">
          <a:xfrm>
            <a:off x="4267200" y="5257800"/>
            <a:ext cx="378823" cy="533400"/>
          </a:xfrm>
          <a:prstGeom prst="ellipse">
            <a:avLst/>
          </a:prstGeom>
          <a:noFill/>
          <a:ln w="38100">
            <a:solidFill>
              <a:srgbClr val="FF0000"/>
            </a:solidFill>
            <a:round/>
            <a:headEnd/>
            <a:tailEnd/>
          </a:ln>
        </p:spPr>
        <p:txBody>
          <a:bodyPr wrap="none" anchor="ctr"/>
          <a:lstStyle/>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8382000" cy="5626291"/>
          </a:xfrm>
        </p:spPr>
        <p:txBody>
          <a:bodyPr>
            <a:normAutofit fontScale="77500" lnSpcReduction="20000"/>
          </a:bodyPr>
          <a:lstStyle/>
          <a:p>
            <a:pPr>
              <a:buNone/>
            </a:pPr>
            <a:r>
              <a:rPr lang="en-US" dirty="0" smtClean="0"/>
              <a:t>1. Doctors and nurses work together to give good medical care.</a:t>
            </a:r>
          </a:p>
          <a:p>
            <a:pPr>
              <a:buNone/>
            </a:pPr>
            <a:r>
              <a:rPr lang="en-US" dirty="0" smtClean="0"/>
              <a:t> ___V___ a. Doctors want to give good care.</a:t>
            </a:r>
          </a:p>
          <a:p>
            <a:pPr>
              <a:buNone/>
            </a:pPr>
            <a:r>
              <a:rPr lang="en-US" dirty="0" smtClean="0"/>
              <a:t> ___V___ b. Nurses want to give good care.</a:t>
            </a:r>
          </a:p>
          <a:p>
            <a:pPr>
              <a:buNone/>
            </a:pPr>
            <a:r>
              <a:rPr lang="en-US" dirty="0" smtClean="0"/>
              <a:t> _______ c. Doctors and nurses are good. </a:t>
            </a:r>
          </a:p>
          <a:p>
            <a:pPr>
              <a:buNone/>
            </a:pPr>
            <a:r>
              <a:rPr lang="en-US" dirty="0" smtClean="0"/>
              <a:t>2. Doctors often give vaccinations to stop diseases. </a:t>
            </a:r>
          </a:p>
          <a:p>
            <a:pPr>
              <a:buNone/>
            </a:pPr>
            <a:r>
              <a:rPr lang="en-US" dirty="0" smtClean="0"/>
              <a:t>____ ___  a. Vaccinations stop disease. </a:t>
            </a:r>
          </a:p>
          <a:p>
            <a:pPr>
              <a:buNone/>
            </a:pPr>
            <a:r>
              <a:rPr lang="en-US" dirty="0" smtClean="0"/>
              <a:t>____ _      b. Doctors give diseases. </a:t>
            </a:r>
          </a:p>
          <a:p>
            <a:pPr>
              <a:buNone/>
            </a:pPr>
            <a:r>
              <a:rPr lang="en-US" dirty="0" smtClean="0"/>
              <a:t>_______ </a:t>
            </a:r>
            <a:r>
              <a:rPr lang="en-US" dirty="0" smtClean="0"/>
              <a:t>   c</a:t>
            </a:r>
            <a:r>
              <a:rPr lang="en-US" dirty="0" smtClean="0"/>
              <a:t>. Vaccinations are diseases. </a:t>
            </a:r>
          </a:p>
          <a:p>
            <a:pPr>
              <a:buNone/>
            </a:pPr>
            <a:r>
              <a:rPr lang="en-US" dirty="0" smtClean="0"/>
              <a:t>3. Surgeons use operations to take care of problems inside the body.</a:t>
            </a:r>
          </a:p>
          <a:p>
            <a:pPr>
              <a:buNone/>
            </a:pPr>
            <a:r>
              <a:rPr lang="en-US" dirty="0" smtClean="0"/>
              <a:t> _______ a. Operations take care of problems inside the body. </a:t>
            </a:r>
            <a:r>
              <a:rPr lang="en-US" dirty="0" smtClean="0"/>
              <a:t>______b</a:t>
            </a:r>
            <a:r>
              <a:rPr lang="en-US" dirty="0" smtClean="0"/>
              <a:t>. Doctors have problems inside their bodies</a:t>
            </a:r>
          </a:p>
          <a:p>
            <a:pPr>
              <a:buNone/>
            </a:pPr>
            <a:r>
              <a:rPr lang="en-US" dirty="0" smtClean="0"/>
              <a:t>. </a:t>
            </a:r>
            <a:r>
              <a:rPr lang="en-US" dirty="0" smtClean="0"/>
              <a:t>_______c</a:t>
            </a:r>
            <a:r>
              <a:rPr lang="en-US" dirty="0" smtClean="0"/>
              <a:t>. Operations are problems inside the body. </a:t>
            </a:r>
          </a:p>
          <a:p>
            <a:pPr>
              <a:buNone/>
            </a:pPr>
            <a:r>
              <a:rPr lang="en-US" dirty="0" smtClean="0"/>
              <a:t>4. Specialists work together to heal patients.</a:t>
            </a:r>
          </a:p>
          <a:p>
            <a:pPr>
              <a:buNone/>
            </a:pPr>
            <a:r>
              <a:rPr lang="en-US" dirty="0" smtClean="0"/>
              <a:t> _______ a. Specialists heal patients</a:t>
            </a:r>
          </a:p>
          <a:p>
            <a:pPr>
              <a:buNone/>
            </a:pPr>
            <a:r>
              <a:rPr lang="en-US" dirty="0" smtClean="0"/>
              <a:t>. _______ b. Specialists work together</a:t>
            </a:r>
          </a:p>
          <a:p>
            <a:pPr>
              <a:buNone/>
            </a:pPr>
            <a:r>
              <a:rPr lang="en-US" dirty="0" smtClean="0"/>
              <a:t>_______ </a:t>
            </a:r>
            <a:r>
              <a:rPr lang="en-US" dirty="0" smtClean="0"/>
              <a:t> c</a:t>
            </a:r>
            <a:r>
              <a:rPr lang="en-US" dirty="0" smtClean="0"/>
              <a:t>. Specialists are patients. </a:t>
            </a:r>
            <a:endParaRPr lang="en-US" dirty="0"/>
          </a:p>
        </p:txBody>
      </p:sp>
      <p:sp>
        <p:nvSpPr>
          <p:cNvPr id="3" name="Oval 6"/>
          <p:cNvSpPr>
            <a:spLocks noChangeArrowheads="1"/>
          </p:cNvSpPr>
          <p:nvPr/>
        </p:nvSpPr>
        <p:spPr bwMode="auto">
          <a:xfrm>
            <a:off x="1600200" y="2057400"/>
            <a:ext cx="378823" cy="381000"/>
          </a:xfrm>
          <a:prstGeom prst="ellipse">
            <a:avLst/>
          </a:prstGeom>
          <a:noFill/>
          <a:ln w="38100">
            <a:solidFill>
              <a:srgbClr val="FF0000"/>
            </a:solidFill>
            <a:round/>
            <a:headEnd/>
            <a:tailEnd/>
          </a:ln>
        </p:spPr>
        <p:txBody>
          <a:bodyPr wrap="none" anchor="ctr"/>
          <a:lstStyle/>
          <a:p>
            <a:endParaRPr lang="en-US" sz="2800"/>
          </a:p>
        </p:txBody>
      </p:sp>
      <p:sp>
        <p:nvSpPr>
          <p:cNvPr id="4" name="Oval 6"/>
          <p:cNvSpPr>
            <a:spLocks noChangeArrowheads="1"/>
          </p:cNvSpPr>
          <p:nvPr/>
        </p:nvSpPr>
        <p:spPr bwMode="auto">
          <a:xfrm>
            <a:off x="1524000" y="3581400"/>
            <a:ext cx="378823" cy="381000"/>
          </a:xfrm>
          <a:prstGeom prst="ellipse">
            <a:avLst/>
          </a:prstGeom>
          <a:noFill/>
          <a:ln w="38100">
            <a:solidFill>
              <a:srgbClr val="FF0000"/>
            </a:solidFill>
            <a:round/>
            <a:headEnd/>
            <a:tailEnd/>
          </a:ln>
        </p:spPr>
        <p:txBody>
          <a:bodyPr wrap="none" anchor="ctr"/>
          <a:lstStyle/>
          <a:p>
            <a:endParaRPr lang="en-US" sz="2800"/>
          </a:p>
        </p:txBody>
      </p:sp>
      <p:sp>
        <p:nvSpPr>
          <p:cNvPr id="5" name="Oval 6"/>
          <p:cNvSpPr>
            <a:spLocks noChangeArrowheads="1"/>
          </p:cNvSpPr>
          <p:nvPr/>
        </p:nvSpPr>
        <p:spPr bwMode="auto">
          <a:xfrm>
            <a:off x="1524000" y="4724400"/>
            <a:ext cx="378823" cy="381000"/>
          </a:xfrm>
          <a:prstGeom prst="ellipse">
            <a:avLst/>
          </a:prstGeom>
          <a:noFill/>
          <a:ln w="38100">
            <a:solidFill>
              <a:srgbClr val="FF0000"/>
            </a:solidFill>
            <a:round/>
            <a:headEnd/>
            <a:tailEnd/>
          </a:ln>
        </p:spPr>
        <p:txBody>
          <a:bodyPr wrap="none" anchor="ctr"/>
          <a:lstStyle/>
          <a:p>
            <a:endParaRPr lang="en-US" sz="2800"/>
          </a:p>
        </p:txBody>
      </p:sp>
      <p:sp>
        <p:nvSpPr>
          <p:cNvPr id="6" name="Oval 6"/>
          <p:cNvSpPr>
            <a:spLocks noChangeArrowheads="1"/>
          </p:cNvSpPr>
          <p:nvPr/>
        </p:nvSpPr>
        <p:spPr bwMode="auto">
          <a:xfrm>
            <a:off x="1524000" y="5029200"/>
            <a:ext cx="378823" cy="381000"/>
          </a:xfrm>
          <a:prstGeom prst="ellipse">
            <a:avLst/>
          </a:prstGeom>
          <a:noFill/>
          <a:ln w="38100">
            <a:solidFill>
              <a:srgbClr val="FF0000"/>
            </a:solidFill>
            <a:round/>
            <a:headEnd/>
            <a:tailEnd/>
          </a:ln>
        </p:spPr>
        <p:txBody>
          <a:bodyPr wrap="none" anchor="ctr"/>
          <a:lstStyle/>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33400"/>
            <a:ext cx="8382000" cy="5473891"/>
          </a:xfrm>
        </p:spPr>
        <p:txBody>
          <a:bodyPr>
            <a:normAutofit fontScale="92500" lnSpcReduction="20000"/>
          </a:bodyPr>
          <a:lstStyle/>
          <a:p>
            <a:pPr>
              <a:buNone/>
            </a:pPr>
            <a:r>
              <a:rPr lang="en-US" dirty="0" smtClean="0"/>
              <a:t>5. Family doctors care for patients who have all kinds of diseases</a:t>
            </a:r>
          </a:p>
          <a:p>
            <a:pPr>
              <a:buNone/>
            </a:pPr>
            <a:r>
              <a:rPr lang="en-US" dirty="0" smtClean="0"/>
              <a:t>. _______ a. Doctors have diseases.</a:t>
            </a:r>
          </a:p>
          <a:p>
            <a:pPr>
              <a:buNone/>
            </a:pPr>
            <a:r>
              <a:rPr lang="en-US" dirty="0" smtClean="0"/>
              <a:t> _______ b. Patients have diseases</a:t>
            </a:r>
          </a:p>
          <a:p>
            <a:pPr>
              <a:buNone/>
            </a:pPr>
            <a:r>
              <a:rPr lang="en-US" dirty="0" smtClean="0"/>
              <a:t>. _______ c. Family doctors are patients.</a:t>
            </a:r>
          </a:p>
          <a:p>
            <a:pPr>
              <a:buNone/>
            </a:pPr>
            <a:r>
              <a:rPr lang="en-US" dirty="0" smtClean="0"/>
              <a:t> 6. Anesthesiologists are specialists who help surgeons. </a:t>
            </a:r>
          </a:p>
          <a:p>
            <a:pPr>
              <a:buNone/>
            </a:pPr>
            <a:r>
              <a:rPr lang="en-US" dirty="0" smtClean="0"/>
              <a:t>_______ a. Surgeons are anesthesiologists. </a:t>
            </a:r>
          </a:p>
          <a:p>
            <a:pPr>
              <a:buNone/>
            </a:pPr>
            <a:r>
              <a:rPr lang="en-US" dirty="0" smtClean="0"/>
              <a:t>_______ b. Anesthesiologists help surgeons. </a:t>
            </a:r>
          </a:p>
          <a:p>
            <a:pPr>
              <a:buNone/>
            </a:pPr>
            <a:r>
              <a:rPr lang="en-US" dirty="0" smtClean="0"/>
              <a:t>_______ c. All specialists help surgeons. </a:t>
            </a:r>
          </a:p>
          <a:p>
            <a:pPr>
              <a:buNone/>
            </a:pPr>
            <a:r>
              <a:rPr lang="en-US" dirty="0" smtClean="0"/>
              <a:t>7. Pediatricians are physicians who care for children. </a:t>
            </a:r>
          </a:p>
          <a:p>
            <a:pPr>
              <a:buNone/>
            </a:pPr>
            <a:r>
              <a:rPr lang="en-US" dirty="0" smtClean="0"/>
              <a:t>_______ a. Pediatricians are doctors. </a:t>
            </a:r>
          </a:p>
          <a:p>
            <a:pPr>
              <a:buNone/>
            </a:pPr>
            <a:r>
              <a:rPr lang="en-US" dirty="0" smtClean="0"/>
              <a:t>_______ b. Pediatricians take care of children. ______c. Pediatricians are often children.</a:t>
            </a:r>
            <a:endParaRPr lang="en-US" dirty="0"/>
          </a:p>
        </p:txBody>
      </p:sp>
      <p:sp>
        <p:nvSpPr>
          <p:cNvPr id="3" name="Oval 6"/>
          <p:cNvSpPr>
            <a:spLocks noChangeArrowheads="1"/>
          </p:cNvSpPr>
          <p:nvPr/>
        </p:nvSpPr>
        <p:spPr bwMode="auto">
          <a:xfrm>
            <a:off x="1752600" y="1524000"/>
            <a:ext cx="378823" cy="381000"/>
          </a:xfrm>
          <a:prstGeom prst="ellipse">
            <a:avLst/>
          </a:prstGeom>
          <a:noFill/>
          <a:ln w="38100">
            <a:solidFill>
              <a:srgbClr val="FF0000"/>
            </a:solidFill>
            <a:round/>
            <a:headEnd/>
            <a:tailEnd/>
          </a:ln>
        </p:spPr>
        <p:txBody>
          <a:bodyPr wrap="none" anchor="ctr"/>
          <a:lstStyle/>
          <a:p>
            <a:endParaRPr lang="en-US" sz="2800"/>
          </a:p>
        </p:txBody>
      </p:sp>
      <p:sp>
        <p:nvSpPr>
          <p:cNvPr id="4" name="Oval 6"/>
          <p:cNvSpPr>
            <a:spLocks noChangeArrowheads="1"/>
          </p:cNvSpPr>
          <p:nvPr/>
        </p:nvSpPr>
        <p:spPr bwMode="auto">
          <a:xfrm>
            <a:off x="1600200" y="3200400"/>
            <a:ext cx="378823" cy="381000"/>
          </a:xfrm>
          <a:prstGeom prst="ellipse">
            <a:avLst/>
          </a:prstGeom>
          <a:noFill/>
          <a:ln w="38100">
            <a:solidFill>
              <a:srgbClr val="FF0000"/>
            </a:solidFill>
            <a:round/>
            <a:headEnd/>
            <a:tailEnd/>
          </a:ln>
        </p:spPr>
        <p:txBody>
          <a:bodyPr wrap="none" anchor="ctr"/>
          <a:lstStyle/>
          <a:p>
            <a:endParaRPr lang="en-US" sz="2800"/>
          </a:p>
        </p:txBody>
      </p:sp>
      <p:sp>
        <p:nvSpPr>
          <p:cNvPr id="5" name="Oval 6"/>
          <p:cNvSpPr>
            <a:spLocks noChangeArrowheads="1"/>
          </p:cNvSpPr>
          <p:nvPr/>
        </p:nvSpPr>
        <p:spPr bwMode="auto">
          <a:xfrm>
            <a:off x="1600200" y="4572000"/>
            <a:ext cx="378823" cy="381000"/>
          </a:xfrm>
          <a:prstGeom prst="ellipse">
            <a:avLst/>
          </a:prstGeom>
          <a:noFill/>
          <a:ln w="38100">
            <a:solidFill>
              <a:srgbClr val="FF0000"/>
            </a:solidFill>
            <a:round/>
            <a:headEnd/>
            <a:tailEnd/>
          </a:ln>
        </p:spPr>
        <p:txBody>
          <a:bodyPr wrap="none" anchor="ctr"/>
          <a:lstStyle/>
          <a:p>
            <a:endParaRPr lang="en-US" sz="2800"/>
          </a:p>
        </p:txBody>
      </p:sp>
      <p:sp>
        <p:nvSpPr>
          <p:cNvPr id="6" name="Oval 6"/>
          <p:cNvSpPr>
            <a:spLocks noChangeArrowheads="1"/>
          </p:cNvSpPr>
          <p:nvPr/>
        </p:nvSpPr>
        <p:spPr bwMode="auto">
          <a:xfrm>
            <a:off x="1600200" y="4953000"/>
            <a:ext cx="378823" cy="381000"/>
          </a:xfrm>
          <a:prstGeom prst="ellipse">
            <a:avLst/>
          </a:prstGeom>
          <a:noFill/>
          <a:ln w="38100">
            <a:solidFill>
              <a:srgbClr val="FF0000"/>
            </a:solidFill>
            <a:round/>
            <a:headEnd/>
            <a:tailEnd/>
          </a:ln>
        </p:spPr>
        <p:txBody>
          <a:bodyPr wrap="none" anchor="ctr"/>
          <a:lstStyle/>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382000" cy="5016691"/>
          </a:xfrm>
        </p:spPr>
        <p:txBody>
          <a:bodyPr>
            <a:noAutofit/>
          </a:bodyPr>
          <a:lstStyle/>
          <a:p>
            <a:pPr>
              <a:buNone/>
            </a:pPr>
            <a:r>
              <a:rPr lang="en-US" sz="2000" dirty="0" smtClean="0"/>
              <a:t>1. ____ Family Practice Doctors     a. They take care of eyes. </a:t>
            </a:r>
          </a:p>
          <a:p>
            <a:pPr>
              <a:buNone/>
            </a:pPr>
            <a:r>
              <a:rPr lang="en-US" sz="2000" dirty="0" smtClean="0"/>
              <a:t>2. ____ Dentists                            b. They care for children.</a:t>
            </a:r>
          </a:p>
          <a:p>
            <a:pPr>
              <a:buNone/>
            </a:pPr>
            <a:r>
              <a:rPr lang="en-US" sz="2000" dirty="0" smtClean="0"/>
              <a:t>3. ____ Obstetricians           c. They take care of pregnant women and deliver babies.</a:t>
            </a:r>
          </a:p>
          <a:p>
            <a:pPr>
              <a:buNone/>
            </a:pPr>
            <a:r>
              <a:rPr lang="en-US" sz="2000" dirty="0" smtClean="0"/>
              <a:t>4.____ Anesthesiologists     d. They use operations to help patients. </a:t>
            </a:r>
          </a:p>
          <a:p>
            <a:pPr>
              <a:buNone/>
            </a:pPr>
            <a:r>
              <a:rPr lang="en-US" sz="2000" dirty="0" smtClean="0"/>
              <a:t>5. ____ Surgeons              e. They take care of people of all ages. </a:t>
            </a:r>
          </a:p>
          <a:p>
            <a:pPr>
              <a:buNone/>
            </a:pPr>
            <a:r>
              <a:rPr lang="en-US" sz="2000" dirty="0" smtClean="0"/>
              <a:t>6. ____ Ophthalmologists     f. They put people to sleep for operations. </a:t>
            </a:r>
          </a:p>
          <a:p>
            <a:pPr>
              <a:buNone/>
            </a:pPr>
            <a:r>
              <a:rPr lang="en-US" sz="2000" dirty="0" smtClean="0"/>
              <a:t>7. ____ Pediatrician                g. They take care of people’s teeth.</a:t>
            </a:r>
            <a:endParaRPr lang="en-US" sz="2000" dirty="0"/>
          </a:p>
        </p:txBody>
      </p:sp>
      <p:sp>
        <p:nvSpPr>
          <p:cNvPr id="3" name="Title 2"/>
          <p:cNvSpPr>
            <a:spLocks noGrp="1"/>
          </p:cNvSpPr>
          <p:nvPr>
            <p:ph type="title"/>
          </p:nvPr>
        </p:nvSpPr>
        <p:spPr>
          <a:xfrm>
            <a:off x="457200" y="0"/>
            <a:ext cx="8229600" cy="1143000"/>
          </a:xfrm>
        </p:spPr>
        <p:txBody>
          <a:bodyPr/>
          <a:lstStyle/>
          <a:p>
            <a:r>
              <a:rPr lang="en-US" dirty="0" smtClean="0">
                <a:solidFill>
                  <a:srgbClr val="FF0000"/>
                </a:solidFill>
              </a:rPr>
              <a:t>Matching</a:t>
            </a:r>
            <a:endParaRPr lang="en-US" dirty="0">
              <a:solidFill>
                <a:srgbClr val="FF0000"/>
              </a:solidFill>
            </a:endParaRPr>
          </a:p>
        </p:txBody>
      </p:sp>
      <p:sp>
        <p:nvSpPr>
          <p:cNvPr id="4" name="TextBox 3"/>
          <p:cNvSpPr txBox="1"/>
          <p:nvPr/>
        </p:nvSpPr>
        <p:spPr>
          <a:xfrm>
            <a:off x="838200" y="990600"/>
            <a:ext cx="381000" cy="369332"/>
          </a:xfrm>
          <a:prstGeom prst="rect">
            <a:avLst/>
          </a:prstGeom>
          <a:noFill/>
        </p:spPr>
        <p:txBody>
          <a:bodyPr wrap="square" rtlCol="0">
            <a:spAutoFit/>
          </a:bodyPr>
          <a:lstStyle/>
          <a:p>
            <a:r>
              <a:rPr lang="en-US" b="1" dirty="0" smtClean="0">
                <a:solidFill>
                  <a:srgbClr val="FF0000"/>
                </a:solidFill>
              </a:rPr>
              <a:t>e</a:t>
            </a:r>
            <a:endParaRPr lang="en-US" b="1" dirty="0">
              <a:solidFill>
                <a:srgbClr val="FF0000"/>
              </a:solidFill>
            </a:endParaRPr>
          </a:p>
        </p:txBody>
      </p:sp>
      <p:sp>
        <p:nvSpPr>
          <p:cNvPr id="5" name="TextBox 4"/>
          <p:cNvSpPr txBox="1"/>
          <p:nvPr/>
        </p:nvSpPr>
        <p:spPr>
          <a:xfrm>
            <a:off x="838200" y="1295400"/>
            <a:ext cx="381000" cy="369332"/>
          </a:xfrm>
          <a:prstGeom prst="rect">
            <a:avLst/>
          </a:prstGeom>
          <a:noFill/>
        </p:spPr>
        <p:txBody>
          <a:bodyPr wrap="square" rtlCol="0">
            <a:spAutoFit/>
          </a:bodyPr>
          <a:lstStyle/>
          <a:p>
            <a:r>
              <a:rPr lang="en-US" dirty="0" smtClean="0">
                <a:solidFill>
                  <a:srgbClr val="FF0000"/>
                </a:solidFill>
              </a:rPr>
              <a:t>g</a:t>
            </a:r>
            <a:endParaRPr lang="en-US" dirty="0">
              <a:solidFill>
                <a:srgbClr val="FF0000"/>
              </a:solidFill>
            </a:endParaRPr>
          </a:p>
        </p:txBody>
      </p:sp>
      <p:sp>
        <p:nvSpPr>
          <p:cNvPr id="6" name="TextBox 5"/>
          <p:cNvSpPr txBox="1"/>
          <p:nvPr/>
        </p:nvSpPr>
        <p:spPr>
          <a:xfrm>
            <a:off x="838200" y="1676400"/>
            <a:ext cx="381000" cy="369332"/>
          </a:xfrm>
          <a:prstGeom prst="rect">
            <a:avLst/>
          </a:prstGeom>
          <a:noFill/>
        </p:spPr>
        <p:txBody>
          <a:bodyPr wrap="square" rtlCol="0">
            <a:spAutoFit/>
          </a:bodyPr>
          <a:lstStyle/>
          <a:p>
            <a:r>
              <a:rPr lang="en-US" b="1" dirty="0" smtClean="0">
                <a:solidFill>
                  <a:srgbClr val="FF0000"/>
                </a:solidFill>
              </a:rPr>
              <a:t>c</a:t>
            </a:r>
            <a:endParaRPr lang="en-US" b="1" dirty="0">
              <a:solidFill>
                <a:srgbClr val="FF0000"/>
              </a:solidFill>
            </a:endParaRPr>
          </a:p>
        </p:txBody>
      </p:sp>
      <p:sp>
        <p:nvSpPr>
          <p:cNvPr id="7" name="TextBox 6"/>
          <p:cNvSpPr txBox="1"/>
          <p:nvPr/>
        </p:nvSpPr>
        <p:spPr>
          <a:xfrm>
            <a:off x="838200" y="2286000"/>
            <a:ext cx="381000" cy="369332"/>
          </a:xfrm>
          <a:prstGeom prst="rect">
            <a:avLst/>
          </a:prstGeom>
          <a:noFill/>
        </p:spPr>
        <p:txBody>
          <a:bodyPr wrap="square" rtlCol="0">
            <a:spAutoFit/>
          </a:bodyPr>
          <a:lstStyle/>
          <a:p>
            <a:r>
              <a:rPr lang="en-US" dirty="0" smtClean="0">
                <a:solidFill>
                  <a:srgbClr val="FF0000"/>
                </a:solidFill>
              </a:rPr>
              <a:t>f</a:t>
            </a:r>
            <a:endParaRPr lang="en-US" dirty="0">
              <a:solidFill>
                <a:srgbClr val="FF0000"/>
              </a:solidFill>
            </a:endParaRPr>
          </a:p>
        </p:txBody>
      </p:sp>
      <p:sp>
        <p:nvSpPr>
          <p:cNvPr id="8" name="TextBox 7"/>
          <p:cNvSpPr txBox="1"/>
          <p:nvPr/>
        </p:nvSpPr>
        <p:spPr>
          <a:xfrm>
            <a:off x="838200" y="2971800"/>
            <a:ext cx="381000" cy="369332"/>
          </a:xfrm>
          <a:prstGeom prst="rect">
            <a:avLst/>
          </a:prstGeom>
          <a:noFill/>
        </p:spPr>
        <p:txBody>
          <a:bodyPr wrap="square" rtlCol="0">
            <a:spAutoFit/>
          </a:bodyPr>
          <a:lstStyle/>
          <a:p>
            <a:r>
              <a:rPr lang="en-US" b="1" dirty="0" smtClean="0">
                <a:solidFill>
                  <a:srgbClr val="FF0000"/>
                </a:solidFill>
              </a:rPr>
              <a:t>d</a:t>
            </a:r>
            <a:endParaRPr lang="en-US" b="1" dirty="0">
              <a:solidFill>
                <a:srgbClr val="FF0000"/>
              </a:solidFill>
            </a:endParaRPr>
          </a:p>
        </p:txBody>
      </p:sp>
      <p:sp>
        <p:nvSpPr>
          <p:cNvPr id="9" name="TextBox 8"/>
          <p:cNvSpPr txBox="1"/>
          <p:nvPr/>
        </p:nvSpPr>
        <p:spPr>
          <a:xfrm>
            <a:off x="838200" y="3352800"/>
            <a:ext cx="381000" cy="369332"/>
          </a:xfrm>
          <a:prstGeom prst="rect">
            <a:avLst/>
          </a:prstGeom>
          <a:noFill/>
        </p:spPr>
        <p:txBody>
          <a:bodyPr wrap="square" rtlCol="0">
            <a:spAutoFit/>
          </a:bodyPr>
          <a:lstStyle/>
          <a:p>
            <a:r>
              <a:rPr lang="en-US" b="1" dirty="0" smtClean="0">
                <a:solidFill>
                  <a:srgbClr val="FF0000"/>
                </a:solidFill>
              </a:rPr>
              <a:t>a</a:t>
            </a:r>
            <a:endParaRPr lang="en-US" b="1" dirty="0">
              <a:solidFill>
                <a:srgbClr val="FF0000"/>
              </a:solidFill>
            </a:endParaRPr>
          </a:p>
        </p:txBody>
      </p:sp>
      <p:sp>
        <p:nvSpPr>
          <p:cNvPr id="10" name="TextBox 9"/>
          <p:cNvSpPr txBox="1"/>
          <p:nvPr/>
        </p:nvSpPr>
        <p:spPr>
          <a:xfrm>
            <a:off x="838200" y="3962400"/>
            <a:ext cx="381000" cy="369332"/>
          </a:xfrm>
          <a:prstGeom prst="rect">
            <a:avLst/>
          </a:prstGeom>
          <a:noFill/>
        </p:spPr>
        <p:txBody>
          <a:bodyPr wrap="square" rtlCol="0">
            <a:spAutoFit/>
          </a:bodyPr>
          <a:lstStyle/>
          <a:p>
            <a:r>
              <a:rPr lang="en-US" b="1" dirty="0" smtClean="0">
                <a:solidFill>
                  <a:srgbClr val="FF0000"/>
                </a:solidFill>
              </a:rPr>
              <a:t>b</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Specialize (v)</a:t>
            </a:r>
          </a:p>
          <a:p>
            <a:r>
              <a:rPr lang="en-US" dirty="0" smtClean="0"/>
              <a:t>Specialist (n)</a:t>
            </a:r>
          </a:p>
          <a:p>
            <a:r>
              <a:rPr lang="en-US" dirty="0" smtClean="0"/>
              <a:t>Health care/medical care</a:t>
            </a:r>
          </a:p>
          <a:p>
            <a:r>
              <a:rPr lang="en-US" dirty="0" smtClean="0"/>
              <a:t>Heal/ treat/ take care of (v)</a:t>
            </a:r>
          </a:p>
          <a:p>
            <a:r>
              <a:rPr lang="en-US" dirty="0" smtClean="0"/>
              <a:t>Treatment </a:t>
            </a:r>
            <a:r>
              <a:rPr lang="en-US" dirty="0" smtClean="0"/>
              <a:t>(n)</a:t>
            </a:r>
            <a:endParaRPr lang="en-US" dirty="0" smtClean="0"/>
          </a:p>
          <a:p>
            <a:r>
              <a:rPr lang="en-US" dirty="0" smtClean="0"/>
              <a:t>Operation (n)/Surgery (n)</a:t>
            </a:r>
          </a:p>
          <a:p>
            <a:endParaRPr lang="en-US" dirty="0"/>
          </a:p>
        </p:txBody>
      </p:sp>
      <p:sp>
        <p:nvSpPr>
          <p:cNvPr id="4" name="TextBox 3"/>
          <p:cNvSpPr txBox="1"/>
          <p:nvPr/>
        </p:nvSpPr>
        <p:spPr>
          <a:xfrm>
            <a:off x="1676400" y="457200"/>
            <a:ext cx="5105400" cy="584775"/>
          </a:xfrm>
          <a:prstGeom prst="rect">
            <a:avLst/>
          </a:prstGeom>
          <a:noFill/>
        </p:spPr>
        <p:txBody>
          <a:bodyPr wrap="square" rtlCol="0">
            <a:spAutoFit/>
          </a:bodyPr>
          <a:lstStyle/>
          <a:p>
            <a:pPr algn="ctr"/>
            <a:r>
              <a:rPr lang="en-US" sz="3200" b="1" dirty="0" smtClean="0">
                <a:solidFill>
                  <a:srgbClr val="FF0000"/>
                </a:solidFill>
              </a:rPr>
              <a:t>VOCABULARY</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686800" cy="4525963"/>
          </a:xfrm>
        </p:spPr>
        <p:txBody>
          <a:bodyPr/>
          <a:lstStyle/>
          <a:p>
            <a:r>
              <a:rPr lang="en-US" dirty="0" smtClean="0"/>
              <a:t>Make sick people healthy</a:t>
            </a:r>
          </a:p>
          <a:p>
            <a:r>
              <a:rPr lang="en-US" dirty="0" smtClean="0"/>
              <a:t>Treat diseases (drug, machine)</a:t>
            </a:r>
          </a:p>
          <a:p>
            <a:r>
              <a:rPr lang="en-US" dirty="0" smtClean="0"/>
              <a:t>Prevent diseases (vaccination, health education)</a:t>
            </a:r>
          </a:p>
          <a:p>
            <a:r>
              <a:rPr lang="en-US" dirty="0" smtClean="0"/>
              <a:t>Look after patients</a:t>
            </a:r>
            <a:endParaRPr lang="en-US" dirty="0"/>
          </a:p>
        </p:txBody>
      </p:sp>
      <p:sp>
        <p:nvSpPr>
          <p:cNvPr id="3" name="Title 2"/>
          <p:cNvSpPr>
            <a:spLocks noGrp="1"/>
          </p:cNvSpPr>
          <p:nvPr>
            <p:ph type="title"/>
          </p:nvPr>
        </p:nvSpPr>
        <p:spPr/>
        <p:txBody>
          <a:bodyPr>
            <a:normAutofit fontScale="90000"/>
          </a:bodyPr>
          <a:lstStyle/>
          <a:p>
            <a:r>
              <a:rPr lang="en-US" dirty="0" smtClean="0">
                <a:solidFill>
                  <a:srgbClr val="FF0000"/>
                </a:solidFill>
              </a:rPr>
              <a:t>Medical specialists’ duties</a:t>
            </a:r>
            <a:br>
              <a:rPr lang="en-US" dirty="0" smtClean="0">
                <a:solidFill>
                  <a:srgbClr val="FF0000"/>
                </a:solidFill>
              </a:rPr>
            </a:b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ox(in)">
                                      <p:cBhvr>
                                        <p:cTn id="15" dur="500"/>
                                        <p:tgtEl>
                                          <p:spTgt spid="2">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ox(in)">
                                      <p:cBhvr>
                                        <p:cTn id="18" dur="500"/>
                                        <p:tgtEl>
                                          <p:spTgt spid="2">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ox(in)">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991600" cy="6124754"/>
          </a:xfrm>
          <a:prstGeom prst="rect">
            <a:avLst/>
          </a:prstGeom>
        </p:spPr>
        <p:txBody>
          <a:bodyPr wrap="square">
            <a:spAutoFit/>
          </a:bodyPr>
          <a:lstStyle/>
          <a:p>
            <a:pPr algn="ctr"/>
            <a:r>
              <a:rPr lang="en-US" sz="1600" dirty="0" smtClean="0">
                <a:solidFill>
                  <a:srgbClr val="FF0000"/>
                </a:solidFill>
              </a:rPr>
              <a:t>Medical Specialists</a:t>
            </a:r>
          </a:p>
          <a:p>
            <a:r>
              <a:rPr lang="en-US" sz="1400" dirty="0" smtClean="0"/>
              <a:t>	 Doctors, nurses, and other medical people are all part of health care. They all work together to give good medical care. </a:t>
            </a:r>
          </a:p>
          <a:p>
            <a:r>
              <a:rPr lang="en-US" sz="1400" dirty="0" smtClean="0"/>
              <a:t>	</a:t>
            </a:r>
            <a:r>
              <a:rPr lang="en-US" sz="1400" dirty="0" smtClean="0">
                <a:solidFill>
                  <a:srgbClr val="FF0000"/>
                </a:solidFill>
              </a:rPr>
              <a:t>Doctors</a:t>
            </a:r>
            <a:r>
              <a:rPr lang="en-US" sz="1400" dirty="0" smtClean="0"/>
              <a:t> have two important jobs. First, they make sick people healthy. They often use machines and new drugs to heal patients. Second, doctors try to prevent disease. They often give vaccinations to stop disease. Vaccinations prevent diseases like smallpox, cholera, polio, and measles. Not many people die from these diseases now. Vaccinations save many lives. Doctors also try to prevent disease with good advice. They tell their patients to eat the right kind of food and to exercise daily. </a:t>
            </a:r>
          </a:p>
          <a:p>
            <a:r>
              <a:rPr lang="en-US" sz="1400" dirty="0" smtClean="0"/>
              <a:t>	Many doctors specialize in only one kind of medicine. For example, </a:t>
            </a:r>
            <a:r>
              <a:rPr lang="en-US" sz="1400" dirty="0" smtClean="0">
                <a:solidFill>
                  <a:srgbClr val="FF0000"/>
                </a:solidFill>
              </a:rPr>
              <a:t>ophthalmologists</a:t>
            </a:r>
            <a:r>
              <a:rPr lang="en-US" sz="1400" dirty="0" smtClean="0"/>
              <a:t> are eye specialists. They treat eye diseases and try to prevent blindness. </a:t>
            </a:r>
            <a:r>
              <a:rPr lang="en-US" sz="1400" dirty="0" smtClean="0">
                <a:solidFill>
                  <a:srgbClr val="FF0000"/>
                </a:solidFill>
              </a:rPr>
              <a:t>Dentists </a:t>
            </a:r>
            <a:r>
              <a:rPr lang="en-US" sz="1400" dirty="0" smtClean="0"/>
              <a:t>take care of people’s teeth and treat diseases of the mouth. </a:t>
            </a:r>
          </a:p>
          <a:p>
            <a:r>
              <a:rPr lang="en-US" sz="1400" dirty="0" smtClean="0"/>
              <a:t>	Some patients need operations. </a:t>
            </a:r>
            <a:r>
              <a:rPr lang="en-US" sz="1400" dirty="0" smtClean="0">
                <a:solidFill>
                  <a:srgbClr val="FF0000"/>
                </a:solidFill>
              </a:rPr>
              <a:t>Surgeons</a:t>
            </a:r>
            <a:r>
              <a:rPr lang="en-US" sz="1400" dirty="0" smtClean="0"/>
              <a:t> use operations to take care of problems inside the body. For example, there are many operations on the heart. </a:t>
            </a:r>
            <a:r>
              <a:rPr lang="en-US" sz="1400" dirty="0" smtClean="0">
                <a:solidFill>
                  <a:srgbClr val="FF0000"/>
                </a:solidFill>
              </a:rPr>
              <a:t>Anesthesiologists</a:t>
            </a:r>
            <a:r>
              <a:rPr lang="en-US" sz="1400" dirty="0" smtClean="0"/>
              <a:t> are specialists who help surgeons with operations. They put patients to sleep during surgery. Then the patients do not feel pain.</a:t>
            </a:r>
          </a:p>
          <a:p>
            <a:r>
              <a:rPr lang="en-US" sz="1400" dirty="0" smtClean="0"/>
              <a:t>	 </a:t>
            </a:r>
            <a:r>
              <a:rPr lang="en-US" sz="1400" dirty="0" smtClean="0">
                <a:solidFill>
                  <a:srgbClr val="FF0000"/>
                </a:solidFill>
              </a:rPr>
              <a:t>Obstetrician</a:t>
            </a:r>
            <a:r>
              <a:rPr lang="en-US" sz="1400" dirty="0" smtClean="0"/>
              <a:t> are specialists who care for pregnant women. They check women before the birth of their babies and deliver the babies</a:t>
            </a:r>
            <a:r>
              <a:rPr lang="en-US" sz="1400" dirty="0" smtClean="0">
                <a:solidFill>
                  <a:srgbClr val="FF0000"/>
                </a:solidFill>
              </a:rPr>
              <a:t>. Pediatricians </a:t>
            </a:r>
            <a:r>
              <a:rPr lang="en-US" sz="1400" dirty="0" smtClean="0"/>
              <a:t>are physicians who care for children. </a:t>
            </a:r>
          </a:p>
          <a:p>
            <a:r>
              <a:rPr lang="en-US" sz="1400" dirty="0" smtClean="0"/>
              <a:t>	Family practice is a new specialization. </a:t>
            </a:r>
            <a:r>
              <a:rPr lang="en-US" sz="1400" dirty="0" smtClean="0">
                <a:solidFill>
                  <a:srgbClr val="FF0000"/>
                </a:solidFill>
              </a:rPr>
              <a:t>A family doctor </a:t>
            </a:r>
            <a:r>
              <a:rPr lang="en-US" sz="1400" dirty="0" smtClean="0"/>
              <a:t>cares for the whole family. This doctor cares for patients who have all kinds of illness. A family practice doctor takes care of babies and old people, but the family physician usually sends very sick patients to other specialists. 	Emergency medicine is another specialty. Most hospitals have an emergency room. People sometimes have accidents at home or at work, or they sometimes become ill suddenly. Ambulances, and sometimes helicopters, take people to hospital emergency rooms. </a:t>
            </a:r>
            <a:r>
              <a:rPr lang="en-US" sz="1400" dirty="0" smtClean="0">
                <a:solidFill>
                  <a:srgbClr val="FF0000"/>
                </a:solidFill>
              </a:rPr>
              <a:t>Emergency specialists </a:t>
            </a:r>
            <a:r>
              <a:rPr lang="en-US" sz="1400" dirty="0" smtClean="0"/>
              <a:t>give immediate treatment </a:t>
            </a:r>
          </a:p>
          <a:p>
            <a:r>
              <a:rPr lang="en-US" sz="1400" dirty="0" smtClean="0"/>
              <a:t>	There are many other medical specialists. These specialists, doctors, nurses, and other medical people, all work together to help their patients. They not only heal people who are sick, but also they try to prevent disease.</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rtrait-smiling-handsome-male-doctor-man_171337-5055.jpg"/>
          <p:cNvPicPr>
            <a:picLocks noGrp="1" noChangeAspect="1"/>
          </p:cNvPicPr>
          <p:nvPr>
            <p:ph idx="1"/>
          </p:nvPr>
        </p:nvPicPr>
        <p:blipFill>
          <a:blip r:embed="rId2" cstate="print"/>
          <a:stretch>
            <a:fillRect/>
          </a:stretch>
        </p:blipFill>
        <p:spPr>
          <a:xfrm>
            <a:off x="0" y="1219200"/>
            <a:ext cx="4343400" cy="4505325"/>
          </a:xfrm>
        </p:spPr>
      </p:pic>
      <p:sp>
        <p:nvSpPr>
          <p:cNvPr id="3" name="Title 2"/>
          <p:cNvSpPr>
            <a:spLocks noGrp="1"/>
          </p:cNvSpPr>
          <p:nvPr>
            <p:ph type="title"/>
          </p:nvPr>
        </p:nvSpPr>
        <p:spPr/>
        <p:txBody>
          <a:bodyPr>
            <a:normAutofit fontScale="90000"/>
          </a:bodyPr>
          <a:lstStyle/>
          <a:p>
            <a:r>
              <a:rPr lang="en-US" i="1" dirty="0" smtClean="0">
                <a:solidFill>
                  <a:srgbClr val="FF0000"/>
                </a:solidFill>
              </a:rPr>
              <a:t>Doctor  </a:t>
            </a:r>
            <a:r>
              <a:rPr lang="en-US" b="0" dirty="0" smtClean="0">
                <a:solidFill>
                  <a:schemeClr val="tx1"/>
                </a:solidFill>
              </a:rPr>
              <a:t>/ˈ</a:t>
            </a:r>
            <a:r>
              <a:rPr lang="en-US" b="0" dirty="0" err="1" smtClean="0">
                <a:solidFill>
                  <a:schemeClr val="tx1"/>
                </a:solidFill>
              </a:rPr>
              <a:t>dɒktə</a:t>
            </a:r>
            <a:r>
              <a:rPr lang="en-US" b="0" dirty="0" smtClean="0">
                <a:solidFill>
                  <a:schemeClr val="tx1"/>
                </a:solidFill>
              </a:rPr>
              <a:t>(r)/</a:t>
            </a:r>
            <a:r>
              <a:rPr lang="en-US" i="1" dirty="0" smtClean="0">
                <a:solidFill>
                  <a:schemeClr val="tx1"/>
                </a:solidFill>
              </a:rPr>
              <a:t/>
            </a:r>
            <a:br>
              <a:rPr lang="en-US" i="1" dirty="0" smtClean="0">
                <a:solidFill>
                  <a:schemeClr val="tx1"/>
                </a:solidFill>
              </a:rPr>
            </a:br>
            <a:endParaRPr lang="en-US" dirty="0">
              <a:solidFill>
                <a:schemeClr val="tx1"/>
              </a:solidFill>
            </a:endParaRPr>
          </a:p>
        </p:txBody>
      </p:sp>
      <p:sp>
        <p:nvSpPr>
          <p:cNvPr id="5" name="Rectangle 4"/>
          <p:cNvSpPr/>
          <p:nvPr/>
        </p:nvSpPr>
        <p:spPr>
          <a:xfrm>
            <a:off x="3886200" y="2133600"/>
            <a:ext cx="5257800" cy="1815882"/>
          </a:xfrm>
          <a:prstGeom prst="rect">
            <a:avLst/>
          </a:prstGeom>
        </p:spPr>
        <p:txBody>
          <a:bodyPr wrap="square">
            <a:spAutoFit/>
          </a:bodyPr>
          <a:lstStyle/>
          <a:p>
            <a:pPr marL="514350" indent="-514350">
              <a:buFont typeface="Wingdings" pitchFamily="2" charset="2"/>
              <a:buChar char="Ø"/>
            </a:pPr>
            <a:r>
              <a:rPr lang="en-US" sz="2800" dirty="0" smtClean="0"/>
              <a:t>Make sick people healthy</a:t>
            </a:r>
          </a:p>
          <a:p>
            <a:pPr marL="514350" indent="-514350"/>
            <a:endParaRPr lang="en-US" sz="2800" dirty="0" smtClean="0"/>
          </a:p>
          <a:p>
            <a:pPr marL="514350" indent="-514350">
              <a:buFont typeface="Wingdings" pitchFamily="2" charset="2"/>
              <a:buChar char="Ø"/>
            </a:pPr>
            <a:r>
              <a:rPr lang="en-US" sz="2800" dirty="0" smtClean="0"/>
              <a:t>Prevent diseases with good advice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ox(i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7-difference-between-optometrist-and-ophthalmologist.jpg"/>
          <p:cNvPicPr>
            <a:picLocks noGrp="1" noChangeAspect="1"/>
          </p:cNvPicPr>
          <p:nvPr>
            <p:ph idx="1"/>
          </p:nvPr>
        </p:nvPicPr>
        <p:blipFill>
          <a:blip r:embed="rId2" cstate="print"/>
          <a:stretch>
            <a:fillRect/>
          </a:stretch>
        </p:blipFill>
        <p:spPr>
          <a:xfrm>
            <a:off x="1" y="1447800"/>
            <a:ext cx="5181600" cy="4525962"/>
          </a:xfrm>
        </p:spPr>
      </p:pic>
      <p:sp>
        <p:nvSpPr>
          <p:cNvPr id="3" name="Title 2"/>
          <p:cNvSpPr>
            <a:spLocks noGrp="1"/>
          </p:cNvSpPr>
          <p:nvPr>
            <p:ph type="title"/>
          </p:nvPr>
        </p:nvSpPr>
        <p:spPr/>
        <p:txBody>
          <a:bodyPr>
            <a:normAutofit fontScale="90000"/>
          </a:bodyPr>
          <a:lstStyle/>
          <a:p>
            <a:r>
              <a:rPr lang="en-US" i="1" dirty="0" smtClean="0">
                <a:solidFill>
                  <a:srgbClr val="FF0000"/>
                </a:solidFill>
              </a:rPr>
              <a:t>Ophthalmologist</a:t>
            </a:r>
            <a:r>
              <a:rPr lang="en-US" b="0" dirty="0" smtClean="0"/>
              <a:t> /ˌ</a:t>
            </a:r>
            <a:r>
              <a:rPr lang="en-US" b="0" dirty="0" err="1" smtClean="0"/>
              <a:t>ɒp</a:t>
            </a:r>
            <a:r>
              <a:rPr lang="el-GR" b="0" dirty="0" smtClean="0"/>
              <a:t>θ</a:t>
            </a:r>
            <a:r>
              <a:rPr lang="en-US" b="0" dirty="0" err="1" smtClean="0"/>
              <a:t>ælˈmɒlədʒɪst</a:t>
            </a:r>
            <a:r>
              <a:rPr lang="en-US" b="0" dirty="0" smtClean="0"/>
              <a:t>/</a:t>
            </a:r>
            <a:endParaRPr lang="en-US" dirty="0"/>
          </a:p>
        </p:txBody>
      </p:sp>
      <p:sp>
        <p:nvSpPr>
          <p:cNvPr id="5" name="Rectangle 4"/>
          <p:cNvSpPr/>
          <p:nvPr/>
        </p:nvSpPr>
        <p:spPr>
          <a:xfrm>
            <a:off x="5257800" y="2743200"/>
            <a:ext cx="4267200" cy="1384995"/>
          </a:xfrm>
          <a:prstGeom prst="rect">
            <a:avLst/>
          </a:prstGeom>
        </p:spPr>
        <p:txBody>
          <a:bodyPr wrap="square">
            <a:spAutoFit/>
          </a:bodyPr>
          <a:lstStyle/>
          <a:p>
            <a:pPr marL="514350" indent="-514350">
              <a:buFont typeface="Wingdings" pitchFamily="2" charset="2"/>
              <a:buChar char="Ø"/>
            </a:pPr>
            <a:r>
              <a:rPr lang="en-US" sz="2800" dirty="0" smtClean="0"/>
              <a:t>Treat eye diseases</a:t>
            </a:r>
          </a:p>
          <a:p>
            <a:pPr marL="514350" indent="-514350"/>
            <a:endParaRPr lang="en-US" sz="2800" dirty="0" smtClean="0"/>
          </a:p>
          <a:p>
            <a:pPr marL="514350" indent="-514350">
              <a:buFont typeface="Wingdings" pitchFamily="2" charset="2"/>
              <a:buChar char="Ø"/>
            </a:pPr>
            <a:r>
              <a:rPr lang="en-US" sz="2800" dirty="0" smtClean="0"/>
              <a:t>Prevent blindness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ox(i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raniansurgery-dentistry-min.jpg"/>
          <p:cNvPicPr>
            <a:picLocks noGrp="1" noChangeAspect="1"/>
          </p:cNvPicPr>
          <p:nvPr>
            <p:ph idx="1"/>
          </p:nvPr>
        </p:nvPicPr>
        <p:blipFill>
          <a:blip r:embed="rId2" cstate="print"/>
          <a:stretch>
            <a:fillRect/>
          </a:stretch>
        </p:blipFill>
        <p:spPr>
          <a:xfrm>
            <a:off x="0" y="1311523"/>
            <a:ext cx="5105400" cy="46566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Title 2"/>
          <p:cNvSpPr>
            <a:spLocks noGrp="1"/>
          </p:cNvSpPr>
          <p:nvPr>
            <p:ph type="title"/>
          </p:nvPr>
        </p:nvSpPr>
        <p:spPr/>
        <p:txBody>
          <a:bodyPr/>
          <a:lstStyle/>
          <a:p>
            <a:r>
              <a:rPr lang="en-US" i="1" dirty="0" smtClean="0">
                <a:solidFill>
                  <a:srgbClr val="FF0000"/>
                </a:solidFill>
              </a:rPr>
              <a:t>Dentist </a:t>
            </a:r>
            <a:r>
              <a:rPr lang="en-US" b="0" dirty="0" smtClean="0"/>
              <a:t>/ˈ</a:t>
            </a:r>
            <a:r>
              <a:rPr lang="en-US" b="0" dirty="0" err="1" smtClean="0"/>
              <a:t>dentɪst</a:t>
            </a:r>
            <a:r>
              <a:rPr lang="en-US" b="0" dirty="0" smtClean="0"/>
              <a:t>/</a:t>
            </a:r>
            <a:endParaRPr lang="en-US" dirty="0"/>
          </a:p>
        </p:txBody>
      </p:sp>
      <p:sp>
        <p:nvSpPr>
          <p:cNvPr id="5" name="Rectangle 4"/>
          <p:cNvSpPr/>
          <p:nvPr/>
        </p:nvSpPr>
        <p:spPr>
          <a:xfrm>
            <a:off x="4800600" y="2590800"/>
            <a:ext cx="4800600" cy="2246769"/>
          </a:xfrm>
          <a:prstGeom prst="rect">
            <a:avLst/>
          </a:prstGeom>
        </p:spPr>
        <p:txBody>
          <a:bodyPr wrap="square">
            <a:spAutoFit/>
          </a:bodyPr>
          <a:lstStyle/>
          <a:p>
            <a:pPr>
              <a:buFont typeface="Wingdings" pitchFamily="2" charset="2"/>
              <a:buChar char="Ø"/>
            </a:pPr>
            <a:r>
              <a:rPr lang="en-US" sz="2800" dirty="0" smtClean="0"/>
              <a:t>Take care of people’s teeth</a:t>
            </a:r>
          </a:p>
          <a:p>
            <a:endParaRPr lang="en-US" sz="2800" dirty="0" smtClean="0"/>
          </a:p>
          <a:p>
            <a:pPr>
              <a:buFont typeface="Wingdings" pitchFamily="2" charset="2"/>
              <a:buChar char="Ø"/>
            </a:pPr>
            <a:r>
              <a:rPr lang="en-US" sz="2800" dirty="0" smtClean="0"/>
              <a:t>Treat diseases of the mouth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ox(i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urgeon-in-the-village-cover-photo_custom-69406bff50914a2eba5d14b14f83a519a66ab3a8.jpg"/>
          <p:cNvPicPr>
            <a:picLocks noGrp="1" noChangeAspect="1"/>
          </p:cNvPicPr>
          <p:nvPr>
            <p:ph idx="1"/>
          </p:nvPr>
        </p:nvPicPr>
        <p:blipFill>
          <a:blip r:embed="rId2" cstate="print"/>
          <a:stretch>
            <a:fillRect/>
          </a:stretch>
        </p:blipFill>
        <p:spPr>
          <a:xfrm>
            <a:off x="152400" y="1481138"/>
            <a:ext cx="4191000" cy="4525962"/>
          </a:xfrm>
        </p:spPr>
      </p:pic>
      <p:sp>
        <p:nvSpPr>
          <p:cNvPr id="3" name="Title 2"/>
          <p:cNvSpPr>
            <a:spLocks noGrp="1"/>
          </p:cNvSpPr>
          <p:nvPr>
            <p:ph type="title"/>
          </p:nvPr>
        </p:nvSpPr>
        <p:spPr/>
        <p:txBody>
          <a:bodyPr/>
          <a:lstStyle/>
          <a:p>
            <a:r>
              <a:rPr lang="en-US" i="1" dirty="0" smtClean="0">
                <a:solidFill>
                  <a:srgbClr val="FF0000"/>
                </a:solidFill>
              </a:rPr>
              <a:t>Surgeon </a:t>
            </a:r>
            <a:r>
              <a:rPr lang="en-US" b="0" dirty="0" smtClean="0"/>
              <a:t>/ˈ</a:t>
            </a:r>
            <a:r>
              <a:rPr lang="en-US" b="0" dirty="0" err="1" smtClean="0"/>
              <a:t>sɜːdʒən</a:t>
            </a:r>
            <a:r>
              <a:rPr lang="en-US" b="0" dirty="0" smtClean="0"/>
              <a:t>/</a:t>
            </a:r>
            <a:endParaRPr lang="en-US" dirty="0"/>
          </a:p>
        </p:txBody>
      </p:sp>
      <p:sp>
        <p:nvSpPr>
          <p:cNvPr id="5" name="Rectangle 4"/>
          <p:cNvSpPr/>
          <p:nvPr/>
        </p:nvSpPr>
        <p:spPr>
          <a:xfrm>
            <a:off x="4419600" y="2743200"/>
            <a:ext cx="4572000" cy="1384995"/>
          </a:xfrm>
          <a:prstGeom prst="rect">
            <a:avLst/>
          </a:prstGeom>
        </p:spPr>
        <p:txBody>
          <a:bodyPr wrap="square">
            <a:spAutoFit/>
          </a:bodyPr>
          <a:lstStyle/>
          <a:p>
            <a:pPr>
              <a:buFont typeface="Wingdings" pitchFamily="2" charset="2"/>
              <a:buChar char="Ø"/>
            </a:pPr>
            <a:r>
              <a:rPr lang="en-US" sz="2800" dirty="0" smtClean="0"/>
              <a:t> Use operations to take care of problems inside the body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0800" y="5410200"/>
            <a:ext cx="8229600" cy="2023872"/>
          </a:xfrm>
        </p:spPr>
        <p:txBody>
          <a:bodyPr/>
          <a:lstStyle/>
          <a:p>
            <a:r>
              <a:rPr lang="en-US" dirty="0" smtClean="0"/>
              <a:t>Help surgeons with operations</a:t>
            </a:r>
          </a:p>
          <a:p>
            <a:r>
              <a:rPr lang="en-US" dirty="0" smtClean="0"/>
              <a:t>Put patients to sleep during surgery</a:t>
            </a:r>
          </a:p>
          <a:p>
            <a:endParaRPr lang="en-US" dirty="0"/>
          </a:p>
        </p:txBody>
      </p:sp>
      <p:sp>
        <p:nvSpPr>
          <p:cNvPr id="3" name="Title 2"/>
          <p:cNvSpPr>
            <a:spLocks noGrp="1"/>
          </p:cNvSpPr>
          <p:nvPr>
            <p:ph type="title"/>
          </p:nvPr>
        </p:nvSpPr>
        <p:spPr>
          <a:xfrm>
            <a:off x="304800" y="0"/>
            <a:ext cx="8229600" cy="1143000"/>
          </a:xfrm>
        </p:spPr>
        <p:txBody>
          <a:bodyPr>
            <a:normAutofit/>
          </a:bodyPr>
          <a:lstStyle/>
          <a:p>
            <a:r>
              <a:rPr lang="en-US" sz="3200" i="1" dirty="0" smtClean="0">
                <a:solidFill>
                  <a:srgbClr val="FF0000"/>
                </a:solidFill>
              </a:rPr>
              <a:t>Anesthesiologist </a:t>
            </a:r>
            <a:r>
              <a:rPr lang="en-US" sz="3200" b="0" dirty="0" smtClean="0"/>
              <a:t>/ˌ</a:t>
            </a:r>
            <a:r>
              <a:rPr lang="en-US" sz="3200" b="0" dirty="0" err="1" smtClean="0"/>
              <a:t>ænəs</a:t>
            </a:r>
            <a:r>
              <a:rPr lang="en-US" sz="3200" b="0" dirty="0" smtClean="0"/>
              <a:t>ˌ</a:t>
            </a:r>
            <a:r>
              <a:rPr lang="el-GR" sz="3200" b="0" dirty="0" smtClean="0"/>
              <a:t>θ</a:t>
            </a:r>
            <a:r>
              <a:rPr lang="en-US" sz="3200" b="0" dirty="0" err="1" smtClean="0"/>
              <a:t>iːziˈɒlədʒɪst</a:t>
            </a:r>
            <a:r>
              <a:rPr lang="en-US" sz="3200" b="0" dirty="0" smtClean="0"/>
              <a:t>/</a:t>
            </a:r>
            <a:endParaRPr lang="en-US" sz="3200" dirty="0"/>
          </a:p>
        </p:txBody>
      </p:sp>
      <p:pic>
        <p:nvPicPr>
          <p:cNvPr id="1027" name="Picture 3" descr="C:\Users\hp\Desktop\MSB4465.jpg"/>
          <p:cNvPicPr>
            <a:picLocks noChangeAspect="1" noChangeArrowheads="1"/>
          </p:cNvPicPr>
          <p:nvPr/>
        </p:nvPicPr>
        <p:blipFill>
          <a:blip r:embed="rId2" cstate="print"/>
          <a:srcRect/>
          <a:stretch>
            <a:fillRect/>
          </a:stretch>
        </p:blipFill>
        <p:spPr bwMode="auto">
          <a:xfrm>
            <a:off x="1219200" y="990600"/>
            <a:ext cx="6350000" cy="4229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ox(i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ox(i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ox(in)">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966</TotalTime>
  <Words>996</Words>
  <Application>Microsoft Office PowerPoint</Application>
  <PresentationFormat>On-screen Show (4:3)</PresentationFormat>
  <Paragraphs>136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Medical specialists</vt:lpstr>
      <vt:lpstr>Slide 2</vt:lpstr>
      <vt:lpstr>Medical specialists’ duties </vt:lpstr>
      <vt:lpstr>Slide 4</vt:lpstr>
      <vt:lpstr>Doctor  /ˈdɒktə(r)/ </vt:lpstr>
      <vt:lpstr>Ophthalmologist /ˌɒpθælˈmɒlədʒɪst/</vt:lpstr>
      <vt:lpstr>Dentist /ˈdentɪst/</vt:lpstr>
      <vt:lpstr>Surgeon /ˈsɜːdʒən/</vt:lpstr>
      <vt:lpstr>Anesthesiologist /ˌænəsˌθiːziˈɒlədʒɪst/</vt:lpstr>
      <vt:lpstr>Obstetrician/ˌɒbstəˈtrɪʃn/</vt:lpstr>
      <vt:lpstr>Pediatrician/ˌpiːdiəˈtrɪʃn/ </vt:lpstr>
      <vt:lpstr>Slide 12</vt:lpstr>
      <vt:lpstr>Nurse</vt:lpstr>
      <vt:lpstr>Write T by each statement if it is true or correct. If it is false, write F . </vt:lpstr>
      <vt:lpstr>Slide 15</vt:lpstr>
      <vt:lpstr>Slide 16</vt:lpstr>
      <vt:lpstr>Slide 17</vt:lpstr>
      <vt:lpstr>Slide 18</vt:lpstr>
      <vt:lpstr>Matching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87</cp:revision>
  <dcterms:created xsi:type="dcterms:W3CDTF">2021-02-01T05:28:25Z</dcterms:created>
  <dcterms:modified xsi:type="dcterms:W3CDTF">2023-04-06T08:39:31Z</dcterms:modified>
</cp:coreProperties>
</file>