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58" r:id="rId3"/>
    <p:sldId id="277" r:id="rId4"/>
    <p:sldId id="278" r:id="rId5"/>
    <p:sldId id="279" r:id="rId6"/>
    <p:sldId id="266" r:id="rId7"/>
    <p:sldId id="280" r:id="rId8"/>
    <p:sldId id="281" r:id="rId9"/>
    <p:sldId id="282" r:id="rId10"/>
    <p:sldId id="283" r:id="rId11"/>
    <p:sldId id="284" r:id="rId12"/>
    <p:sldId id="285" r:id="rId13"/>
    <p:sldId id="289" r:id="rId14"/>
    <p:sldId id="286" r:id="rId15"/>
    <p:sldId id="287" r:id="rId16"/>
    <p:sldId id="288" r:id="rId17"/>
    <p:sldId id="260" r:id="rId18"/>
    <p:sldId id="261" r:id="rId19"/>
    <p:sldId id="262" r:id="rId20"/>
    <p:sldId id="292" r:id="rId21"/>
    <p:sldId id="271" r:id="rId22"/>
    <p:sldId id="290" r:id="rId23"/>
    <p:sldId id="272" r:id="rId24"/>
    <p:sldId id="273" r:id="rId25"/>
    <p:sldId id="274" r:id="rId26"/>
    <p:sldId id="275" r:id="rId27"/>
    <p:sldId id="29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16131D-B2A6-48A6-A76E-B43FE0FE067A}"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F8CFE-246C-4D7E-B983-EBD13F7C9B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16131D-B2A6-48A6-A76E-B43FE0FE067A}"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F8CFE-246C-4D7E-B983-EBD13F7C9B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16131D-B2A6-48A6-A76E-B43FE0FE067A}"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F8CFE-246C-4D7E-B983-EBD13F7C9B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16131D-B2A6-48A6-A76E-B43FE0FE067A}"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F8CFE-246C-4D7E-B983-EBD13F7C9B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16131D-B2A6-48A6-A76E-B43FE0FE067A}"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F8CFE-246C-4D7E-B983-EBD13F7C9B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16131D-B2A6-48A6-A76E-B43FE0FE067A}"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F8CFE-246C-4D7E-B983-EBD13F7C9B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16131D-B2A6-48A6-A76E-B43FE0FE067A}" type="datetimeFigureOut">
              <a:rPr lang="en-US" smtClean="0"/>
              <a:pPr/>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0F8CFE-246C-4D7E-B983-EBD13F7C9B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16131D-B2A6-48A6-A76E-B43FE0FE067A}" type="datetimeFigureOut">
              <a:rPr lang="en-US" smtClean="0"/>
              <a:pPr/>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0F8CFE-246C-4D7E-B983-EBD13F7C9B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6131D-B2A6-48A6-A76E-B43FE0FE067A}" type="datetimeFigureOut">
              <a:rPr lang="en-US" smtClean="0"/>
              <a:pPr/>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0F8CFE-246C-4D7E-B983-EBD13F7C9B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16131D-B2A6-48A6-A76E-B43FE0FE067A}"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F8CFE-246C-4D7E-B983-EBD13F7C9B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16131D-B2A6-48A6-A76E-B43FE0FE067A}"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F8CFE-246C-4D7E-B983-EBD13F7C9B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000"/>
            <a:lum/>
          </a:blip>
          <a:srcRect/>
          <a:stretch>
            <a:fillRect t="-25000" b="-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6131D-B2A6-48A6-A76E-B43FE0FE067A}" type="datetimeFigureOut">
              <a:rPr lang="en-US" smtClean="0"/>
              <a:pPr/>
              <a:t>4/12/2023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F8CFE-246C-4D7E-B983-EBD13F7C9B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rgbClr val="FF0000"/>
                </a:solidFill>
              </a:rPr>
              <a:t>Drug abuse</a:t>
            </a:r>
            <a:endParaRPr lang="en-US" dirty="0"/>
          </a:p>
        </p:txBody>
      </p:sp>
      <p:pic>
        <p:nvPicPr>
          <p:cNvPr id="4" name="Content Placeholder 3" descr="A-Brief-History-of-Drug-Abuse-and-Treatment.jpeg"/>
          <p:cNvPicPr>
            <a:picLocks noGrp="1" noChangeAspect="1"/>
          </p:cNvPicPr>
          <p:nvPr>
            <p:ph idx="1"/>
          </p:nvPr>
        </p:nvPicPr>
        <p:blipFill>
          <a:blip r:embed="rId2" cstate="print"/>
          <a:stretch>
            <a:fillRect/>
          </a:stretch>
        </p:blipFill>
        <p:spPr>
          <a:xfrm>
            <a:off x="977113" y="1600200"/>
            <a:ext cx="7189774"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24600" y="2133600"/>
            <a:ext cx="3312871" cy="954107"/>
          </a:xfrm>
          <a:prstGeom prst="rect">
            <a:avLst/>
          </a:prstGeom>
        </p:spPr>
        <p:txBody>
          <a:bodyPr wrap="square">
            <a:spAutoFit/>
          </a:bodyPr>
          <a:lstStyle/>
          <a:p>
            <a:r>
              <a:rPr lang="en-US" sz="2800" dirty="0" smtClean="0">
                <a:solidFill>
                  <a:srgbClr val="FF0000"/>
                </a:solidFill>
              </a:rPr>
              <a:t>    Ointment</a:t>
            </a:r>
          </a:p>
          <a:p>
            <a:r>
              <a:rPr lang="en-US" sz="2800" dirty="0" smtClean="0"/>
              <a:t>/ˈ</a:t>
            </a:r>
            <a:r>
              <a:rPr lang="en-US" sz="2800" dirty="0" err="1" smtClean="0"/>
              <a:t>ɔɪntmənt</a:t>
            </a:r>
            <a:r>
              <a:rPr lang="en-US" sz="2800" dirty="0" smtClean="0"/>
              <a:t>/ </a:t>
            </a:r>
            <a:endParaRPr lang="en-US" sz="2800" dirty="0"/>
          </a:p>
        </p:txBody>
      </p:sp>
      <p:sp>
        <p:nvSpPr>
          <p:cNvPr id="6" name="Right Arrow 5"/>
          <p:cNvSpPr/>
          <p:nvPr/>
        </p:nvSpPr>
        <p:spPr>
          <a:xfrm>
            <a:off x="5334000" y="24384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images.jpg"/>
          <p:cNvPicPr>
            <a:picLocks noGrp="1" noChangeAspect="1"/>
          </p:cNvPicPr>
          <p:nvPr>
            <p:ph idx="1"/>
          </p:nvPr>
        </p:nvPicPr>
        <p:blipFill>
          <a:blip r:embed="rId2" cstate="print"/>
          <a:stretch>
            <a:fillRect/>
          </a:stretch>
        </p:blipFill>
        <p:spPr>
          <a:xfrm>
            <a:off x="533400" y="609600"/>
            <a:ext cx="4419600" cy="5181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ocilor-siro_21-16119.jpg"/>
          <p:cNvPicPr>
            <a:picLocks noGrp="1" noChangeAspect="1"/>
          </p:cNvPicPr>
          <p:nvPr>
            <p:ph idx="1"/>
          </p:nvPr>
        </p:nvPicPr>
        <p:blipFill>
          <a:blip r:embed="rId2" cstate="print"/>
          <a:stretch>
            <a:fillRect/>
          </a:stretch>
        </p:blipFill>
        <p:spPr>
          <a:xfrm>
            <a:off x="0" y="1143000"/>
            <a:ext cx="4762500" cy="4724400"/>
          </a:xfrm>
          <a:prstGeom prst="rect">
            <a:avLst/>
          </a:prstGeom>
          <a:ln>
            <a:noFill/>
          </a:ln>
          <a:effectLst>
            <a:softEdge rad="112500"/>
          </a:effectLst>
        </p:spPr>
      </p:pic>
      <p:sp>
        <p:nvSpPr>
          <p:cNvPr id="5" name="Rectangle 4"/>
          <p:cNvSpPr/>
          <p:nvPr/>
        </p:nvSpPr>
        <p:spPr>
          <a:xfrm>
            <a:off x="6172200" y="2819400"/>
            <a:ext cx="1822935" cy="1077218"/>
          </a:xfrm>
          <a:prstGeom prst="rect">
            <a:avLst/>
          </a:prstGeom>
        </p:spPr>
        <p:txBody>
          <a:bodyPr wrap="none">
            <a:spAutoFit/>
          </a:bodyPr>
          <a:lstStyle/>
          <a:p>
            <a:r>
              <a:rPr lang="en-US" sz="3200" dirty="0" smtClean="0">
                <a:solidFill>
                  <a:srgbClr val="FF0000"/>
                </a:solidFill>
              </a:rPr>
              <a:t>  Syrup</a:t>
            </a:r>
          </a:p>
          <a:p>
            <a:r>
              <a:rPr lang="en-US" sz="3200" dirty="0" smtClean="0">
                <a:solidFill>
                  <a:srgbClr val="FF0000"/>
                </a:solidFill>
              </a:rPr>
              <a:t> </a:t>
            </a:r>
            <a:r>
              <a:rPr lang="en-US" sz="3200" dirty="0" smtClean="0"/>
              <a:t>/ˈ</a:t>
            </a:r>
            <a:r>
              <a:rPr lang="en-US" sz="3200" dirty="0" err="1" smtClean="0"/>
              <a:t>sɪrəp</a:t>
            </a:r>
            <a:r>
              <a:rPr lang="en-US" sz="3200" dirty="0" smtClean="0"/>
              <a:t>/</a:t>
            </a:r>
            <a:r>
              <a:rPr lang="en-US" sz="3200" dirty="0" smtClean="0">
                <a:solidFill>
                  <a:srgbClr val="FF0000"/>
                </a:solidFill>
              </a:rPr>
              <a:t> </a:t>
            </a:r>
            <a:endParaRPr lang="en-US" sz="3200" dirty="0"/>
          </a:p>
        </p:txBody>
      </p:sp>
      <p:sp>
        <p:nvSpPr>
          <p:cNvPr id="6" name="Right Arrow 5"/>
          <p:cNvSpPr/>
          <p:nvPr/>
        </p:nvSpPr>
        <p:spPr>
          <a:xfrm>
            <a:off x="5105400" y="3200400"/>
            <a:ext cx="990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47_P_1494500298122.jpg"/>
          <p:cNvPicPr>
            <a:picLocks noGrp="1" noChangeAspect="1"/>
          </p:cNvPicPr>
          <p:nvPr>
            <p:ph idx="1"/>
          </p:nvPr>
        </p:nvPicPr>
        <p:blipFill>
          <a:blip r:embed="rId2" cstate="print"/>
          <a:stretch>
            <a:fillRect/>
          </a:stretch>
        </p:blipFill>
        <p:spPr>
          <a:xfrm>
            <a:off x="762000" y="914400"/>
            <a:ext cx="5211763" cy="52879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7086600" y="3276600"/>
            <a:ext cx="1676400" cy="584775"/>
          </a:xfrm>
          <a:prstGeom prst="rect">
            <a:avLst/>
          </a:prstGeom>
          <a:noFill/>
        </p:spPr>
        <p:txBody>
          <a:bodyPr wrap="square" rtlCol="0">
            <a:spAutoFit/>
          </a:bodyPr>
          <a:lstStyle/>
          <a:p>
            <a:r>
              <a:rPr lang="en-US" sz="3200" dirty="0" smtClean="0"/>
              <a:t>drop</a:t>
            </a:r>
            <a:endParaRPr lang="en-US" sz="3200" dirty="0"/>
          </a:p>
        </p:txBody>
      </p:sp>
      <p:sp>
        <p:nvSpPr>
          <p:cNvPr id="6" name="Right Arrow 5"/>
          <p:cNvSpPr/>
          <p:nvPr/>
        </p:nvSpPr>
        <p:spPr>
          <a:xfrm>
            <a:off x="6248400" y="342900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2c9dfe1a0aee1efdaa46ac194153832.jpg"/>
          <p:cNvPicPr>
            <a:picLocks noGrp="1" noChangeAspect="1"/>
          </p:cNvPicPr>
          <p:nvPr>
            <p:ph idx="1"/>
          </p:nvPr>
        </p:nvPicPr>
        <p:blipFill>
          <a:blip r:embed="rId2" cstate="print"/>
          <a:stretch>
            <a:fillRect/>
          </a:stretch>
        </p:blipFill>
        <p:spPr>
          <a:xfrm>
            <a:off x="457200" y="914400"/>
            <a:ext cx="5059363" cy="50593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6629400" y="3200400"/>
            <a:ext cx="2133600" cy="954107"/>
          </a:xfrm>
          <a:prstGeom prst="rect">
            <a:avLst/>
          </a:prstGeom>
          <a:noFill/>
        </p:spPr>
        <p:txBody>
          <a:bodyPr wrap="square" rtlCol="0">
            <a:spAutoFit/>
          </a:bodyPr>
          <a:lstStyle/>
          <a:p>
            <a:r>
              <a:rPr lang="en-US" sz="2800" dirty="0" smtClean="0"/>
              <a:t>   </a:t>
            </a:r>
            <a:r>
              <a:rPr lang="en-US" sz="2800" dirty="0" smtClean="0">
                <a:solidFill>
                  <a:srgbClr val="FF0000"/>
                </a:solidFill>
              </a:rPr>
              <a:t>Liniment</a:t>
            </a:r>
          </a:p>
          <a:p>
            <a:r>
              <a:rPr lang="en-US" sz="2800" dirty="0" smtClean="0"/>
              <a:t>  /’</a:t>
            </a:r>
            <a:r>
              <a:rPr lang="en-US" sz="2800" dirty="0" err="1" smtClean="0"/>
              <a:t>linimənt</a:t>
            </a:r>
            <a:r>
              <a:rPr lang="en-US" sz="2800" dirty="0" smtClean="0"/>
              <a:t>/</a:t>
            </a:r>
            <a:endParaRPr lang="en-US" sz="2800" dirty="0"/>
          </a:p>
        </p:txBody>
      </p:sp>
      <p:sp>
        <p:nvSpPr>
          <p:cNvPr id="6" name="Right Arrow 5"/>
          <p:cNvSpPr/>
          <p:nvPr/>
        </p:nvSpPr>
        <p:spPr>
          <a:xfrm>
            <a:off x="5715000" y="34290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00800" y="2743200"/>
            <a:ext cx="2220480" cy="523220"/>
          </a:xfrm>
          <a:prstGeom prst="rect">
            <a:avLst/>
          </a:prstGeom>
        </p:spPr>
        <p:txBody>
          <a:bodyPr wrap="none">
            <a:spAutoFit/>
          </a:bodyPr>
          <a:lstStyle/>
          <a:p>
            <a:r>
              <a:rPr lang="en-US" sz="2800" dirty="0" smtClean="0">
                <a:solidFill>
                  <a:srgbClr val="FF0000"/>
                </a:solidFill>
              </a:rPr>
              <a:t>patch:</a:t>
            </a:r>
            <a:r>
              <a:rPr lang="en-US" sz="2800" dirty="0" smtClean="0"/>
              <a:t>/</a:t>
            </a:r>
            <a:r>
              <a:rPr lang="en-US" sz="2800" dirty="0" err="1" smtClean="0"/>
              <a:t>pætʃ</a:t>
            </a:r>
            <a:r>
              <a:rPr lang="en-US" sz="2800" dirty="0" smtClean="0"/>
              <a:t>/</a:t>
            </a:r>
            <a:r>
              <a:rPr lang="en-US" sz="2800" dirty="0" smtClean="0">
                <a:solidFill>
                  <a:srgbClr val="FF0000"/>
                </a:solidFill>
              </a:rPr>
              <a:t> </a:t>
            </a:r>
            <a:endParaRPr lang="en-US" sz="2800" dirty="0"/>
          </a:p>
        </p:txBody>
      </p:sp>
      <p:sp>
        <p:nvSpPr>
          <p:cNvPr id="6" name="Right Arrow 5"/>
          <p:cNvSpPr/>
          <p:nvPr/>
        </p:nvSpPr>
        <p:spPr>
          <a:xfrm>
            <a:off x="5715000" y="28956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transdermal-patch-766x559.jpg"/>
          <p:cNvPicPr>
            <a:picLocks noGrp="1" noChangeAspect="1"/>
          </p:cNvPicPr>
          <p:nvPr>
            <p:ph idx="1"/>
          </p:nvPr>
        </p:nvPicPr>
        <p:blipFill>
          <a:blip r:embed="rId2" cstate="print"/>
          <a:stretch>
            <a:fillRect/>
          </a:stretch>
        </p:blipFill>
        <p:spPr>
          <a:xfrm>
            <a:off x="457200" y="685800"/>
            <a:ext cx="5105400" cy="49831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210301_075839_630796_thuoc-biscolax-supp.max-1800x1800.png"/>
          <p:cNvPicPr>
            <a:picLocks noGrp="1" noChangeAspect="1"/>
          </p:cNvPicPr>
          <p:nvPr>
            <p:ph idx="1"/>
          </p:nvPr>
        </p:nvPicPr>
        <p:blipFill>
          <a:blip r:embed="rId2" cstate="print"/>
          <a:stretch>
            <a:fillRect/>
          </a:stretch>
        </p:blipFill>
        <p:spPr>
          <a:xfrm>
            <a:off x="1905000" y="0"/>
            <a:ext cx="6286500" cy="4191000"/>
          </a:xfrm>
          <a:prstGeom prst="ellipse">
            <a:avLst/>
          </a:prstGeom>
          <a:ln>
            <a:noFill/>
          </a:ln>
          <a:effectLst>
            <a:softEdge rad="112500"/>
          </a:effectLst>
        </p:spPr>
      </p:pic>
      <p:sp>
        <p:nvSpPr>
          <p:cNvPr id="5" name="Rectangle 4"/>
          <p:cNvSpPr/>
          <p:nvPr/>
        </p:nvSpPr>
        <p:spPr>
          <a:xfrm>
            <a:off x="3962400" y="4876800"/>
            <a:ext cx="2590800" cy="954107"/>
          </a:xfrm>
          <a:prstGeom prst="rect">
            <a:avLst/>
          </a:prstGeom>
        </p:spPr>
        <p:txBody>
          <a:bodyPr wrap="square">
            <a:spAutoFit/>
          </a:bodyPr>
          <a:lstStyle/>
          <a:p>
            <a:r>
              <a:rPr lang="en-US" sz="2800" dirty="0" smtClean="0">
                <a:solidFill>
                  <a:srgbClr val="FF0000"/>
                </a:solidFill>
              </a:rPr>
              <a:t>     suppository </a:t>
            </a:r>
            <a:r>
              <a:rPr lang="en-US" sz="2800" dirty="0" smtClean="0"/>
              <a:t>/</a:t>
            </a:r>
            <a:r>
              <a:rPr lang="en-US" sz="2800" dirty="0" err="1" smtClean="0"/>
              <a:t>səˈpɑːzətɔːri</a:t>
            </a:r>
            <a:r>
              <a:rPr lang="en-US" sz="2800" dirty="0" smtClean="0"/>
              <a:t>/</a:t>
            </a:r>
            <a:r>
              <a:rPr lang="en-US" sz="2800" dirty="0" smtClean="0">
                <a:solidFill>
                  <a:srgbClr val="FF0000"/>
                </a:solidFill>
              </a:rPr>
              <a:t> </a:t>
            </a:r>
            <a:endParaRPr lang="en-US" sz="2800" dirty="0"/>
          </a:p>
        </p:txBody>
      </p:sp>
      <p:sp>
        <p:nvSpPr>
          <p:cNvPr id="6" name="Down Arrow 5"/>
          <p:cNvSpPr/>
          <p:nvPr/>
        </p:nvSpPr>
        <p:spPr>
          <a:xfrm>
            <a:off x="4953000" y="4191000"/>
            <a:ext cx="381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152400" y="228600"/>
          <a:ext cx="1600200" cy="6400800"/>
        </p:xfrm>
        <a:graphic>
          <a:graphicData uri="http://schemas.openxmlformats.org/drawingml/2006/table">
            <a:tbl>
              <a:tblPr firstRow="1" bandRow="1">
                <a:tableStyleId>{C4B1156A-380E-4F78-BDF5-A606A8083BF9}</a:tableStyleId>
              </a:tblPr>
              <a:tblGrid>
                <a:gridCol w="1600200"/>
              </a:tblGrid>
              <a:tr h="640080">
                <a:tc>
                  <a:txBody>
                    <a:bodyPr/>
                    <a:lstStyle/>
                    <a:p>
                      <a:r>
                        <a:rPr lang="en-US" dirty="0" smtClean="0">
                          <a:solidFill>
                            <a:srgbClr val="FF0000"/>
                          </a:solidFill>
                        </a:rPr>
                        <a:t>1. Aerosol</a:t>
                      </a:r>
                      <a:endParaRPr lang="en-US" dirty="0"/>
                    </a:p>
                  </a:txBody>
                  <a:tcPr/>
                </a:tc>
              </a:tr>
              <a:tr h="640080">
                <a:tc>
                  <a:txBody>
                    <a:bodyPr/>
                    <a:lstStyle/>
                    <a:p>
                      <a:r>
                        <a:rPr lang="en-US" dirty="0" smtClean="0">
                          <a:solidFill>
                            <a:srgbClr val="FF0000"/>
                          </a:solidFill>
                        </a:rPr>
                        <a:t>2. tablet</a:t>
                      </a:r>
                      <a:endParaRPr lang="en-US" dirty="0"/>
                    </a:p>
                  </a:txBody>
                  <a:tcPr/>
                </a:tc>
              </a:tr>
              <a:tr h="640080">
                <a:tc>
                  <a:txBody>
                    <a:bodyPr/>
                    <a:lstStyle/>
                    <a:p>
                      <a:r>
                        <a:rPr lang="en-US" dirty="0" smtClean="0">
                          <a:solidFill>
                            <a:srgbClr val="FF0000"/>
                          </a:solidFill>
                        </a:rPr>
                        <a:t>3. Solution</a:t>
                      </a:r>
                      <a:endParaRPr lang="en-US" dirty="0"/>
                    </a:p>
                  </a:txBody>
                  <a:tcPr/>
                </a:tc>
              </a:tr>
              <a:tr h="640080">
                <a:tc>
                  <a:txBody>
                    <a:bodyPr/>
                    <a:lstStyle/>
                    <a:p>
                      <a:r>
                        <a:rPr lang="en-US" dirty="0" smtClean="0">
                          <a:solidFill>
                            <a:srgbClr val="FF0000"/>
                          </a:solidFill>
                        </a:rPr>
                        <a:t>4. ointment</a:t>
                      </a:r>
                      <a:endParaRPr lang="en-US" dirty="0"/>
                    </a:p>
                  </a:txBody>
                  <a:tcPr/>
                </a:tc>
              </a:tr>
              <a:tr h="640080">
                <a:tc>
                  <a:txBody>
                    <a:bodyPr/>
                    <a:lstStyle/>
                    <a:p>
                      <a:r>
                        <a:rPr lang="en-US" dirty="0" smtClean="0">
                          <a:solidFill>
                            <a:srgbClr val="FF0000"/>
                          </a:solidFill>
                        </a:rPr>
                        <a:t>5. Syrup</a:t>
                      </a:r>
                      <a:endParaRPr lang="en-US" dirty="0"/>
                    </a:p>
                  </a:txBody>
                  <a:tcPr/>
                </a:tc>
              </a:tr>
              <a:tr h="640080">
                <a:tc>
                  <a:txBody>
                    <a:bodyPr/>
                    <a:lstStyle/>
                    <a:p>
                      <a:r>
                        <a:rPr lang="en-US" dirty="0" smtClean="0">
                          <a:solidFill>
                            <a:srgbClr val="FF0000"/>
                          </a:solidFill>
                        </a:rPr>
                        <a:t>6. drop</a:t>
                      </a:r>
                      <a:endParaRPr lang="en-US" dirty="0"/>
                    </a:p>
                  </a:txBody>
                  <a:tcPr/>
                </a:tc>
              </a:tr>
              <a:tr h="640080">
                <a:tc>
                  <a:txBody>
                    <a:bodyPr/>
                    <a:lstStyle/>
                    <a:p>
                      <a:r>
                        <a:rPr lang="en-US" dirty="0" smtClean="0">
                          <a:solidFill>
                            <a:srgbClr val="FF0000"/>
                          </a:solidFill>
                        </a:rPr>
                        <a:t>7. Inhaler</a:t>
                      </a:r>
                      <a:endParaRPr lang="en-US" dirty="0"/>
                    </a:p>
                  </a:txBody>
                  <a:tcPr/>
                </a:tc>
              </a:tr>
              <a:tr h="640080">
                <a:tc>
                  <a:txBody>
                    <a:bodyPr/>
                    <a:lstStyle/>
                    <a:p>
                      <a:r>
                        <a:rPr lang="en-US" dirty="0" smtClean="0">
                          <a:solidFill>
                            <a:srgbClr val="FF0000"/>
                          </a:solidFill>
                        </a:rPr>
                        <a:t>8. liniment</a:t>
                      </a:r>
                      <a:endParaRPr lang="en-US" dirty="0"/>
                    </a:p>
                  </a:txBody>
                  <a:tcPr/>
                </a:tc>
              </a:tr>
              <a:tr h="640080">
                <a:tc>
                  <a:txBody>
                    <a:bodyPr/>
                    <a:lstStyle/>
                    <a:p>
                      <a:r>
                        <a:rPr lang="en-US" dirty="0" smtClean="0">
                          <a:solidFill>
                            <a:srgbClr val="FF0000"/>
                          </a:solidFill>
                        </a:rPr>
                        <a:t>9. patch</a:t>
                      </a:r>
                      <a:endParaRPr lang="en-US" dirty="0"/>
                    </a:p>
                  </a:txBody>
                  <a:tcPr/>
                </a:tc>
              </a:tr>
              <a:tr h="640080">
                <a:tc>
                  <a:txBody>
                    <a:bodyPr/>
                    <a:lstStyle/>
                    <a:p>
                      <a:r>
                        <a:rPr lang="en-US" dirty="0" smtClean="0">
                          <a:solidFill>
                            <a:srgbClr val="FF0000"/>
                          </a:solidFill>
                        </a:rPr>
                        <a:t>10.suppository</a:t>
                      </a:r>
                      <a:endParaRPr lang="en-US" dirty="0"/>
                    </a:p>
                  </a:txBody>
                  <a:tcPr/>
                </a:tc>
              </a:tr>
            </a:tbl>
          </a:graphicData>
        </a:graphic>
      </p:graphicFrame>
      <p:graphicFrame>
        <p:nvGraphicFramePr>
          <p:cNvPr id="6" name="Content Placeholder 5"/>
          <p:cNvGraphicFramePr>
            <a:graphicFrameLocks noGrp="1"/>
          </p:cNvGraphicFramePr>
          <p:nvPr>
            <p:ph sz="half" idx="2"/>
          </p:nvPr>
        </p:nvGraphicFramePr>
        <p:xfrm>
          <a:off x="2362200" y="228600"/>
          <a:ext cx="6781800" cy="6448928"/>
        </p:xfrm>
        <a:graphic>
          <a:graphicData uri="http://schemas.openxmlformats.org/drawingml/2006/table">
            <a:tbl>
              <a:tblPr firstRow="1" bandRow="1">
                <a:tableStyleId>{10A1B5D5-9B99-4C35-A422-299274C87663}</a:tableStyleId>
              </a:tblPr>
              <a:tblGrid>
                <a:gridCol w="6781800"/>
              </a:tblGrid>
              <a:tr h="664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 a small, round piece of medicine to be swallowed without chewing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txBody>
                  <a:tcPr/>
                </a:tc>
              </a:tr>
              <a:tr h="624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B. a solid medicine which melts slowly in he rectum or vagina</a:t>
                      </a:r>
                    </a:p>
                    <a:p>
                      <a:endParaRPr lang="en-US" dirty="0"/>
                    </a:p>
                  </a:txBody>
                  <a:tcPr/>
                </a:tc>
              </a:tr>
              <a:tr h="624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 a medication on material or cloth placed on the skin</a:t>
                      </a:r>
                    </a:p>
                    <a:p>
                      <a:endParaRPr lang="en-US" dirty="0"/>
                    </a:p>
                  </a:txBody>
                  <a:tcPr/>
                </a:tc>
              </a:tr>
              <a:tr h="624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 a very small amount of liquid that forms a round shape</a:t>
                      </a:r>
                    </a:p>
                    <a:p>
                      <a:endParaRPr lang="en-US" dirty="0"/>
                    </a:p>
                  </a:txBody>
                  <a:tcPr/>
                </a:tc>
              </a:tr>
              <a:tr h="624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E. a small device with medicine to breath in through the mouth/nose</a:t>
                      </a:r>
                    </a:p>
                    <a:p>
                      <a:endParaRPr lang="en-US" dirty="0"/>
                    </a:p>
                  </a:txBody>
                  <a:tcPr/>
                </a:tc>
              </a:tr>
              <a:tr h="624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 a container with a liquid that is administered in spray form</a:t>
                      </a:r>
                    </a:p>
                    <a:p>
                      <a:endParaRPr lang="en-US" dirty="0"/>
                    </a:p>
                  </a:txBody>
                  <a:tcPr/>
                </a:tc>
              </a:tr>
              <a:tr h="624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G. an smooth, thick substance to rub on the skin for healing</a:t>
                      </a:r>
                    </a:p>
                    <a:p>
                      <a:endParaRPr lang="en-US" dirty="0"/>
                    </a:p>
                  </a:txBody>
                  <a:tcPr/>
                </a:tc>
              </a:tr>
              <a:tr h="624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H. a sweet, liquid medicine taken with a spoon or cup</a:t>
                      </a:r>
                    </a:p>
                    <a:p>
                      <a:endParaRPr lang="en-US" dirty="0"/>
                    </a:p>
                  </a:txBody>
                  <a:tcPr/>
                </a:tc>
              </a:tr>
              <a:tr h="624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 a liquid in which another substance has been dissolved</a:t>
                      </a:r>
                    </a:p>
                    <a:p>
                      <a:endParaRPr lang="en-US" dirty="0"/>
                    </a:p>
                  </a:txBody>
                  <a:tcPr/>
                </a:tc>
              </a:tr>
              <a:tr h="664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J. an oily liquid to rub on painful body parts to reduce pain</a:t>
                      </a:r>
                    </a:p>
                    <a:p>
                      <a:endParaRPr lang="en-US" dirty="0"/>
                    </a:p>
                  </a:txBody>
                  <a:tcPr/>
                </a:tc>
              </a:tr>
            </a:tbl>
          </a:graphicData>
        </a:graphic>
      </p:graphicFrame>
      <p:sp>
        <p:nvSpPr>
          <p:cNvPr id="39" name="TextBox 38"/>
          <p:cNvSpPr txBox="1"/>
          <p:nvPr/>
        </p:nvSpPr>
        <p:spPr>
          <a:xfrm>
            <a:off x="1828800" y="304800"/>
            <a:ext cx="533400" cy="369332"/>
          </a:xfrm>
          <a:prstGeom prst="rect">
            <a:avLst/>
          </a:prstGeom>
          <a:noFill/>
        </p:spPr>
        <p:txBody>
          <a:bodyPr wrap="square" rtlCol="0">
            <a:spAutoFit/>
          </a:bodyPr>
          <a:lstStyle/>
          <a:p>
            <a:r>
              <a:rPr lang="en-US" dirty="0" smtClean="0"/>
              <a:t>1-F</a:t>
            </a:r>
            <a:endParaRPr lang="en-US" dirty="0"/>
          </a:p>
        </p:txBody>
      </p:sp>
      <p:sp>
        <p:nvSpPr>
          <p:cNvPr id="40" name="TextBox 39"/>
          <p:cNvSpPr txBox="1"/>
          <p:nvPr/>
        </p:nvSpPr>
        <p:spPr>
          <a:xfrm>
            <a:off x="1828800" y="1066800"/>
            <a:ext cx="533400" cy="369332"/>
          </a:xfrm>
          <a:prstGeom prst="rect">
            <a:avLst/>
          </a:prstGeom>
          <a:noFill/>
        </p:spPr>
        <p:txBody>
          <a:bodyPr wrap="square" rtlCol="0">
            <a:spAutoFit/>
          </a:bodyPr>
          <a:lstStyle/>
          <a:p>
            <a:r>
              <a:rPr lang="en-US" dirty="0" smtClean="0"/>
              <a:t>2-A</a:t>
            </a:r>
            <a:endParaRPr lang="en-US" dirty="0"/>
          </a:p>
        </p:txBody>
      </p:sp>
      <p:sp>
        <p:nvSpPr>
          <p:cNvPr id="41" name="TextBox 40"/>
          <p:cNvSpPr txBox="1"/>
          <p:nvPr/>
        </p:nvSpPr>
        <p:spPr>
          <a:xfrm>
            <a:off x="1752600" y="1676400"/>
            <a:ext cx="533400" cy="369332"/>
          </a:xfrm>
          <a:prstGeom prst="rect">
            <a:avLst/>
          </a:prstGeom>
          <a:noFill/>
        </p:spPr>
        <p:txBody>
          <a:bodyPr wrap="square" rtlCol="0">
            <a:spAutoFit/>
          </a:bodyPr>
          <a:lstStyle/>
          <a:p>
            <a:r>
              <a:rPr lang="en-US" dirty="0" smtClean="0"/>
              <a:t>  3-I</a:t>
            </a:r>
            <a:endParaRPr lang="en-US" dirty="0"/>
          </a:p>
        </p:txBody>
      </p:sp>
      <p:sp>
        <p:nvSpPr>
          <p:cNvPr id="42" name="TextBox 41"/>
          <p:cNvSpPr txBox="1"/>
          <p:nvPr/>
        </p:nvSpPr>
        <p:spPr>
          <a:xfrm>
            <a:off x="1828800" y="2286000"/>
            <a:ext cx="533400" cy="369332"/>
          </a:xfrm>
          <a:prstGeom prst="rect">
            <a:avLst/>
          </a:prstGeom>
          <a:noFill/>
        </p:spPr>
        <p:txBody>
          <a:bodyPr wrap="square" rtlCol="0">
            <a:spAutoFit/>
          </a:bodyPr>
          <a:lstStyle/>
          <a:p>
            <a:r>
              <a:rPr lang="en-US" dirty="0" smtClean="0"/>
              <a:t>4-G</a:t>
            </a:r>
            <a:endParaRPr lang="en-US" dirty="0"/>
          </a:p>
        </p:txBody>
      </p:sp>
      <p:sp>
        <p:nvSpPr>
          <p:cNvPr id="43" name="TextBox 42"/>
          <p:cNvSpPr txBox="1"/>
          <p:nvPr/>
        </p:nvSpPr>
        <p:spPr>
          <a:xfrm>
            <a:off x="1828800" y="2971800"/>
            <a:ext cx="533400" cy="369332"/>
          </a:xfrm>
          <a:prstGeom prst="rect">
            <a:avLst/>
          </a:prstGeom>
          <a:noFill/>
        </p:spPr>
        <p:txBody>
          <a:bodyPr wrap="square" rtlCol="0">
            <a:spAutoFit/>
          </a:bodyPr>
          <a:lstStyle/>
          <a:p>
            <a:r>
              <a:rPr lang="en-US" dirty="0" smtClean="0"/>
              <a:t>5-H</a:t>
            </a:r>
            <a:endParaRPr lang="en-US" dirty="0"/>
          </a:p>
        </p:txBody>
      </p:sp>
      <p:sp>
        <p:nvSpPr>
          <p:cNvPr id="44" name="TextBox 43"/>
          <p:cNvSpPr txBox="1"/>
          <p:nvPr/>
        </p:nvSpPr>
        <p:spPr>
          <a:xfrm>
            <a:off x="1828800" y="3657600"/>
            <a:ext cx="533400" cy="369332"/>
          </a:xfrm>
          <a:prstGeom prst="rect">
            <a:avLst/>
          </a:prstGeom>
          <a:noFill/>
        </p:spPr>
        <p:txBody>
          <a:bodyPr wrap="square" rtlCol="0">
            <a:spAutoFit/>
          </a:bodyPr>
          <a:lstStyle/>
          <a:p>
            <a:r>
              <a:rPr lang="en-US" dirty="0" smtClean="0"/>
              <a:t>6-D</a:t>
            </a:r>
            <a:endParaRPr lang="en-US" dirty="0"/>
          </a:p>
        </p:txBody>
      </p:sp>
      <p:sp>
        <p:nvSpPr>
          <p:cNvPr id="45" name="TextBox 44"/>
          <p:cNvSpPr txBox="1"/>
          <p:nvPr/>
        </p:nvSpPr>
        <p:spPr>
          <a:xfrm>
            <a:off x="1828800" y="4267200"/>
            <a:ext cx="533400" cy="369332"/>
          </a:xfrm>
          <a:prstGeom prst="rect">
            <a:avLst/>
          </a:prstGeom>
          <a:noFill/>
        </p:spPr>
        <p:txBody>
          <a:bodyPr wrap="square" rtlCol="0">
            <a:spAutoFit/>
          </a:bodyPr>
          <a:lstStyle/>
          <a:p>
            <a:r>
              <a:rPr lang="en-US" dirty="0" smtClean="0"/>
              <a:t>7-E</a:t>
            </a:r>
            <a:endParaRPr lang="en-US" dirty="0"/>
          </a:p>
        </p:txBody>
      </p:sp>
      <p:sp>
        <p:nvSpPr>
          <p:cNvPr id="46" name="TextBox 45"/>
          <p:cNvSpPr txBox="1"/>
          <p:nvPr/>
        </p:nvSpPr>
        <p:spPr>
          <a:xfrm>
            <a:off x="1752600" y="4953000"/>
            <a:ext cx="609600" cy="369332"/>
          </a:xfrm>
          <a:prstGeom prst="rect">
            <a:avLst/>
          </a:prstGeom>
          <a:noFill/>
        </p:spPr>
        <p:txBody>
          <a:bodyPr wrap="square" rtlCol="0">
            <a:spAutoFit/>
          </a:bodyPr>
          <a:lstStyle/>
          <a:p>
            <a:r>
              <a:rPr lang="en-US" dirty="0" smtClean="0"/>
              <a:t> 8-J</a:t>
            </a:r>
            <a:endParaRPr lang="en-US" dirty="0"/>
          </a:p>
        </p:txBody>
      </p:sp>
      <p:sp>
        <p:nvSpPr>
          <p:cNvPr id="47" name="TextBox 46"/>
          <p:cNvSpPr txBox="1"/>
          <p:nvPr/>
        </p:nvSpPr>
        <p:spPr>
          <a:xfrm>
            <a:off x="1752600" y="5562600"/>
            <a:ext cx="609600" cy="369332"/>
          </a:xfrm>
          <a:prstGeom prst="rect">
            <a:avLst/>
          </a:prstGeom>
          <a:noFill/>
        </p:spPr>
        <p:txBody>
          <a:bodyPr wrap="square" rtlCol="0">
            <a:spAutoFit/>
          </a:bodyPr>
          <a:lstStyle/>
          <a:p>
            <a:r>
              <a:rPr lang="en-US" dirty="0" smtClean="0"/>
              <a:t> 9-C</a:t>
            </a:r>
            <a:endParaRPr lang="en-US" dirty="0"/>
          </a:p>
        </p:txBody>
      </p:sp>
      <p:sp>
        <p:nvSpPr>
          <p:cNvPr id="48" name="TextBox 47"/>
          <p:cNvSpPr txBox="1"/>
          <p:nvPr/>
        </p:nvSpPr>
        <p:spPr>
          <a:xfrm>
            <a:off x="1752600" y="6172200"/>
            <a:ext cx="609600" cy="369332"/>
          </a:xfrm>
          <a:prstGeom prst="rect">
            <a:avLst/>
          </a:prstGeom>
          <a:noFill/>
        </p:spPr>
        <p:txBody>
          <a:bodyPr wrap="square" rtlCol="0">
            <a:spAutoFit/>
          </a:bodyPr>
          <a:lstStyle/>
          <a:p>
            <a:r>
              <a:rPr lang="en-US" dirty="0" smtClean="0"/>
              <a:t>10-B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ox(in)">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ox(in)">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ox(in)">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checkerboard(across)">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ox(in)">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ox(in)">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box(in)">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box(in)">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box(in)">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box(in)">
                                      <p:cBhvr>
                                        <p:cTn id="6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Ways to get drug?</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orally (tablet, syrup, drop)</a:t>
            </a:r>
          </a:p>
          <a:p>
            <a:r>
              <a:rPr lang="en-US" dirty="0" smtClean="0"/>
              <a:t>Injective ( solution)</a:t>
            </a:r>
          </a:p>
          <a:p>
            <a:r>
              <a:rPr lang="en-US" dirty="0" smtClean="0"/>
              <a:t>apply the required area ( patch, liniment)</a:t>
            </a:r>
          </a:p>
          <a:p>
            <a:r>
              <a:rPr lang="en-US" dirty="0" smtClean="0"/>
              <a:t>put into rectum or vagina ( suppository)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Some notes when taking medicine</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0" y="1066800"/>
            <a:ext cx="9144000" cy="5059363"/>
          </a:xfrm>
        </p:spPr>
        <p:txBody>
          <a:bodyPr>
            <a:noAutofit/>
          </a:bodyPr>
          <a:lstStyle/>
          <a:p>
            <a:pPr>
              <a:buFontTx/>
              <a:buChar char="-"/>
            </a:pPr>
            <a:r>
              <a:rPr lang="en-US" sz="2800" dirty="0" smtClean="0"/>
              <a:t>Read the instruction thoroughly before use</a:t>
            </a:r>
          </a:p>
          <a:p>
            <a:pPr>
              <a:buFontTx/>
              <a:buChar char="-"/>
            </a:pPr>
            <a:r>
              <a:rPr lang="en-US" sz="2800" dirty="0" smtClean="0"/>
              <a:t>Keep out of reach of children</a:t>
            </a:r>
          </a:p>
          <a:p>
            <a:pPr>
              <a:buFontTx/>
              <a:buChar char="-"/>
            </a:pPr>
            <a:r>
              <a:rPr lang="en-US" sz="2800" dirty="0" smtClean="0"/>
              <a:t>Store medicine in a cool, dry place. </a:t>
            </a:r>
          </a:p>
          <a:p>
            <a:pPr>
              <a:buFontTx/>
              <a:buChar char="-"/>
            </a:pPr>
            <a:r>
              <a:rPr lang="en-US" sz="2800" dirty="0" smtClean="0"/>
              <a:t>Keep away from bright light</a:t>
            </a:r>
          </a:p>
          <a:p>
            <a:pPr>
              <a:buNone/>
            </a:pPr>
            <a:r>
              <a:rPr lang="en-US" sz="2800" dirty="0" smtClean="0"/>
              <a:t>-   Consult your doctors if  you encounter with side effects</a:t>
            </a:r>
          </a:p>
          <a:p>
            <a:pPr>
              <a:buNone/>
            </a:pPr>
            <a:r>
              <a:rPr lang="en-US" sz="2800" dirty="0" smtClean="0"/>
              <a:t>-  Do not take overdose</a:t>
            </a:r>
          </a:p>
          <a:p>
            <a:pPr>
              <a:buNone/>
            </a:pPr>
            <a:r>
              <a:rPr lang="en-US" sz="2800" dirty="0" smtClean="0"/>
              <a:t>-  Turn on the light  and look at the bottle label when taking  medicine. ( avoid using the expired medicine)</a:t>
            </a:r>
          </a:p>
          <a:p>
            <a:pPr>
              <a:buNone/>
            </a:pPr>
            <a:r>
              <a:rPr lang="en-US" sz="2800" dirty="0" smtClean="0"/>
              <a:t>-  Sit or stand when taking medicine, don’t lie down. </a:t>
            </a:r>
          </a:p>
          <a:p>
            <a:pPr>
              <a:buNone/>
            </a:pPr>
            <a:r>
              <a:rPr lang="en-US" sz="2800" dirty="0" smtClean="0"/>
              <a:t>-  Don’t drink alcohol with your medicines</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ox(i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ox(i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ox(in)">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Giving advice</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1143000" y="1447800"/>
            <a:ext cx="7790688" cy="4800600"/>
          </a:xfrm>
        </p:spPr>
        <p:txBody>
          <a:bodyPr>
            <a:normAutofit/>
          </a:bodyPr>
          <a:lstStyle/>
          <a:p>
            <a:pPr marL="596646" indent="-514350">
              <a:buNone/>
            </a:pPr>
            <a:r>
              <a:rPr lang="en-US" dirty="0" smtClean="0"/>
              <a:t>1. S + should + V</a:t>
            </a:r>
          </a:p>
          <a:p>
            <a:pPr marL="596646" indent="-514350">
              <a:buNone/>
            </a:pPr>
            <a:r>
              <a:rPr lang="en-US" dirty="0" smtClean="0"/>
              <a:t>2. S + had better + V</a:t>
            </a:r>
          </a:p>
          <a:p>
            <a:pPr>
              <a:buNone/>
            </a:pPr>
            <a:r>
              <a:rPr lang="en-US" dirty="0" smtClean="0"/>
              <a:t>3. It would be advisable/wise+ for </a:t>
            </a:r>
            <a:r>
              <a:rPr lang="en-US" dirty="0" err="1" smtClean="0"/>
              <a:t>sb</a:t>
            </a:r>
            <a:r>
              <a:rPr lang="en-US" dirty="0" smtClean="0"/>
              <a:t> to + V</a:t>
            </a:r>
          </a:p>
          <a:p>
            <a:pPr>
              <a:buNone/>
            </a:pPr>
            <a:r>
              <a:rPr lang="en-US" dirty="0" err="1" smtClean="0"/>
              <a:t>Eg</a:t>
            </a:r>
            <a:r>
              <a:rPr lang="en-US" dirty="0" smtClean="0"/>
              <a:t>: You should stop smoking</a:t>
            </a:r>
          </a:p>
          <a:p>
            <a:pPr>
              <a:buNone/>
            </a:pPr>
            <a:r>
              <a:rPr lang="en-US" dirty="0" smtClean="0"/>
              <a:t>=You had better stop smoking</a:t>
            </a:r>
          </a:p>
          <a:p>
            <a:pPr>
              <a:buNone/>
            </a:pPr>
            <a:endParaRPr lang="en-US" dirty="0" smtClean="0"/>
          </a:p>
          <a:p>
            <a:pPr>
              <a:buNone/>
            </a:pPr>
            <a:endParaRPr lang="en-US" dirty="0" smtClean="0"/>
          </a:p>
          <a:p>
            <a:endParaRPr lang="en-US" dirty="0"/>
          </a:p>
        </p:txBody>
      </p:sp>
      <p:sp>
        <p:nvSpPr>
          <p:cNvPr id="4" name="TextBox 3"/>
          <p:cNvSpPr txBox="1"/>
          <p:nvPr/>
        </p:nvSpPr>
        <p:spPr>
          <a:xfrm>
            <a:off x="533400" y="4419600"/>
            <a:ext cx="8305800" cy="584775"/>
          </a:xfrm>
          <a:prstGeom prst="rect">
            <a:avLst/>
          </a:prstGeom>
          <a:noFill/>
        </p:spPr>
        <p:txBody>
          <a:bodyPr wrap="square" rtlCol="0">
            <a:spAutoFit/>
          </a:bodyPr>
          <a:lstStyle/>
          <a:p>
            <a:pPr>
              <a:buNone/>
            </a:pPr>
            <a:r>
              <a:rPr lang="en-US" sz="3200" dirty="0" smtClean="0"/>
              <a:t>=It would be advisable for you to stop smoking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ox(in)">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a:bodyPr>
          <a:lstStyle/>
          <a:p>
            <a:r>
              <a:rPr lang="en-US" sz="4800" dirty="0" smtClean="0">
                <a:solidFill>
                  <a:srgbClr val="FF0000"/>
                </a:solidFill>
              </a:rPr>
              <a:t>Vocabulary</a:t>
            </a:r>
            <a:endParaRPr lang="en-US" sz="4800" dirty="0">
              <a:solidFill>
                <a:srgbClr val="FF0000"/>
              </a:solidFill>
            </a:endParaRPr>
          </a:p>
        </p:txBody>
      </p:sp>
      <p:sp>
        <p:nvSpPr>
          <p:cNvPr id="3" name="Content Placeholder 2"/>
          <p:cNvSpPr>
            <a:spLocks noGrp="1"/>
          </p:cNvSpPr>
          <p:nvPr>
            <p:ph idx="1"/>
          </p:nvPr>
        </p:nvSpPr>
        <p:spPr>
          <a:xfrm>
            <a:off x="0" y="1066800"/>
            <a:ext cx="9525000" cy="5059363"/>
          </a:xfrm>
        </p:spPr>
        <p:txBody>
          <a:bodyPr>
            <a:noAutofit/>
          </a:bodyPr>
          <a:lstStyle/>
          <a:p>
            <a:pPr>
              <a:buNone/>
            </a:pPr>
            <a:r>
              <a:rPr lang="en-US" sz="2800" dirty="0" smtClean="0"/>
              <a:t>- Medicine/drug  (n</a:t>
            </a:r>
            <a:r>
              <a:rPr lang="en-US" sz="2800" dirty="0" smtClean="0"/>
              <a:t>) / ‘</a:t>
            </a:r>
            <a:r>
              <a:rPr lang="en-US" sz="2800" dirty="0" err="1" smtClean="0"/>
              <a:t>medisn</a:t>
            </a:r>
            <a:r>
              <a:rPr lang="en-US" sz="2800" dirty="0" smtClean="0"/>
              <a:t>/</a:t>
            </a:r>
            <a:endParaRPr lang="en-US" sz="2800" dirty="0" smtClean="0"/>
          </a:p>
          <a:p>
            <a:pPr>
              <a:buNone/>
            </a:pPr>
            <a:r>
              <a:rPr lang="en-US" sz="2800" dirty="0" smtClean="0"/>
              <a:t>- Prescription  /</a:t>
            </a:r>
            <a:r>
              <a:rPr lang="en-US" sz="2800" dirty="0" err="1" smtClean="0"/>
              <a:t>prɪˈskrɪpʃn</a:t>
            </a:r>
            <a:r>
              <a:rPr lang="en-US" sz="2800" dirty="0" smtClean="0"/>
              <a:t>/ (n) :an official piece of paper on which a doctor writes the type of medicine you should have, and which enables you to get it from a </a:t>
            </a:r>
            <a:r>
              <a:rPr lang="en-US" sz="2800" dirty="0" err="1" smtClean="0"/>
              <a:t>phamacy</a:t>
            </a:r>
            <a:endParaRPr lang="en-US" sz="2800" dirty="0" smtClean="0"/>
          </a:p>
          <a:p>
            <a:pPr>
              <a:buNone/>
            </a:pPr>
            <a:r>
              <a:rPr lang="en-US" sz="2800" i="1" dirty="0" smtClean="0">
                <a:solidFill>
                  <a:srgbClr val="FF0000"/>
                </a:solidFill>
              </a:rPr>
              <a:t> </a:t>
            </a:r>
            <a:r>
              <a:rPr lang="en-US" sz="2800" i="1" dirty="0" err="1" smtClean="0">
                <a:solidFill>
                  <a:srgbClr val="FF0000"/>
                </a:solidFill>
              </a:rPr>
              <a:t>eg:The</a:t>
            </a:r>
            <a:r>
              <a:rPr lang="en-US" sz="2800" i="1" dirty="0" smtClean="0">
                <a:solidFill>
                  <a:srgbClr val="FF0000"/>
                </a:solidFill>
              </a:rPr>
              <a:t> doctor gave me a prescription for antibiotics yesterday</a:t>
            </a:r>
          </a:p>
          <a:p>
            <a:pPr>
              <a:buNone/>
            </a:pPr>
            <a:r>
              <a:rPr lang="en-US" sz="2800" dirty="0" smtClean="0"/>
              <a:t>-Instruction /</a:t>
            </a:r>
            <a:r>
              <a:rPr lang="en-US" sz="2800" dirty="0" err="1" smtClean="0"/>
              <a:t>ɪnˈstrʌkʃn</a:t>
            </a:r>
            <a:r>
              <a:rPr lang="en-US" sz="2800" dirty="0" smtClean="0"/>
              <a:t>/  (n) :detailed information on how to use something</a:t>
            </a:r>
          </a:p>
          <a:p>
            <a:pPr>
              <a:buNone/>
            </a:pPr>
            <a:r>
              <a:rPr lang="en-US" sz="2800" i="1" dirty="0" smtClean="0">
                <a:solidFill>
                  <a:srgbClr val="FF0000"/>
                </a:solidFill>
              </a:rPr>
              <a:t>      </a:t>
            </a:r>
            <a:r>
              <a:rPr lang="en-US" sz="2800" i="1" dirty="0" err="1" smtClean="0">
                <a:solidFill>
                  <a:srgbClr val="FF0000"/>
                </a:solidFill>
              </a:rPr>
              <a:t>eg</a:t>
            </a:r>
            <a:r>
              <a:rPr lang="en-US" sz="2800" i="1" dirty="0" smtClean="0">
                <a:solidFill>
                  <a:srgbClr val="FF0000"/>
                </a:solidFill>
              </a:rPr>
              <a:t>: Follow the instructions on the packet carefully.</a:t>
            </a:r>
          </a:p>
          <a:p>
            <a:pPr>
              <a:buFontTx/>
              <a:buChar char="-"/>
            </a:pPr>
            <a:endParaRPr lang="en-US" sz="2400" dirty="0" smtClean="0"/>
          </a:p>
          <a:p>
            <a:pPr>
              <a:buFontTx/>
              <a:buChar char="-"/>
            </a:pPr>
            <a:endParaRPr lang="en-US" sz="2400" dirty="0" smtClean="0"/>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5821363"/>
          </a:xfrm>
        </p:spPr>
        <p:txBody>
          <a:bodyPr>
            <a:normAutofit fontScale="85000" lnSpcReduction="20000"/>
          </a:bodyPr>
          <a:lstStyle/>
          <a:p>
            <a:pPr marL="514350" indent="-514350">
              <a:buAutoNum type="arabicPeriod"/>
            </a:pPr>
            <a:r>
              <a:rPr lang="en-US" dirty="0" smtClean="0"/>
              <a:t>It would be advisable for you to stay in bed </a:t>
            </a:r>
          </a:p>
          <a:p>
            <a:pPr marL="514350" indent="-514350">
              <a:buAutoNum type="arabicPeriod"/>
            </a:pPr>
            <a:endParaRPr lang="en-US" dirty="0" smtClean="0"/>
          </a:p>
          <a:p>
            <a:pPr>
              <a:buNone/>
            </a:pPr>
            <a:r>
              <a:rPr lang="en-US" dirty="0" smtClean="0"/>
              <a:t>2. It would be advisable for you to lose a little weight</a:t>
            </a:r>
          </a:p>
          <a:p>
            <a:pPr>
              <a:buNone/>
            </a:pPr>
            <a:r>
              <a:rPr lang="en-US" dirty="0" smtClean="0"/>
              <a:t> </a:t>
            </a:r>
          </a:p>
          <a:p>
            <a:pPr>
              <a:buNone/>
            </a:pPr>
            <a:r>
              <a:rPr lang="en-US" dirty="0" smtClean="0"/>
              <a:t>3. It would be advisable for him to take more exercise</a:t>
            </a:r>
          </a:p>
          <a:p>
            <a:pPr>
              <a:buNone/>
            </a:pPr>
            <a:endParaRPr lang="en-US" dirty="0" smtClean="0"/>
          </a:p>
          <a:p>
            <a:pPr>
              <a:buNone/>
            </a:pPr>
            <a:r>
              <a:rPr lang="en-US" dirty="0" smtClean="0"/>
              <a:t>4. It would be advisable for her to discontinue taking those tablets </a:t>
            </a:r>
          </a:p>
          <a:p>
            <a:pPr>
              <a:buNone/>
            </a:pPr>
            <a:endParaRPr lang="en-US" dirty="0" smtClean="0"/>
          </a:p>
          <a:p>
            <a:pPr>
              <a:buNone/>
            </a:pPr>
            <a:r>
              <a:rPr lang="en-US" dirty="0" smtClean="0"/>
              <a:t>5. It would be wise for you to stop smoking </a:t>
            </a:r>
          </a:p>
          <a:p>
            <a:pPr>
              <a:buNone/>
            </a:pPr>
            <a:endParaRPr lang="en-US" dirty="0" smtClean="0"/>
          </a:p>
          <a:p>
            <a:pPr>
              <a:buNone/>
            </a:pPr>
            <a:r>
              <a:rPr lang="en-US" dirty="0" smtClean="0"/>
              <a:t>6. It would be wise for them to run the tests again </a:t>
            </a:r>
          </a:p>
          <a:p>
            <a:pPr>
              <a:buNone/>
            </a:pPr>
            <a:endParaRPr lang="en-US" dirty="0" smtClean="0"/>
          </a:p>
          <a:p>
            <a:pPr>
              <a:buNone/>
            </a:pPr>
            <a:r>
              <a:rPr lang="en-US" dirty="0" smtClean="0"/>
              <a:t>7. It would be wise for you to stop drinking so much</a:t>
            </a:r>
            <a:endParaRPr lang="en-US" dirty="0"/>
          </a:p>
        </p:txBody>
      </p:sp>
      <p:sp>
        <p:nvSpPr>
          <p:cNvPr id="4" name="TextBox 3"/>
          <p:cNvSpPr txBox="1"/>
          <p:nvPr/>
        </p:nvSpPr>
        <p:spPr>
          <a:xfrm>
            <a:off x="685800" y="762000"/>
            <a:ext cx="6858000" cy="461665"/>
          </a:xfrm>
          <a:prstGeom prst="rect">
            <a:avLst/>
          </a:prstGeom>
          <a:noFill/>
        </p:spPr>
        <p:txBody>
          <a:bodyPr wrap="square" rtlCol="0">
            <a:spAutoFit/>
          </a:bodyPr>
          <a:lstStyle/>
          <a:p>
            <a:r>
              <a:rPr lang="en-US" sz="2400" dirty="0" smtClean="0">
                <a:solidFill>
                  <a:srgbClr val="FF0000"/>
                </a:solidFill>
              </a:rPr>
              <a:t>You should/had better stay in bed</a:t>
            </a:r>
            <a:endParaRPr lang="en-US" sz="2400" dirty="0">
              <a:solidFill>
                <a:srgbClr val="FF0000"/>
              </a:solidFill>
            </a:endParaRPr>
          </a:p>
        </p:txBody>
      </p:sp>
      <p:sp>
        <p:nvSpPr>
          <p:cNvPr id="5" name="TextBox 4"/>
          <p:cNvSpPr txBox="1"/>
          <p:nvPr/>
        </p:nvSpPr>
        <p:spPr>
          <a:xfrm>
            <a:off x="762000" y="1524000"/>
            <a:ext cx="6858000" cy="461665"/>
          </a:xfrm>
          <a:prstGeom prst="rect">
            <a:avLst/>
          </a:prstGeom>
          <a:noFill/>
        </p:spPr>
        <p:txBody>
          <a:bodyPr wrap="square" rtlCol="0">
            <a:spAutoFit/>
          </a:bodyPr>
          <a:lstStyle/>
          <a:p>
            <a:r>
              <a:rPr lang="en-US" sz="2400" dirty="0" smtClean="0">
                <a:solidFill>
                  <a:srgbClr val="FF0000"/>
                </a:solidFill>
              </a:rPr>
              <a:t>You should/had better lose a little weight</a:t>
            </a:r>
            <a:endParaRPr lang="en-US" sz="2400" dirty="0">
              <a:solidFill>
                <a:srgbClr val="FF0000"/>
              </a:solidFill>
            </a:endParaRPr>
          </a:p>
        </p:txBody>
      </p:sp>
      <p:sp>
        <p:nvSpPr>
          <p:cNvPr id="6" name="TextBox 5"/>
          <p:cNvSpPr txBox="1"/>
          <p:nvPr/>
        </p:nvSpPr>
        <p:spPr>
          <a:xfrm>
            <a:off x="685800" y="2438400"/>
            <a:ext cx="6858000" cy="461665"/>
          </a:xfrm>
          <a:prstGeom prst="rect">
            <a:avLst/>
          </a:prstGeom>
          <a:noFill/>
        </p:spPr>
        <p:txBody>
          <a:bodyPr wrap="square" rtlCol="0">
            <a:spAutoFit/>
          </a:bodyPr>
          <a:lstStyle/>
          <a:p>
            <a:r>
              <a:rPr lang="en-US" sz="2400" dirty="0" smtClean="0">
                <a:solidFill>
                  <a:srgbClr val="FF0000"/>
                </a:solidFill>
              </a:rPr>
              <a:t>He  should/had better take more exercise</a:t>
            </a:r>
            <a:endParaRPr lang="en-US" sz="2400" dirty="0">
              <a:solidFill>
                <a:srgbClr val="FF0000"/>
              </a:solidFill>
            </a:endParaRPr>
          </a:p>
        </p:txBody>
      </p:sp>
      <p:sp>
        <p:nvSpPr>
          <p:cNvPr id="7" name="TextBox 6"/>
          <p:cNvSpPr txBox="1"/>
          <p:nvPr/>
        </p:nvSpPr>
        <p:spPr>
          <a:xfrm>
            <a:off x="762000" y="3429000"/>
            <a:ext cx="8077200" cy="461665"/>
          </a:xfrm>
          <a:prstGeom prst="rect">
            <a:avLst/>
          </a:prstGeom>
          <a:noFill/>
        </p:spPr>
        <p:txBody>
          <a:bodyPr wrap="square" rtlCol="0">
            <a:spAutoFit/>
          </a:bodyPr>
          <a:lstStyle/>
          <a:p>
            <a:r>
              <a:rPr lang="en-US" sz="2400" dirty="0" smtClean="0">
                <a:solidFill>
                  <a:srgbClr val="FF0000"/>
                </a:solidFill>
              </a:rPr>
              <a:t>She  should/had better discontinue taking those tablets </a:t>
            </a:r>
            <a:endParaRPr lang="en-US" sz="2400" dirty="0">
              <a:solidFill>
                <a:srgbClr val="FF0000"/>
              </a:solidFill>
            </a:endParaRPr>
          </a:p>
        </p:txBody>
      </p:sp>
      <p:sp>
        <p:nvSpPr>
          <p:cNvPr id="8" name="TextBox 7"/>
          <p:cNvSpPr txBox="1"/>
          <p:nvPr/>
        </p:nvSpPr>
        <p:spPr>
          <a:xfrm>
            <a:off x="762000" y="4343400"/>
            <a:ext cx="6858000" cy="461665"/>
          </a:xfrm>
          <a:prstGeom prst="rect">
            <a:avLst/>
          </a:prstGeom>
          <a:noFill/>
        </p:spPr>
        <p:txBody>
          <a:bodyPr wrap="square" rtlCol="0">
            <a:spAutoFit/>
          </a:bodyPr>
          <a:lstStyle/>
          <a:p>
            <a:r>
              <a:rPr lang="en-US" sz="2400" dirty="0" smtClean="0">
                <a:solidFill>
                  <a:srgbClr val="FF0000"/>
                </a:solidFill>
              </a:rPr>
              <a:t>You should/had better stop smoking </a:t>
            </a:r>
            <a:endParaRPr lang="en-US" sz="2400" dirty="0">
              <a:solidFill>
                <a:srgbClr val="FF0000"/>
              </a:solidFill>
            </a:endParaRPr>
          </a:p>
        </p:txBody>
      </p:sp>
      <p:sp>
        <p:nvSpPr>
          <p:cNvPr id="9" name="TextBox 8"/>
          <p:cNvSpPr txBox="1"/>
          <p:nvPr/>
        </p:nvSpPr>
        <p:spPr>
          <a:xfrm>
            <a:off x="762000" y="5105400"/>
            <a:ext cx="6858000" cy="461665"/>
          </a:xfrm>
          <a:prstGeom prst="rect">
            <a:avLst/>
          </a:prstGeom>
          <a:noFill/>
        </p:spPr>
        <p:txBody>
          <a:bodyPr wrap="square" rtlCol="0">
            <a:spAutoFit/>
          </a:bodyPr>
          <a:lstStyle/>
          <a:p>
            <a:r>
              <a:rPr lang="en-US" sz="2400" dirty="0" smtClean="0">
                <a:solidFill>
                  <a:srgbClr val="FF0000"/>
                </a:solidFill>
              </a:rPr>
              <a:t>They  should/had better run the tests again </a:t>
            </a:r>
            <a:endParaRPr lang="en-US" sz="2400" dirty="0">
              <a:solidFill>
                <a:srgbClr val="FF0000"/>
              </a:solidFill>
            </a:endParaRPr>
          </a:p>
        </p:txBody>
      </p:sp>
      <p:sp>
        <p:nvSpPr>
          <p:cNvPr id="10" name="TextBox 9"/>
          <p:cNvSpPr txBox="1"/>
          <p:nvPr/>
        </p:nvSpPr>
        <p:spPr>
          <a:xfrm>
            <a:off x="609600" y="6096000"/>
            <a:ext cx="6858000" cy="461665"/>
          </a:xfrm>
          <a:prstGeom prst="rect">
            <a:avLst/>
          </a:prstGeom>
          <a:noFill/>
        </p:spPr>
        <p:txBody>
          <a:bodyPr wrap="square" rtlCol="0">
            <a:spAutoFit/>
          </a:bodyPr>
          <a:lstStyle/>
          <a:p>
            <a:r>
              <a:rPr lang="en-US" sz="2400" dirty="0" smtClean="0">
                <a:solidFill>
                  <a:srgbClr val="FF0000"/>
                </a:solidFill>
              </a:rPr>
              <a:t>You should/had better stop drinking so much</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0000"/>
                </a:solidFill>
              </a:rPr>
              <a:t>Ex1-p31: Change into passive</a:t>
            </a:r>
            <a:endParaRPr lang="en-US" dirty="0">
              <a:solidFill>
                <a:srgbClr val="FF0000"/>
              </a:solidFill>
            </a:endParaRPr>
          </a:p>
        </p:txBody>
      </p:sp>
      <p:sp>
        <p:nvSpPr>
          <p:cNvPr id="3" name="Content Placeholder 2"/>
          <p:cNvSpPr>
            <a:spLocks noGrp="1"/>
          </p:cNvSpPr>
          <p:nvPr>
            <p:ph idx="1"/>
          </p:nvPr>
        </p:nvSpPr>
        <p:spPr/>
        <p:txBody>
          <a:bodyPr>
            <a:normAutofit/>
          </a:bodyPr>
          <a:lstStyle/>
          <a:p>
            <a:pPr marL="514350" indent="-514350">
              <a:buAutoNum type="arabicPeriod"/>
            </a:pPr>
            <a:r>
              <a:rPr lang="en-US" sz="2400" dirty="0" smtClean="0"/>
              <a:t>At the moment she is helping the staff nurse</a:t>
            </a:r>
          </a:p>
          <a:p>
            <a:pPr marL="514350" indent="-514350">
              <a:buAutoNum type="arabicPeriod"/>
            </a:pPr>
            <a:endParaRPr lang="en-US" sz="2400" dirty="0" smtClean="0"/>
          </a:p>
          <a:p>
            <a:pPr marL="514350" indent="-514350">
              <a:buAutoNum type="arabicPeriod"/>
            </a:pPr>
            <a:r>
              <a:rPr lang="en-US" sz="2400" dirty="0" smtClean="0"/>
              <a:t>Now they are carrying out sterile procedures</a:t>
            </a:r>
          </a:p>
          <a:p>
            <a:pPr marL="514350" indent="-514350">
              <a:buAutoNum type="arabicPeriod"/>
            </a:pPr>
            <a:endParaRPr lang="en-US" sz="2400" dirty="0" smtClean="0"/>
          </a:p>
          <a:p>
            <a:pPr marL="514350" indent="-514350">
              <a:buAutoNum type="arabicPeriod"/>
            </a:pPr>
            <a:r>
              <a:rPr lang="en-US" sz="2400" dirty="0" smtClean="0"/>
              <a:t>He is showing her the way to the </a:t>
            </a:r>
            <a:r>
              <a:rPr lang="en-US" sz="2400" dirty="0" err="1" smtClean="0"/>
              <a:t>c.s.s.d</a:t>
            </a:r>
            <a:endParaRPr lang="en-US" sz="2400" dirty="0" smtClean="0"/>
          </a:p>
          <a:p>
            <a:pPr marL="514350" indent="-514350">
              <a:buAutoNum type="arabicPeriod"/>
            </a:pPr>
            <a:endParaRPr lang="en-US" sz="2400" dirty="0" smtClean="0"/>
          </a:p>
          <a:p>
            <a:pPr marL="514350" indent="-514350">
              <a:buAutoNum type="arabicPeriod"/>
            </a:pPr>
            <a:r>
              <a:rPr lang="en-US" sz="2400" dirty="0" smtClean="0"/>
              <a:t>They are giving urinals and bedpans to bed-patients</a:t>
            </a:r>
          </a:p>
          <a:p>
            <a:pPr marL="514350" indent="-514350">
              <a:buAutoNum type="arabicPeriod"/>
            </a:pPr>
            <a:endParaRPr lang="en-US" sz="2400" dirty="0" smtClean="0"/>
          </a:p>
          <a:p>
            <a:pPr marL="514350" indent="-514350">
              <a:buFont typeface="Arial" pitchFamily="34" charset="0"/>
              <a:buAutoNum type="arabicPeriod"/>
            </a:pPr>
            <a:r>
              <a:rPr lang="en-US" sz="2400" dirty="0" smtClean="0"/>
              <a:t>She is assisting the physiotherapist</a:t>
            </a:r>
          </a:p>
          <a:p>
            <a:pPr marL="514350" indent="-514350">
              <a:buAutoNum type="arabicPeriod"/>
            </a:pPr>
            <a:endParaRPr lang="en-US" sz="2400" dirty="0" smtClean="0"/>
          </a:p>
        </p:txBody>
      </p:sp>
      <p:sp>
        <p:nvSpPr>
          <p:cNvPr id="4" name="TextBox 3"/>
          <p:cNvSpPr txBox="1"/>
          <p:nvPr/>
        </p:nvSpPr>
        <p:spPr>
          <a:xfrm>
            <a:off x="1295400" y="2057400"/>
            <a:ext cx="6858000" cy="461665"/>
          </a:xfrm>
          <a:prstGeom prst="rect">
            <a:avLst/>
          </a:prstGeom>
          <a:noFill/>
        </p:spPr>
        <p:txBody>
          <a:bodyPr wrap="square" rtlCol="0">
            <a:spAutoFit/>
          </a:bodyPr>
          <a:lstStyle/>
          <a:p>
            <a:r>
              <a:rPr lang="en-US" sz="2400" dirty="0" smtClean="0">
                <a:solidFill>
                  <a:srgbClr val="FF0000"/>
                </a:solidFill>
              </a:rPr>
              <a:t>At the moment, the staff nurse is being helped</a:t>
            </a:r>
            <a:endParaRPr lang="en-US" sz="2400" dirty="0">
              <a:solidFill>
                <a:srgbClr val="FF0000"/>
              </a:solidFill>
            </a:endParaRPr>
          </a:p>
        </p:txBody>
      </p:sp>
      <p:sp>
        <p:nvSpPr>
          <p:cNvPr id="5" name="TextBox 4"/>
          <p:cNvSpPr txBox="1"/>
          <p:nvPr/>
        </p:nvSpPr>
        <p:spPr>
          <a:xfrm>
            <a:off x="1447800" y="2819400"/>
            <a:ext cx="6858000" cy="461665"/>
          </a:xfrm>
          <a:prstGeom prst="rect">
            <a:avLst/>
          </a:prstGeom>
          <a:noFill/>
        </p:spPr>
        <p:txBody>
          <a:bodyPr wrap="square" rtlCol="0">
            <a:spAutoFit/>
          </a:bodyPr>
          <a:lstStyle/>
          <a:p>
            <a:r>
              <a:rPr lang="en-US" sz="2400" dirty="0" smtClean="0">
                <a:solidFill>
                  <a:srgbClr val="FF0000"/>
                </a:solidFill>
              </a:rPr>
              <a:t>Now, sterile procedures are being carried out</a:t>
            </a:r>
            <a:endParaRPr lang="en-US" sz="2400" dirty="0">
              <a:solidFill>
                <a:srgbClr val="FF0000"/>
              </a:solidFill>
            </a:endParaRPr>
          </a:p>
        </p:txBody>
      </p:sp>
      <p:sp>
        <p:nvSpPr>
          <p:cNvPr id="6" name="TextBox 5"/>
          <p:cNvSpPr txBox="1"/>
          <p:nvPr/>
        </p:nvSpPr>
        <p:spPr>
          <a:xfrm>
            <a:off x="1447800" y="3810000"/>
            <a:ext cx="5410200" cy="461665"/>
          </a:xfrm>
          <a:prstGeom prst="rect">
            <a:avLst/>
          </a:prstGeom>
          <a:noFill/>
        </p:spPr>
        <p:txBody>
          <a:bodyPr wrap="square" rtlCol="0">
            <a:spAutoFit/>
          </a:bodyPr>
          <a:lstStyle/>
          <a:p>
            <a:r>
              <a:rPr lang="en-US" sz="2400" dirty="0" smtClean="0">
                <a:solidFill>
                  <a:srgbClr val="FF0000"/>
                </a:solidFill>
              </a:rPr>
              <a:t>She is being shown the way to the </a:t>
            </a:r>
            <a:r>
              <a:rPr lang="en-US" sz="2400" dirty="0" err="1" smtClean="0">
                <a:solidFill>
                  <a:srgbClr val="FF0000"/>
                </a:solidFill>
              </a:rPr>
              <a:t>cssd</a:t>
            </a:r>
            <a:endParaRPr lang="en-US" sz="2400" dirty="0">
              <a:solidFill>
                <a:srgbClr val="FF0000"/>
              </a:solidFill>
            </a:endParaRPr>
          </a:p>
        </p:txBody>
      </p:sp>
      <p:sp>
        <p:nvSpPr>
          <p:cNvPr id="7" name="TextBox 6"/>
          <p:cNvSpPr txBox="1"/>
          <p:nvPr/>
        </p:nvSpPr>
        <p:spPr>
          <a:xfrm>
            <a:off x="1371600" y="4800600"/>
            <a:ext cx="7391400" cy="461665"/>
          </a:xfrm>
          <a:prstGeom prst="rect">
            <a:avLst/>
          </a:prstGeom>
          <a:noFill/>
        </p:spPr>
        <p:txBody>
          <a:bodyPr wrap="square" rtlCol="0">
            <a:spAutoFit/>
          </a:bodyPr>
          <a:lstStyle/>
          <a:p>
            <a:r>
              <a:rPr lang="en-US" sz="2400" dirty="0" smtClean="0">
                <a:solidFill>
                  <a:srgbClr val="FF0000"/>
                </a:solidFill>
              </a:rPr>
              <a:t>Urinals and bedpans are being given to bed-patients</a:t>
            </a:r>
            <a:endParaRPr lang="en-US" sz="2400" dirty="0">
              <a:solidFill>
                <a:srgbClr val="FF0000"/>
              </a:solidFill>
            </a:endParaRPr>
          </a:p>
        </p:txBody>
      </p:sp>
      <p:sp>
        <p:nvSpPr>
          <p:cNvPr id="9" name="TextBox 8"/>
          <p:cNvSpPr txBox="1"/>
          <p:nvPr/>
        </p:nvSpPr>
        <p:spPr>
          <a:xfrm>
            <a:off x="1447800" y="5638800"/>
            <a:ext cx="5410200" cy="461665"/>
          </a:xfrm>
          <a:prstGeom prst="rect">
            <a:avLst/>
          </a:prstGeom>
          <a:noFill/>
        </p:spPr>
        <p:txBody>
          <a:bodyPr wrap="square" rtlCol="0">
            <a:spAutoFit/>
          </a:bodyPr>
          <a:lstStyle/>
          <a:p>
            <a:r>
              <a:rPr lang="en-US" sz="2400" dirty="0" smtClean="0">
                <a:solidFill>
                  <a:srgbClr val="FF0000"/>
                </a:solidFill>
              </a:rPr>
              <a:t>The physiotherapist is being assisted</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5745163"/>
          </a:xfrm>
        </p:spPr>
        <p:txBody>
          <a:bodyPr>
            <a:noAutofit/>
          </a:bodyPr>
          <a:lstStyle/>
          <a:p>
            <a:pPr marL="514350" indent="-514350">
              <a:buAutoNum type="arabicPeriod"/>
            </a:pPr>
            <a:endParaRPr lang="en-US" sz="2800" dirty="0" smtClean="0"/>
          </a:p>
          <a:p>
            <a:pPr marL="514350" indent="-514350">
              <a:buNone/>
            </a:pPr>
            <a:r>
              <a:rPr lang="en-US" sz="2800" dirty="0" smtClean="0"/>
              <a:t>6. I’m going to the E.N.T clinic</a:t>
            </a:r>
          </a:p>
          <a:p>
            <a:pPr marL="514350" indent="-514350">
              <a:buAutoNum type="arabicPeriod"/>
            </a:pPr>
            <a:endParaRPr lang="en-US" sz="2800" dirty="0" smtClean="0"/>
          </a:p>
          <a:p>
            <a:pPr marL="514350" indent="-514350">
              <a:buNone/>
            </a:pPr>
            <a:r>
              <a:rPr lang="en-US" sz="2800" dirty="0" smtClean="0"/>
              <a:t>7. The staff nurse is administering drugs</a:t>
            </a:r>
          </a:p>
          <a:p>
            <a:pPr marL="514350" indent="-514350">
              <a:buAutoNum type="arabicPeriod"/>
            </a:pPr>
            <a:endParaRPr lang="en-US" sz="2800" dirty="0" smtClean="0"/>
          </a:p>
          <a:p>
            <a:pPr marL="514350" indent="-514350">
              <a:buNone/>
            </a:pPr>
            <a:r>
              <a:rPr lang="en-US" sz="2800" dirty="0" smtClean="0"/>
              <a:t>8. He is fetching the sterile dressing packs</a:t>
            </a:r>
          </a:p>
          <a:p>
            <a:pPr marL="514350" indent="-514350">
              <a:buAutoNum type="arabicPeriod"/>
            </a:pPr>
            <a:endParaRPr lang="en-US" sz="2800" dirty="0" smtClean="0"/>
          </a:p>
          <a:p>
            <a:pPr marL="514350" indent="-514350">
              <a:buNone/>
            </a:pPr>
            <a:r>
              <a:rPr lang="en-US" sz="2800" dirty="0" smtClean="0"/>
              <a:t>9. A  nurse is taking a new patient to the X-ray department</a:t>
            </a:r>
          </a:p>
          <a:p>
            <a:pPr marL="514350" indent="-514350">
              <a:buAutoNum type="arabicPeriod"/>
            </a:pPr>
            <a:endParaRPr lang="en-US" sz="2800" dirty="0" smtClean="0"/>
          </a:p>
          <a:p>
            <a:pPr marL="514350" indent="-514350">
              <a:buNone/>
            </a:pPr>
            <a:r>
              <a:rPr lang="en-US" sz="2800" dirty="0" smtClean="0"/>
              <a:t>10. A nurse is giving him an intramuscular injection of </a:t>
            </a:r>
            <a:r>
              <a:rPr lang="en-US" sz="2800" dirty="0" err="1" smtClean="0"/>
              <a:t>Pethidine</a:t>
            </a:r>
            <a:endParaRPr lang="en-US" sz="2800" dirty="0" smtClean="0"/>
          </a:p>
          <a:p>
            <a:pPr marL="514350" indent="-514350">
              <a:buAutoNum type="arabicPeriod"/>
            </a:pPr>
            <a:endParaRPr lang="en-US" sz="2800" dirty="0" smtClean="0"/>
          </a:p>
          <a:p>
            <a:endParaRPr lang="en-US" sz="2800" dirty="0"/>
          </a:p>
        </p:txBody>
      </p:sp>
      <p:sp>
        <p:nvSpPr>
          <p:cNvPr id="5" name="TextBox 4"/>
          <p:cNvSpPr txBox="1"/>
          <p:nvPr/>
        </p:nvSpPr>
        <p:spPr>
          <a:xfrm>
            <a:off x="762000" y="1447800"/>
            <a:ext cx="6934200" cy="461665"/>
          </a:xfrm>
          <a:prstGeom prst="rect">
            <a:avLst/>
          </a:prstGeom>
          <a:noFill/>
        </p:spPr>
        <p:txBody>
          <a:bodyPr wrap="square" rtlCol="0">
            <a:spAutoFit/>
          </a:bodyPr>
          <a:lstStyle/>
          <a:p>
            <a:r>
              <a:rPr lang="en-US" sz="2400" dirty="0" smtClean="0">
                <a:solidFill>
                  <a:srgbClr val="FF0000"/>
                </a:solidFill>
              </a:rPr>
              <a:t>The E.N.T clinic is being  gone to</a:t>
            </a:r>
            <a:endParaRPr lang="en-US" sz="2400" dirty="0">
              <a:solidFill>
                <a:srgbClr val="FF0000"/>
              </a:solidFill>
            </a:endParaRPr>
          </a:p>
        </p:txBody>
      </p:sp>
      <p:sp>
        <p:nvSpPr>
          <p:cNvPr id="6" name="TextBox 5"/>
          <p:cNvSpPr txBox="1"/>
          <p:nvPr/>
        </p:nvSpPr>
        <p:spPr>
          <a:xfrm>
            <a:off x="685800" y="2514600"/>
            <a:ext cx="6858000" cy="461665"/>
          </a:xfrm>
          <a:prstGeom prst="rect">
            <a:avLst/>
          </a:prstGeom>
          <a:noFill/>
        </p:spPr>
        <p:txBody>
          <a:bodyPr wrap="square" rtlCol="0">
            <a:spAutoFit/>
          </a:bodyPr>
          <a:lstStyle/>
          <a:p>
            <a:r>
              <a:rPr lang="en-US" sz="2400" dirty="0" smtClean="0">
                <a:solidFill>
                  <a:srgbClr val="FF0000"/>
                </a:solidFill>
              </a:rPr>
              <a:t>Drugs are being administered by the</a:t>
            </a:r>
            <a:r>
              <a:rPr lang="en-US" sz="2400" dirty="0" smtClean="0"/>
              <a:t> </a:t>
            </a:r>
            <a:r>
              <a:rPr lang="en-US" sz="2400" dirty="0" smtClean="0">
                <a:solidFill>
                  <a:srgbClr val="FF0000"/>
                </a:solidFill>
              </a:rPr>
              <a:t>staff nurse </a:t>
            </a:r>
            <a:endParaRPr lang="en-US" sz="2400" dirty="0">
              <a:solidFill>
                <a:srgbClr val="FF0000"/>
              </a:solidFill>
            </a:endParaRPr>
          </a:p>
        </p:txBody>
      </p:sp>
      <p:sp>
        <p:nvSpPr>
          <p:cNvPr id="7" name="TextBox 6"/>
          <p:cNvSpPr txBox="1"/>
          <p:nvPr/>
        </p:nvSpPr>
        <p:spPr>
          <a:xfrm>
            <a:off x="762000" y="3429000"/>
            <a:ext cx="6934200" cy="461665"/>
          </a:xfrm>
          <a:prstGeom prst="rect">
            <a:avLst/>
          </a:prstGeom>
          <a:noFill/>
        </p:spPr>
        <p:txBody>
          <a:bodyPr wrap="square" rtlCol="0">
            <a:spAutoFit/>
          </a:bodyPr>
          <a:lstStyle/>
          <a:p>
            <a:r>
              <a:rPr lang="en-US" sz="2400" dirty="0" smtClean="0">
                <a:solidFill>
                  <a:srgbClr val="FF0000"/>
                </a:solidFill>
              </a:rPr>
              <a:t>The sterile dressing packs are being fetched</a:t>
            </a:r>
            <a:endParaRPr lang="en-US" sz="2400" dirty="0">
              <a:solidFill>
                <a:srgbClr val="FF0000"/>
              </a:solidFill>
            </a:endParaRPr>
          </a:p>
        </p:txBody>
      </p:sp>
      <p:sp>
        <p:nvSpPr>
          <p:cNvPr id="8" name="TextBox 7"/>
          <p:cNvSpPr txBox="1"/>
          <p:nvPr/>
        </p:nvSpPr>
        <p:spPr>
          <a:xfrm>
            <a:off x="228600" y="4495800"/>
            <a:ext cx="8686800" cy="461665"/>
          </a:xfrm>
          <a:prstGeom prst="rect">
            <a:avLst/>
          </a:prstGeom>
          <a:noFill/>
        </p:spPr>
        <p:txBody>
          <a:bodyPr wrap="square" rtlCol="0">
            <a:spAutoFit/>
          </a:bodyPr>
          <a:lstStyle/>
          <a:p>
            <a:r>
              <a:rPr lang="en-US" sz="2400" dirty="0" smtClean="0">
                <a:solidFill>
                  <a:srgbClr val="FF0000"/>
                </a:solidFill>
              </a:rPr>
              <a:t>A new patient is being taken to the X-ray department by a nurse</a:t>
            </a:r>
            <a:endParaRPr lang="en-US" sz="2400" dirty="0">
              <a:solidFill>
                <a:srgbClr val="FF0000"/>
              </a:solidFill>
            </a:endParaRPr>
          </a:p>
        </p:txBody>
      </p:sp>
      <p:sp>
        <p:nvSpPr>
          <p:cNvPr id="9" name="TextBox 8"/>
          <p:cNvSpPr txBox="1"/>
          <p:nvPr/>
        </p:nvSpPr>
        <p:spPr>
          <a:xfrm>
            <a:off x="533400" y="5867400"/>
            <a:ext cx="8610600" cy="461665"/>
          </a:xfrm>
          <a:prstGeom prst="rect">
            <a:avLst/>
          </a:prstGeom>
          <a:noFill/>
        </p:spPr>
        <p:txBody>
          <a:bodyPr wrap="square" rtlCol="0">
            <a:spAutoFit/>
          </a:bodyPr>
          <a:lstStyle/>
          <a:p>
            <a:r>
              <a:rPr lang="en-US" sz="2400" dirty="0" smtClean="0">
                <a:solidFill>
                  <a:srgbClr val="FF0000"/>
                </a:solidFill>
              </a:rPr>
              <a:t>He is being given an intramuscular injection of </a:t>
            </a:r>
            <a:r>
              <a:rPr lang="en-US" sz="2400" dirty="0" err="1" smtClean="0">
                <a:solidFill>
                  <a:srgbClr val="FF0000"/>
                </a:solidFill>
              </a:rPr>
              <a:t>Pethidine</a:t>
            </a:r>
            <a:r>
              <a:rPr lang="en-US" sz="2400" dirty="0" smtClean="0">
                <a:solidFill>
                  <a:srgbClr val="FF0000"/>
                </a:solidFill>
              </a:rPr>
              <a:t> by a nurse</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9372600" cy="1143000"/>
          </a:xfrm>
        </p:spPr>
        <p:txBody>
          <a:bodyPr>
            <a:noAutofit/>
          </a:bodyPr>
          <a:lstStyle/>
          <a:p>
            <a:r>
              <a:rPr lang="en-US" sz="3600" dirty="0" smtClean="0">
                <a:solidFill>
                  <a:srgbClr val="FF0000"/>
                </a:solidFill>
              </a:rPr>
              <a:t>Ex2-p32: Put the following sentences into passive</a:t>
            </a:r>
            <a:endParaRPr lang="en-US" sz="3600"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a:buNone/>
            </a:pPr>
            <a:r>
              <a:rPr lang="en-US" sz="2400" dirty="0" smtClean="0"/>
              <a:t>1. The victim should (keep)………….    warm and comfortable until help arrives</a:t>
            </a:r>
          </a:p>
          <a:p>
            <a:pPr>
              <a:buNone/>
            </a:pPr>
            <a:r>
              <a:rPr lang="en-US" sz="2400" dirty="0" smtClean="0"/>
              <a:t>2.When the operation is completed, the patient will (take)……………….…to the orthopedic</a:t>
            </a:r>
          </a:p>
          <a:p>
            <a:pPr>
              <a:buNone/>
            </a:pPr>
            <a:r>
              <a:rPr lang="en-US" sz="2400" dirty="0" smtClean="0"/>
              <a:t>3.Body temperature can(measure)……………………..by using a thermometer</a:t>
            </a:r>
          </a:p>
          <a:p>
            <a:pPr>
              <a:buNone/>
            </a:pPr>
            <a:r>
              <a:rPr lang="en-US" sz="2400" dirty="0" smtClean="0"/>
              <a:t>4. The patient should(help)………………………….if he vomits</a:t>
            </a:r>
          </a:p>
          <a:p>
            <a:pPr>
              <a:buNone/>
            </a:pPr>
            <a:r>
              <a:rPr lang="en-US" sz="2400" dirty="0" smtClean="0"/>
              <a:t>5. Can malaria(prevent)……………………………?</a:t>
            </a:r>
          </a:p>
          <a:p>
            <a:pPr>
              <a:buNone/>
            </a:pPr>
            <a:r>
              <a:rPr lang="en-US" sz="2400" dirty="0" smtClean="0"/>
              <a:t>6. Women should(encourage)…………………..to breast feed their infants on demand as often as is feasible</a:t>
            </a:r>
          </a:p>
          <a:p>
            <a:pPr>
              <a:buNone/>
            </a:pPr>
            <a:r>
              <a:rPr lang="en-US" sz="2400" dirty="0" smtClean="0"/>
              <a:t>7. Women who use birth control pills should(advise)…………………..........complications that can occur from usage</a:t>
            </a:r>
          </a:p>
          <a:p>
            <a:pPr>
              <a:buNone/>
            </a:pPr>
            <a:r>
              <a:rPr lang="en-US" sz="2400" dirty="0" smtClean="0"/>
              <a:t>8. The diarrhea can also(cause)………………………….by parasites or bacteria</a:t>
            </a:r>
          </a:p>
          <a:p>
            <a:pPr>
              <a:buNone/>
            </a:pPr>
            <a:r>
              <a:rPr lang="en-US" sz="2400" dirty="0" smtClean="0"/>
              <a:t>9. HIV can also (transmit)…………………… from an infected mother to a child during pregnancy</a:t>
            </a:r>
          </a:p>
          <a:p>
            <a:pPr>
              <a:buNone/>
            </a:pPr>
            <a:r>
              <a:rPr lang="en-US" sz="2400" dirty="0" smtClean="0"/>
              <a:t>10. The room must(clean)…………………………right now</a:t>
            </a:r>
            <a:endParaRPr lang="en-US" sz="2400" dirty="0"/>
          </a:p>
        </p:txBody>
      </p:sp>
      <p:sp>
        <p:nvSpPr>
          <p:cNvPr id="4" name="TextBox 3"/>
          <p:cNvSpPr txBox="1"/>
          <p:nvPr/>
        </p:nvSpPr>
        <p:spPr>
          <a:xfrm>
            <a:off x="3276600" y="1524000"/>
            <a:ext cx="838200" cy="338554"/>
          </a:xfrm>
          <a:prstGeom prst="rect">
            <a:avLst/>
          </a:prstGeom>
          <a:noFill/>
        </p:spPr>
        <p:txBody>
          <a:bodyPr wrap="square" rtlCol="0">
            <a:spAutoFit/>
          </a:bodyPr>
          <a:lstStyle/>
          <a:p>
            <a:r>
              <a:rPr lang="en-US" sz="1600" dirty="0" smtClean="0">
                <a:solidFill>
                  <a:srgbClr val="FF0000"/>
                </a:solidFill>
              </a:rPr>
              <a:t>be kept</a:t>
            </a:r>
            <a:endParaRPr lang="en-US" sz="1600" dirty="0">
              <a:solidFill>
                <a:srgbClr val="FF0000"/>
              </a:solidFill>
            </a:endParaRPr>
          </a:p>
        </p:txBody>
      </p:sp>
      <p:sp>
        <p:nvSpPr>
          <p:cNvPr id="5" name="TextBox 4"/>
          <p:cNvSpPr txBox="1"/>
          <p:nvPr/>
        </p:nvSpPr>
        <p:spPr>
          <a:xfrm>
            <a:off x="6553200" y="1905000"/>
            <a:ext cx="1143000" cy="338554"/>
          </a:xfrm>
          <a:prstGeom prst="rect">
            <a:avLst/>
          </a:prstGeom>
          <a:noFill/>
        </p:spPr>
        <p:txBody>
          <a:bodyPr wrap="square" rtlCol="0">
            <a:spAutoFit/>
          </a:bodyPr>
          <a:lstStyle/>
          <a:p>
            <a:r>
              <a:rPr lang="en-US" sz="1600" dirty="0" smtClean="0">
                <a:solidFill>
                  <a:srgbClr val="FF0000"/>
                </a:solidFill>
              </a:rPr>
              <a:t>be taken</a:t>
            </a:r>
            <a:endParaRPr lang="en-US" sz="1600" dirty="0">
              <a:solidFill>
                <a:srgbClr val="FF0000"/>
              </a:solidFill>
            </a:endParaRPr>
          </a:p>
        </p:txBody>
      </p:sp>
      <p:sp>
        <p:nvSpPr>
          <p:cNvPr id="6" name="TextBox 5"/>
          <p:cNvSpPr txBox="1"/>
          <p:nvPr/>
        </p:nvSpPr>
        <p:spPr>
          <a:xfrm>
            <a:off x="4114800" y="2438400"/>
            <a:ext cx="1447800" cy="338554"/>
          </a:xfrm>
          <a:prstGeom prst="rect">
            <a:avLst/>
          </a:prstGeom>
          <a:noFill/>
        </p:spPr>
        <p:txBody>
          <a:bodyPr wrap="square" rtlCol="0">
            <a:spAutoFit/>
          </a:bodyPr>
          <a:lstStyle/>
          <a:p>
            <a:r>
              <a:rPr lang="en-US" sz="1600" dirty="0" smtClean="0">
                <a:solidFill>
                  <a:srgbClr val="FF0000"/>
                </a:solidFill>
              </a:rPr>
              <a:t>be measured</a:t>
            </a:r>
            <a:endParaRPr lang="en-US" sz="1600" dirty="0">
              <a:solidFill>
                <a:srgbClr val="FF0000"/>
              </a:solidFill>
            </a:endParaRPr>
          </a:p>
        </p:txBody>
      </p:sp>
      <p:sp>
        <p:nvSpPr>
          <p:cNvPr id="7" name="TextBox 6"/>
          <p:cNvSpPr txBox="1"/>
          <p:nvPr/>
        </p:nvSpPr>
        <p:spPr>
          <a:xfrm>
            <a:off x="3352800" y="2819400"/>
            <a:ext cx="1447800" cy="338554"/>
          </a:xfrm>
          <a:prstGeom prst="rect">
            <a:avLst/>
          </a:prstGeom>
          <a:noFill/>
        </p:spPr>
        <p:txBody>
          <a:bodyPr wrap="square" rtlCol="0">
            <a:spAutoFit/>
          </a:bodyPr>
          <a:lstStyle/>
          <a:p>
            <a:r>
              <a:rPr lang="en-US" sz="1600" dirty="0" smtClean="0">
                <a:solidFill>
                  <a:srgbClr val="FF0000"/>
                </a:solidFill>
              </a:rPr>
              <a:t>be helped</a:t>
            </a:r>
            <a:endParaRPr lang="en-US" sz="1600" dirty="0">
              <a:solidFill>
                <a:srgbClr val="FF0000"/>
              </a:solidFill>
            </a:endParaRPr>
          </a:p>
        </p:txBody>
      </p:sp>
      <p:sp>
        <p:nvSpPr>
          <p:cNvPr id="8" name="TextBox 7"/>
          <p:cNvSpPr txBox="1"/>
          <p:nvPr/>
        </p:nvSpPr>
        <p:spPr>
          <a:xfrm>
            <a:off x="3048000" y="3200400"/>
            <a:ext cx="1447800" cy="338554"/>
          </a:xfrm>
          <a:prstGeom prst="rect">
            <a:avLst/>
          </a:prstGeom>
          <a:noFill/>
        </p:spPr>
        <p:txBody>
          <a:bodyPr wrap="square" rtlCol="0">
            <a:spAutoFit/>
          </a:bodyPr>
          <a:lstStyle/>
          <a:p>
            <a:r>
              <a:rPr lang="en-US" sz="1600" dirty="0" smtClean="0">
                <a:solidFill>
                  <a:srgbClr val="FF0000"/>
                </a:solidFill>
              </a:rPr>
              <a:t>be prevented</a:t>
            </a:r>
            <a:endParaRPr lang="en-US" sz="1600" dirty="0">
              <a:solidFill>
                <a:srgbClr val="FF0000"/>
              </a:solidFill>
            </a:endParaRPr>
          </a:p>
        </p:txBody>
      </p:sp>
      <p:sp>
        <p:nvSpPr>
          <p:cNvPr id="9" name="TextBox 8"/>
          <p:cNvSpPr txBox="1"/>
          <p:nvPr/>
        </p:nvSpPr>
        <p:spPr>
          <a:xfrm>
            <a:off x="3581400" y="3505200"/>
            <a:ext cx="1447800" cy="338554"/>
          </a:xfrm>
          <a:prstGeom prst="rect">
            <a:avLst/>
          </a:prstGeom>
          <a:noFill/>
        </p:spPr>
        <p:txBody>
          <a:bodyPr wrap="square" rtlCol="0">
            <a:spAutoFit/>
          </a:bodyPr>
          <a:lstStyle/>
          <a:p>
            <a:r>
              <a:rPr lang="en-US" sz="1600" dirty="0" smtClean="0">
                <a:solidFill>
                  <a:srgbClr val="FF0000"/>
                </a:solidFill>
              </a:rPr>
              <a:t>be encouraged</a:t>
            </a:r>
            <a:endParaRPr lang="en-US" sz="1600" dirty="0">
              <a:solidFill>
                <a:srgbClr val="FF0000"/>
              </a:solidFill>
            </a:endParaRPr>
          </a:p>
        </p:txBody>
      </p:sp>
      <p:sp>
        <p:nvSpPr>
          <p:cNvPr id="10" name="TextBox 9"/>
          <p:cNvSpPr txBox="1"/>
          <p:nvPr/>
        </p:nvSpPr>
        <p:spPr>
          <a:xfrm>
            <a:off x="2590800" y="4419600"/>
            <a:ext cx="1447800" cy="338554"/>
          </a:xfrm>
          <a:prstGeom prst="rect">
            <a:avLst/>
          </a:prstGeom>
          <a:noFill/>
        </p:spPr>
        <p:txBody>
          <a:bodyPr wrap="square" rtlCol="0">
            <a:spAutoFit/>
          </a:bodyPr>
          <a:lstStyle/>
          <a:p>
            <a:r>
              <a:rPr lang="en-US" sz="1600" dirty="0" smtClean="0">
                <a:solidFill>
                  <a:srgbClr val="FF0000"/>
                </a:solidFill>
              </a:rPr>
              <a:t>be advised</a:t>
            </a:r>
            <a:endParaRPr lang="en-US" sz="1600" dirty="0">
              <a:solidFill>
                <a:srgbClr val="FF0000"/>
              </a:solidFill>
            </a:endParaRPr>
          </a:p>
        </p:txBody>
      </p:sp>
      <p:sp>
        <p:nvSpPr>
          <p:cNvPr id="11" name="TextBox 10"/>
          <p:cNvSpPr txBox="1"/>
          <p:nvPr/>
        </p:nvSpPr>
        <p:spPr>
          <a:xfrm>
            <a:off x="3810000" y="4724400"/>
            <a:ext cx="1447800" cy="338554"/>
          </a:xfrm>
          <a:prstGeom prst="rect">
            <a:avLst/>
          </a:prstGeom>
          <a:noFill/>
        </p:spPr>
        <p:txBody>
          <a:bodyPr wrap="square" rtlCol="0">
            <a:spAutoFit/>
          </a:bodyPr>
          <a:lstStyle/>
          <a:p>
            <a:r>
              <a:rPr lang="en-US" sz="1600" dirty="0" smtClean="0">
                <a:solidFill>
                  <a:srgbClr val="FF0000"/>
                </a:solidFill>
              </a:rPr>
              <a:t>be caused</a:t>
            </a:r>
            <a:endParaRPr lang="en-US" sz="1600" dirty="0">
              <a:solidFill>
                <a:srgbClr val="FF0000"/>
              </a:solidFill>
            </a:endParaRPr>
          </a:p>
        </p:txBody>
      </p:sp>
      <p:sp>
        <p:nvSpPr>
          <p:cNvPr id="12" name="TextBox 11"/>
          <p:cNvSpPr txBox="1"/>
          <p:nvPr/>
        </p:nvSpPr>
        <p:spPr>
          <a:xfrm>
            <a:off x="3200400" y="5105400"/>
            <a:ext cx="1447800" cy="338554"/>
          </a:xfrm>
          <a:prstGeom prst="rect">
            <a:avLst/>
          </a:prstGeom>
          <a:noFill/>
        </p:spPr>
        <p:txBody>
          <a:bodyPr wrap="square" rtlCol="0">
            <a:spAutoFit/>
          </a:bodyPr>
          <a:lstStyle/>
          <a:p>
            <a:r>
              <a:rPr lang="en-US" sz="1600" dirty="0" smtClean="0">
                <a:solidFill>
                  <a:srgbClr val="FF0000"/>
                </a:solidFill>
              </a:rPr>
              <a:t>be transmitted</a:t>
            </a:r>
            <a:endParaRPr lang="en-US" sz="1600" dirty="0">
              <a:solidFill>
                <a:srgbClr val="FF0000"/>
              </a:solidFill>
            </a:endParaRPr>
          </a:p>
        </p:txBody>
      </p:sp>
      <p:sp>
        <p:nvSpPr>
          <p:cNvPr id="13" name="TextBox 12"/>
          <p:cNvSpPr txBox="1"/>
          <p:nvPr/>
        </p:nvSpPr>
        <p:spPr>
          <a:xfrm>
            <a:off x="3276600" y="5638800"/>
            <a:ext cx="1447800" cy="338554"/>
          </a:xfrm>
          <a:prstGeom prst="rect">
            <a:avLst/>
          </a:prstGeom>
          <a:noFill/>
        </p:spPr>
        <p:txBody>
          <a:bodyPr wrap="square" rtlCol="0">
            <a:spAutoFit/>
          </a:bodyPr>
          <a:lstStyle/>
          <a:p>
            <a:r>
              <a:rPr lang="en-US" sz="1600" dirty="0" smtClean="0">
                <a:solidFill>
                  <a:srgbClr val="FF0000"/>
                </a:solidFill>
              </a:rPr>
              <a:t>be cleaned</a:t>
            </a:r>
            <a:endParaRPr 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ox(i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Ex3-p32: Put the verbs in brackets into the correct passive form</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sz="2000" dirty="0" smtClean="0"/>
              <a:t>Before a patient has an operation he should carefully(1. prepare)…………………….for it both mentally and physically. He should be as clean as possible both internally and externally</a:t>
            </a:r>
          </a:p>
          <a:p>
            <a:pPr>
              <a:buNone/>
            </a:pPr>
            <a:r>
              <a:rPr lang="en-US" sz="2000" dirty="0" smtClean="0"/>
              <a:t>The night before the operation he should (2. give) ………………………… a warm bath and a day or two earlier, a shampoo. His teeth should (3. brush) ………………………… twice a day and the mouth rinsed with an antiseptic solution three times a day</a:t>
            </a:r>
          </a:p>
          <a:p>
            <a:pPr>
              <a:buNone/>
            </a:pPr>
            <a:r>
              <a:rPr lang="en-US" sz="2000" dirty="0" smtClean="0"/>
              <a:t>The patient should (4. not give) …………………………. anything to eat in the morning of the operation, and probably a very small amount of food the night before.</a:t>
            </a:r>
          </a:p>
          <a:p>
            <a:pPr>
              <a:buNone/>
            </a:pPr>
            <a:r>
              <a:rPr lang="en-US" sz="2000" dirty="0" smtClean="0"/>
              <a:t>He usually (5. give) ………………………… a warm cleansing enema to empty his colon and just before he goes to the operating theatre he should (6. give) ………………………… a urinal or bedpan to empty his bladder. The area that is to (7. operate) ………………………… on must ………… carefully (8. shave) …………….. These precautions make the operation easier for the surgeon</a:t>
            </a:r>
          </a:p>
          <a:p>
            <a:pPr>
              <a:buNone/>
            </a:pPr>
            <a:r>
              <a:rPr lang="en-US" sz="2000" dirty="0" smtClean="0"/>
              <a:t>The patient (9. take) ………………………….. to the operating theatre about twenty minutes before the anesthetic (10. administer) ………………………… His jeweler and dentures (11. remove) …………………………. and labeled with his name.</a:t>
            </a:r>
            <a:endParaRPr lang="en-US" sz="2000" dirty="0"/>
          </a:p>
        </p:txBody>
      </p:sp>
      <p:sp>
        <p:nvSpPr>
          <p:cNvPr id="4" name="TextBox 3"/>
          <p:cNvSpPr txBox="1"/>
          <p:nvPr/>
        </p:nvSpPr>
        <p:spPr>
          <a:xfrm>
            <a:off x="6934200" y="1524000"/>
            <a:ext cx="1371600" cy="338554"/>
          </a:xfrm>
          <a:prstGeom prst="rect">
            <a:avLst/>
          </a:prstGeom>
          <a:noFill/>
        </p:spPr>
        <p:txBody>
          <a:bodyPr wrap="square" rtlCol="0">
            <a:spAutoFit/>
          </a:bodyPr>
          <a:lstStyle/>
          <a:p>
            <a:r>
              <a:rPr lang="en-US" sz="1600" dirty="0" smtClean="0">
                <a:solidFill>
                  <a:srgbClr val="FF0000"/>
                </a:solidFill>
              </a:rPr>
              <a:t>be prepared</a:t>
            </a:r>
            <a:endParaRPr lang="en-US" sz="1600" dirty="0">
              <a:solidFill>
                <a:srgbClr val="FF0000"/>
              </a:solidFill>
            </a:endParaRPr>
          </a:p>
        </p:txBody>
      </p:sp>
      <p:sp>
        <p:nvSpPr>
          <p:cNvPr id="5" name="TextBox 4"/>
          <p:cNvSpPr txBox="1"/>
          <p:nvPr/>
        </p:nvSpPr>
        <p:spPr>
          <a:xfrm>
            <a:off x="5562600" y="2286000"/>
            <a:ext cx="1219200" cy="338554"/>
          </a:xfrm>
          <a:prstGeom prst="rect">
            <a:avLst/>
          </a:prstGeom>
          <a:noFill/>
        </p:spPr>
        <p:txBody>
          <a:bodyPr wrap="square" rtlCol="0">
            <a:spAutoFit/>
          </a:bodyPr>
          <a:lstStyle/>
          <a:p>
            <a:r>
              <a:rPr lang="en-US" sz="1600" dirty="0" smtClean="0">
                <a:solidFill>
                  <a:srgbClr val="FF0000"/>
                </a:solidFill>
              </a:rPr>
              <a:t>be given</a:t>
            </a:r>
            <a:endParaRPr lang="en-US" sz="1600" dirty="0">
              <a:solidFill>
                <a:srgbClr val="FF0000"/>
              </a:solidFill>
            </a:endParaRPr>
          </a:p>
        </p:txBody>
      </p:sp>
      <p:sp>
        <p:nvSpPr>
          <p:cNvPr id="6" name="TextBox 5"/>
          <p:cNvSpPr txBox="1"/>
          <p:nvPr/>
        </p:nvSpPr>
        <p:spPr>
          <a:xfrm>
            <a:off x="914400" y="2743200"/>
            <a:ext cx="1371600" cy="338554"/>
          </a:xfrm>
          <a:prstGeom prst="rect">
            <a:avLst/>
          </a:prstGeom>
          <a:noFill/>
        </p:spPr>
        <p:txBody>
          <a:bodyPr wrap="square" rtlCol="0">
            <a:spAutoFit/>
          </a:bodyPr>
          <a:lstStyle/>
          <a:p>
            <a:r>
              <a:rPr lang="en-US" sz="1600" dirty="0" smtClean="0">
                <a:solidFill>
                  <a:srgbClr val="FF0000"/>
                </a:solidFill>
              </a:rPr>
              <a:t>be brushed</a:t>
            </a:r>
            <a:endParaRPr lang="en-US" sz="1600" dirty="0">
              <a:solidFill>
                <a:srgbClr val="FF0000"/>
              </a:solidFill>
            </a:endParaRPr>
          </a:p>
        </p:txBody>
      </p:sp>
      <p:sp>
        <p:nvSpPr>
          <p:cNvPr id="7" name="TextBox 6"/>
          <p:cNvSpPr txBox="1"/>
          <p:nvPr/>
        </p:nvSpPr>
        <p:spPr>
          <a:xfrm>
            <a:off x="3733800" y="3200400"/>
            <a:ext cx="1828800" cy="338554"/>
          </a:xfrm>
          <a:prstGeom prst="rect">
            <a:avLst/>
          </a:prstGeom>
          <a:noFill/>
        </p:spPr>
        <p:txBody>
          <a:bodyPr wrap="square" rtlCol="0">
            <a:spAutoFit/>
          </a:bodyPr>
          <a:lstStyle/>
          <a:p>
            <a:r>
              <a:rPr lang="en-US" sz="1600" dirty="0" smtClean="0">
                <a:solidFill>
                  <a:srgbClr val="FF0000"/>
                </a:solidFill>
              </a:rPr>
              <a:t>not be given</a:t>
            </a:r>
            <a:endParaRPr lang="en-US" sz="1600" dirty="0">
              <a:solidFill>
                <a:srgbClr val="FF0000"/>
              </a:solidFill>
            </a:endParaRPr>
          </a:p>
        </p:txBody>
      </p:sp>
      <p:sp>
        <p:nvSpPr>
          <p:cNvPr id="8" name="TextBox 7"/>
          <p:cNvSpPr txBox="1"/>
          <p:nvPr/>
        </p:nvSpPr>
        <p:spPr>
          <a:xfrm>
            <a:off x="2514600" y="3733800"/>
            <a:ext cx="1371600" cy="338554"/>
          </a:xfrm>
          <a:prstGeom prst="rect">
            <a:avLst/>
          </a:prstGeom>
          <a:noFill/>
        </p:spPr>
        <p:txBody>
          <a:bodyPr wrap="square" rtlCol="0">
            <a:spAutoFit/>
          </a:bodyPr>
          <a:lstStyle/>
          <a:p>
            <a:r>
              <a:rPr lang="en-US" sz="1600" dirty="0" smtClean="0">
                <a:solidFill>
                  <a:srgbClr val="FF0000"/>
                </a:solidFill>
              </a:rPr>
              <a:t>is…. given</a:t>
            </a:r>
            <a:endParaRPr lang="en-US" sz="1600" dirty="0">
              <a:solidFill>
                <a:srgbClr val="FF0000"/>
              </a:solidFill>
            </a:endParaRPr>
          </a:p>
        </p:txBody>
      </p:sp>
      <p:sp>
        <p:nvSpPr>
          <p:cNvPr id="9" name="TextBox 8"/>
          <p:cNvSpPr txBox="1"/>
          <p:nvPr/>
        </p:nvSpPr>
        <p:spPr>
          <a:xfrm>
            <a:off x="1066800" y="4267200"/>
            <a:ext cx="1219200" cy="338554"/>
          </a:xfrm>
          <a:prstGeom prst="rect">
            <a:avLst/>
          </a:prstGeom>
          <a:noFill/>
        </p:spPr>
        <p:txBody>
          <a:bodyPr wrap="square" rtlCol="0">
            <a:spAutoFit/>
          </a:bodyPr>
          <a:lstStyle/>
          <a:p>
            <a:r>
              <a:rPr lang="en-US" sz="1600" dirty="0" smtClean="0">
                <a:solidFill>
                  <a:srgbClr val="FF0000"/>
                </a:solidFill>
              </a:rPr>
              <a:t>be given</a:t>
            </a:r>
            <a:endParaRPr lang="en-US" sz="1600" dirty="0">
              <a:solidFill>
                <a:srgbClr val="FF0000"/>
              </a:solidFill>
            </a:endParaRPr>
          </a:p>
        </p:txBody>
      </p:sp>
      <p:sp>
        <p:nvSpPr>
          <p:cNvPr id="10" name="TextBox 9"/>
          <p:cNvSpPr txBox="1"/>
          <p:nvPr/>
        </p:nvSpPr>
        <p:spPr>
          <a:xfrm>
            <a:off x="2286000" y="4495800"/>
            <a:ext cx="1219200" cy="338554"/>
          </a:xfrm>
          <a:prstGeom prst="rect">
            <a:avLst/>
          </a:prstGeom>
          <a:noFill/>
        </p:spPr>
        <p:txBody>
          <a:bodyPr wrap="square" rtlCol="0">
            <a:spAutoFit/>
          </a:bodyPr>
          <a:lstStyle/>
          <a:p>
            <a:r>
              <a:rPr lang="en-US" sz="1600" dirty="0" smtClean="0">
                <a:solidFill>
                  <a:srgbClr val="FF0000"/>
                </a:solidFill>
              </a:rPr>
              <a:t>be operated</a:t>
            </a:r>
            <a:endParaRPr lang="en-US" sz="1600" dirty="0">
              <a:solidFill>
                <a:srgbClr val="FF0000"/>
              </a:solidFill>
            </a:endParaRPr>
          </a:p>
        </p:txBody>
      </p:sp>
      <p:sp>
        <p:nvSpPr>
          <p:cNvPr id="11" name="TextBox 10"/>
          <p:cNvSpPr txBox="1"/>
          <p:nvPr/>
        </p:nvSpPr>
        <p:spPr>
          <a:xfrm>
            <a:off x="4800600" y="4495800"/>
            <a:ext cx="1219200" cy="338554"/>
          </a:xfrm>
          <a:prstGeom prst="rect">
            <a:avLst/>
          </a:prstGeom>
          <a:noFill/>
        </p:spPr>
        <p:txBody>
          <a:bodyPr wrap="square" rtlCol="0">
            <a:spAutoFit/>
          </a:bodyPr>
          <a:lstStyle/>
          <a:p>
            <a:r>
              <a:rPr lang="en-US" sz="1600" dirty="0" smtClean="0">
                <a:solidFill>
                  <a:srgbClr val="FF0000"/>
                </a:solidFill>
              </a:rPr>
              <a:t>be</a:t>
            </a:r>
            <a:endParaRPr lang="en-US" sz="1600" dirty="0">
              <a:solidFill>
                <a:srgbClr val="FF0000"/>
              </a:solidFill>
            </a:endParaRPr>
          </a:p>
        </p:txBody>
      </p:sp>
      <p:sp>
        <p:nvSpPr>
          <p:cNvPr id="14" name="TextBox 13"/>
          <p:cNvSpPr txBox="1"/>
          <p:nvPr/>
        </p:nvSpPr>
        <p:spPr>
          <a:xfrm>
            <a:off x="2667000" y="5029200"/>
            <a:ext cx="1219200" cy="338554"/>
          </a:xfrm>
          <a:prstGeom prst="rect">
            <a:avLst/>
          </a:prstGeom>
          <a:noFill/>
        </p:spPr>
        <p:txBody>
          <a:bodyPr wrap="square" rtlCol="0">
            <a:spAutoFit/>
          </a:bodyPr>
          <a:lstStyle/>
          <a:p>
            <a:r>
              <a:rPr lang="en-US" sz="1600" dirty="0" smtClean="0">
                <a:solidFill>
                  <a:srgbClr val="FF0000"/>
                </a:solidFill>
              </a:rPr>
              <a:t>is  taken</a:t>
            </a:r>
            <a:endParaRPr lang="en-US" sz="1600" dirty="0">
              <a:solidFill>
                <a:srgbClr val="FF0000"/>
              </a:solidFill>
            </a:endParaRPr>
          </a:p>
        </p:txBody>
      </p:sp>
      <p:sp>
        <p:nvSpPr>
          <p:cNvPr id="15" name="TextBox 14"/>
          <p:cNvSpPr txBox="1"/>
          <p:nvPr/>
        </p:nvSpPr>
        <p:spPr>
          <a:xfrm>
            <a:off x="5486400" y="5257800"/>
            <a:ext cx="1600200" cy="338554"/>
          </a:xfrm>
          <a:prstGeom prst="rect">
            <a:avLst/>
          </a:prstGeom>
          <a:noFill/>
        </p:spPr>
        <p:txBody>
          <a:bodyPr wrap="square" rtlCol="0">
            <a:spAutoFit/>
          </a:bodyPr>
          <a:lstStyle/>
          <a:p>
            <a:r>
              <a:rPr lang="en-US" sz="1600" dirty="0" smtClean="0">
                <a:solidFill>
                  <a:srgbClr val="FF0000"/>
                </a:solidFill>
              </a:rPr>
              <a:t>is  administered</a:t>
            </a:r>
            <a:endParaRPr lang="en-US" sz="1600" dirty="0">
              <a:solidFill>
                <a:srgbClr val="FF0000"/>
              </a:solidFill>
            </a:endParaRPr>
          </a:p>
        </p:txBody>
      </p:sp>
      <p:sp>
        <p:nvSpPr>
          <p:cNvPr id="16" name="TextBox 15"/>
          <p:cNvSpPr txBox="1"/>
          <p:nvPr/>
        </p:nvSpPr>
        <p:spPr>
          <a:xfrm>
            <a:off x="3581400" y="5486400"/>
            <a:ext cx="1524000" cy="338554"/>
          </a:xfrm>
          <a:prstGeom prst="rect">
            <a:avLst/>
          </a:prstGeom>
          <a:noFill/>
        </p:spPr>
        <p:txBody>
          <a:bodyPr wrap="square" rtlCol="0">
            <a:spAutoFit/>
          </a:bodyPr>
          <a:lstStyle/>
          <a:p>
            <a:r>
              <a:rPr lang="en-US" sz="1600" dirty="0" smtClean="0">
                <a:solidFill>
                  <a:srgbClr val="FF0000"/>
                </a:solidFill>
              </a:rPr>
              <a:t>are removed</a:t>
            </a:r>
            <a:endParaRPr lang="en-US" sz="1600" dirty="0">
              <a:solidFill>
                <a:srgbClr val="FF0000"/>
              </a:solidFill>
            </a:endParaRPr>
          </a:p>
        </p:txBody>
      </p:sp>
      <p:sp>
        <p:nvSpPr>
          <p:cNvPr id="17" name="TextBox 16"/>
          <p:cNvSpPr txBox="1"/>
          <p:nvPr/>
        </p:nvSpPr>
        <p:spPr>
          <a:xfrm>
            <a:off x="7315200" y="4495800"/>
            <a:ext cx="1219200" cy="338554"/>
          </a:xfrm>
          <a:prstGeom prst="rect">
            <a:avLst/>
          </a:prstGeom>
          <a:noFill/>
        </p:spPr>
        <p:txBody>
          <a:bodyPr wrap="square" rtlCol="0">
            <a:spAutoFit/>
          </a:bodyPr>
          <a:lstStyle/>
          <a:p>
            <a:r>
              <a:rPr lang="en-US" sz="1600" dirty="0" smtClean="0">
                <a:solidFill>
                  <a:srgbClr val="FF0000"/>
                </a:solidFill>
              </a:rPr>
              <a:t>shaven</a:t>
            </a:r>
            <a:endParaRPr 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ox(i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ox(i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ox(in)">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ox(in)">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4"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Ex4-p33: Use each word once to fill in the blanks</a:t>
            </a:r>
            <a:endParaRPr lang="en-US" sz="32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buNone/>
            </a:pPr>
            <a:r>
              <a:rPr lang="en-US" sz="2000" b="1" dirty="0" smtClean="0"/>
              <a:t>hair             any             operating theatre             urine           enema            ready      </a:t>
            </a:r>
          </a:p>
          <a:p>
            <a:pPr>
              <a:buNone/>
            </a:pPr>
            <a:r>
              <a:rPr lang="en-US" sz="2000" b="1" dirty="0" smtClean="0"/>
              <a:t>  surgeon              anesthetist                 antiseptic solution                     belongings</a:t>
            </a:r>
          </a:p>
          <a:p>
            <a:pPr marL="457200" indent="-457200">
              <a:buAutoNum type="arabicPeriod"/>
            </a:pPr>
            <a:r>
              <a:rPr lang="en-US" sz="2000" dirty="0" smtClean="0"/>
              <a:t>The patient is taken to the …………………………. ……..for the operation. </a:t>
            </a:r>
          </a:p>
          <a:p>
            <a:pPr marL="457200" indent="-457200">
              <a:buNone/>
            </a:pPr>
            <a:r>
              <a:rPr lang="en-US" sz="2000" dirty="0" smtClean="0"/>
              <a:t>2. The patient is operated on by the ……………</a:t>
            </a:r>
            <a:r>
              <a:rPr lang="en-US" sz="2000" dirty="0" smtClean="0">
                <a:solidFill>
                  <a:srgbClr val="FF0000"/>
                </a:solidFill>
              </a:rPr>
              <a:t> </a:t>
            </a:r>
            <a:r>
              <a:rPr lang="en-US" sz="2000" dirty="0" smtClean="0"/>
              <a:t>……………</a:t>
            </a:r>
          </a:p>
          <a:p>
            <a:pPr marL="457200" indent="-457200">
              <a:buNone/>
            </a:pPr>
            <a:r>
              <a:rPr lang="en-US" sz="2000" dirty="0" smtClean="0"/>
              <a:t> 3. Patient’s mouth is rinsed with an …………………………</a:t>
            </a:r>
          </a:p>
          <a:p>
            <a:pPr marL="457200" indent="-457200">
              <a:buNone/>
            </a:pPr>
            <a:r>
              <a:rPr lang="en-US" sz="2000" dirty="0" smtClean="0"/>
              <a:t> 4. The patient should not be given ………………………….food for several hours before the operation. </a:t>
            </a:r>
          </a:p>
          <a:p>
            <a:pPr marL="457200" indent="-457200">
              <a:buNone/>
            </a:pPr>
            <a:r>
              <a:rPr lang="en-US" sz="2000" dirty="0" smtClean="0"/>
              <a:t>5. For internal cleanliness an …………………………..is given. </a:t>
            </a:r>
          </a:p>
          <a:p>
            <a:pPr marL="457200" indent="-457200">
              <a:buNone/>
            </a:pPr>
            <a:r>
              <a:rPr lang="en-US" sz="2000" dirty="0" smtClean="0"/>
              <a:t>6. The patient should pass …………………………..before.</a:t>
            </a:r>
          </a:p>
          <a:p>
            <a:pPr marL="457200" indent="-457200">
              <a:buNone/>
            </a:pPr>
            <a:r>
              <a:rPr lang="en-US" sz="2000" dirty="0" smtClean="0"/>
              <a:t> 7. …………………………must be removed from the part of the body to be operated on. </a:t>
            </a:r>
          </a:p>
          <a:p>
            <a:pPr marL="457200" indent="-457200">
              <a:buNone/>
            </a:pPr>
            <a:r>
              <a:rPr lang="en-US" sz="2000" dirty="0" smtClean="0"/>
              <a:t>8. The patient should be ………………………….in mind and body for the operation. </a:t>
            </a:r>
          </a:p>
          <a:p>
            <a:pPr marL="457200" indent="-457200">
              <a:buNone/>
            </a:pPr>
            <a:r>
              <a:rPr lang="en-US" sz="2000" dirty="0" smtClean="0"/>
              <a:t>9. The anesthetic is administered by the …………………………. </a:t>
            </a:r>
          </a:p>
          <a:p>
            <a:pPr marL="457200" indent="-457200">
              <a:buNone/>
            </a:pPr>
            <a:r>
              <a:rPr lang="en-US" sz="2000" dirty="0" smtClean="0"/>
              <a:t>10. The patient’s personal …………………………are removed and labeled</a:t>
            </a:r>
            <a:endParaRPr lang="en-US" sz="2000" dirty="0"/>
          </a:p>
        </p:txBody>
      </p:sp>
      <p:sp>
        <p:nvSpPr>
          <p:cNvPr id="4" name="TextBox 3"/>
          <p:cNvSpPr txBox="1"/>
          <p:nvPr/>
        </p:nvSpPr>
        <p:spPr>
          <a:xfrm>
            <a:off x="3810000" y="2209800"/>
            <a:ext cx="1905000" cy="338554"/>
          </a:xfrm>
          <a:prstGeom prst="rect">
            <a:avLst/>
          </a:prstGeom>
          <a:noFill/>
        </p:spPr>
        <p:txBody>
          <a:bodyPr wrap="square" rtlCol="0">
            <a:spAutoFit/>
          </a:bodyPr>
          <a:lstStyle/>
          <a:p>
            <a:r>
              <a:rPr lang="en-US" sz="1600" dirty="0" smtClean="0">
                <a:solidFill>
                  <a:srgbClr val="FF0000"/>
                </a:solidFill>
              </a:rPr>
              <a:t>operating theatre</a:t>
            </a:r>
            <a:endParaRPr lang="en-US" sz="1600" dirty="0">
              <a:solidFill>
                <a:srgbClr val="FF0000"/>
              </a:solidFill>
            </a:endParaRPr>
          </a:p>
        </p:txBody>
      </p:sp>
      <p:sp>
        <p:nvSpPr>
          <p:cNvPr id="5" name="TextBox 4"/>
          <p:cNvSpPr txBox="1"/>
          <p:nvPr/>
        </p:nvSpPr>
        <p:spPr>
          <a:xfrm>
            <a:off x="4419600" y="2514600"/>
            <a:ext cx="1905000" cy="338554"/>
          </a:xfrm>
          <a:prstGeom prst="rect">
            <a:avLst/>
          </a:prstGeom>
          <a:noFill/>
        </p:spPr>
        <p:txBody>
          <a:bodyPr wrap="square" rtlCol="0">
            <a:spAutoFit/>
          </a:bodyPr>
          <a:lstStyle/>
          <a:p>
            <a:r>
              <a:rPr lang="en-US" sz="1600" dirty="0" smtClean="0">
                <a:solidFill>
                  <a:srgbClr val="FF0000"/>
                </a:solidFill>
              </a:rPr>
              <a:t>surgeon</a:t>
            </a:r>
            <a:endParaRPr lang="en-US" sz="1600" dirty="0">
              <a:solidFill>
                <a:srgbClr val="FF0000"/>
              </a:solidFill>
            </a:endParaRPr>
          </a:p>
        </p:txBody>
      </p:sp>
      <p:sp>
        <p:nvSpPr>
          <p:cNvPr id="6" name="TextBox 5"/>
          <p:cNvSpPr txBox="1"/>
          <p:nvPr/>
        </p:nvSpPr>
        <p:spPr>
          <a:xfrm>
            <a:off x="4191000" y="2819400"/>
            <a:ext cx="1905000" cy="338554"/>
          </a:xfrm>
          <a:prstGeom prst="rect">
            <a:avLst/>
          </a:prstGeom>
          <a:noFill/>
        </p:spPr>
        <p:txBody>
          <a:bodyPr wrap="square" rtlCol="0">
            <a:spAutoFit/>
          </a:bodyPr>
          <a:lstStyle/>
          <a:p>
            <a:r>
              <a:rPr lang="en-US" sz="1600" dirty="0" smtClean="0">
                <a:solidFill>
                  <a:srgbClr val="FF0000"/>
                </a:solidFill>
              </a:rPr>
              <a:t>antiseptic solution</a:t>
            </a:r>
            <a:endParaRPr lang="en-US" sz="1600" dirty="0">
              <a:solidFill>
                <a:srgbClr val="FF0000"/>
              </a:solidFill>
            </a:endParaRPr>
          </a:p>
        </p:txBody>
      </p:sp>
      <p:sp>
        <p:nvSpPr>
          <p:cNvPr id="7" name="TextBox 6"/>
          <p:cNvSpPr txBox="1"/>
          <p:nvPr/>
        </p:nvSpPr>
        <p:spPr>
          <a:xfrm>
            <a:off x="4191000" y="3124200"/>
            <a:ext cx="1905000" cy="338554"/>
          </a:xfrm>
          <a:prstGeom prst="rect">
            <a:avLst/>
          </a:prstGeom>
          <a:noFill/>
        </p:spPr>
        <p:txBody>
          <a:bodyPr wrap="square" rtlCol="0">
            <a:spAutoFit/>
          </a:bodyPr>
          <a:lstStyle/>
          <a:p>
            <a:r>
              <a:rPr lang="en-US" sz="1600" dirty="0" smtClean="0">
                <a:solidFill>
                  <a:srgbClr val="FF0000"/>
                </a:solidFill>
              </a:rPr>
              <a:t>any</a:t>
            </a:r>
            <a:endParaRPr lang="en-US" sz="1600" dirty="0">
              <a:solidFill>
                <a:srgbClr val="FF0000"/>
              </a:solidFill>
            </a:endParaRPr>
          </a:p>
        </p:txBody>
      </p:sp>
      <p:sp>
        <p:nvSpPr>
          <p:cNvPr id="8" name="TextBox 7"/>
          <p:cNvSpPr txBox="1"/>
          <p:nvPr/>
        </p:nvSpPr>
        <p:spPr>
          <a:xfrm>
            <a:off x="3505200" y="3657600"/>
            <a:ext cx="1905000" cy="338554"/>
          </a:xfrm>
          <a:prstGeom prst="rect">
            <a:avLst/>
          </a:prstGeom>
          <a:noFill/>
        </p:spPr>
        <p:txBody>
          <a:bodyPr wrap="square" rtlCol="0">
            <a:spAutoFit/>
          </a:bodyPr>
          <a:lstStyle/>
          <a:p>
            <a:r>
              <a:rPr lang="en-US" sz="1600" dirty="0" smtClean="0">
                <a:solidFill>
                  <a:srgbClr val="FF0000"/>
                </a:solidFill>
              </a:rPr>
              <a:t>enema</a:t>
            </a:r>
            <a:endParaRPr lang="en-US" sz="1600" dirty="0">
              <a:solidFill>
                <a:srgbClr val="FF0000"/>
              </a:solidFill>
            </a:endParaRPr>
          </a:p>
        </p:txBody>
      </p:sp>
      <p:sp>
        <p:nvSpPr>
          <p:cNvPr id="9" name="TextBox 8"/>
          <p:cNvSpPr txBox="1"/>
          <p:nvPr/>
        </p:nvSpPr>
        <p:spPr>
          <a:xfrm>
            <a:off x="3200400" y="4038600"/>
            <a:ext cx="1905000" cy="338554"/>
          </a:xfrm>
          <a:prstGeom prst="rect">
            <a:avLst/>
          </a:prstGeom>
          <a:noFill/>
        </p:spPr>
        <p:txBody>
          <a:bodyPr wrap="square" rtlCol="0">
            <a:spAutoFit/>
          </a:bodyPr>
          <a:lstStyle/>
          <a:p>
            <a:r>
              <a:rPr lang="en-US" sz="1600" dirty="0" smtClean="0">
                <a:solidFill>
                  <a:srgbClr val="FF0000"/>
                </a:solidFill>
              </a:rPr>
              <a:t>urine</a:t>
            </a:r>
            <a:endParaRPr lang="en-US" sz="1600" dirty="0">
              <a:solidFill>
                <a:srgbClr val="FF0000"/>
              </a:solidFill>
            </a:endParaRPr>
          </a:p>
        </p:txBody>
      </p:sp>
      <p:sp>
        <p:nvSpPr>
          <p:cNvPr id="10" name="TextBox 9"/>
          <p:cNvSpPr txBox="1"/>
          <p:nvPr/>
        </p:nvSpPr>
        <p:spPr>
          <a:xfrm>
            <a:off x="762000" y="4343400"/>
            <a:ext cx="1905000" cy="338554"/>
          </a:xfrm>
          <a:prstGeom prst="rect">
            <a:avLst/>
          </a:prstGeom>
          <a:noFill/>
        </p:spPr>
        <p:txBody>
          <a:bodyPr wrap="square" rtlCol="0">
            <a:spAutoFit/>
          </a:bodyPr>
          <a:lstStyle/>
          <a:p>
            <a:r>
              <a:rPr lang="en-US" sz="1600" dirty="0" smtClean="0">
                <a:solidFill>
                  <a:srgbClr val="FF0000"/>
                </a:solidFill>
              </a:rPr>
              <a:t>Hair</a:t>
            </a:r>
            <a:endParaRPr lang="en-US" sz="1600" dirty="0">
              <a:solidFill>
                <a:srgbClr val="FF0000"/>
              </a:solidFill>
            </a:endParaRPr>
          </a:p>
        </p:txBody>
      </p:sp>
      <p:sp>
        <p:nvSpPr>
          <p:cNvPr id="11" name="TextBox 10"/>
          <p:cNvSpPr txBox="1"/>
          <p:nvPr/>
        </p:nvSpPr>
        <p:spPr>
          <a:xfrm>
            <a:off x="2971800" y="4876800"/>
            <a:ext cx="1905000" cy="338554"/>
          </a:xfrm>
          <a:prstGeom prst="rect">
            <a:avLst/>
          </a:prstGeom>
          <a:noFill/>
        </p:spPr>
        <p:txBody>
          <a:bodyPr wrap="square" rtlCol="0">
            <a:spAutoFit/>
          </a:bodyPr>
          <a:lstStyle/>
          <a:p>
            <a:r>
              <a:rPr lang="en-US" sz="1600" dirty="0" smtClean="0">
                <a:solidFill>
                  <a:srgbClr val="FF0000"/>
                </a:solidFill>
              </a:rPr>
              <a:t>ready</a:t>
            </a:r>
            <a:endParaRPr lang="en-US" sz="1600" dirty="0">
              <a:solidFill>
                <a:srgbClr val="FF0000"/>
              </a:solidFill>
            </a:endParaRPr>
          </a:p>
        </p:txBody>
      </p:sp>
      <p:sp>
        <p:nvSpPr>
          <p:cNvPr id="12" name="TextBox 11"/>
          <p:cNvSpPr txBox="1"/>
          <p:nvPr/>
        </p:nvSpPr>
        <p:spPr>
          <a:xfrm>
            <a:off x="4724400" y="5257800"/>
            <a:ext cx="1905000" cy="338554"/>
          </a:xfrm>
          <a:prstGeom prst="rect">
            <a:avLst/>
          </a:prstGeom>
          <a:noFill/>
        </p:spPr>
        <p:txBody>
          <a:bodyPr wrap="square" rtlCol="0">
            <a:spAutoFit/>
          </a:bodyPr>
          <a:lstStyle/>
          <a:p>
            <a:r>
              <a:rPr lang="en-US" sz="1600" dirty="0" smtClean="0">
                <a:solidFill>
                  <a:srgbClr val="FF0000"/>
                </a:solidFill>
              </a:rPr>
              <a:t>anesthetist</a:t>
            </a:r>
            <a:endParaRPr lang="en-US" sz="1600" dirty="0">
              <a:solidFill>
                <a:srgbClr val="FF0000"/>
              </a:solidFill>
            </a:endParaRPr>
          </a:p>
        </p:txBody>
      </p:sp>
      <p:sp>
        <p:nvSpPr>
          <p:cNvPr id="13" name="TextBox 12"/>
          <p:cNvSpPr txBox="1"/>
          <p:nvPr/>
        </p:nvSpPr>
        <p:spPr>
          <a:xfrm>
            <a:off x="3200400" y="5562600"/>
            <a:ext cx="1905000" cy="338554"/>
          </a:xfrm>
          <a:prstGeom prst="rect">
            <a:avLst/>
          </a:prstGeom>
          <a:noFill/>
        </p:spPr>
        <p:txBody>
          <a:bodyPr wrap="square" rtlCol="0">
            <a:spAutoFit/>
          </a:bodyPr>
          <a:lstStyle/>
          <a:p>
            <a:r>
              <a:rPr lang="en-US" sz="1600" dirty="0" smtClean="0">
                <a:solidFill>
                  <a:srgbClr val="FF0000"/>
                </a:solidFill>
              </a:rPr>
              <a:t>belongings</a:t>
            </a:r>
            <a:endParaRPr 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ox(i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r>
              <a:rPr lang="en-US" sz="3200" dirty="0" smtClean="0">
                <a:solidFill>
                  <a:srgbClr val="FF0000"/>
                </a:solidFill>
              </a:rPr>
              <a:t>Ex5-p33: Rewrite the following sentences as shown</a:t>
            </a:r>
            <a:endParaRPr lang="en-US" sz="3200" dirty="0">
              <a:solidFill>
                <a:srgbClr val="FF0000"/>
              </a:solidFill>
            </a:endParaRPr>
          </a:p>
        </p:txBody>
      </p:sp>
      <p:sp>
        <p:nvSpPr>
          <p:cNvPr id="3" name="Content Placeholder 2"/>
          <p:cNvSpPr>
            <a:spLocks noGrp="1"/>
          </p:cNvSpPr>
          <p:nvPr>
            <p:ph idx="1"/>
          </p:nvPr>
        </p:nvSpPr>
        <p:spPr>
          <a:xfrm>
            <a:off x="228600" y="1219200"/>
            <a:ext cx="8915400" cy="4906963"/>
          </a:xfrm>
        </p:spPr>
        <p:txBody>
          <a:bodyPr>
            <a:normAutofit fontScale="92500" lnSpcReduction="10000"/>
          </a:bodyPr>
          <a:lstStyle/>
          <a:p>
            <a:pPr marL="514350" indent="-514350">
              <a:buAutoNum type="arabicPeriod"/>
            </a:pPr>
            <a:r>
              <a:rPr lang="en-US" dirty="0" smtClean="0"/>
              <a:t>The pharmaceutical company produced a new drug. </a:t>
            </a:r>
          </a:p>
          <a:p>
            <a:pPr marL="514350" indent="-514350">
              <a:buAutoNum type="arabicPeriod"/>
            </a:pPr>
            <a:endParaRPr lang="en-US" dirty="0" smtClean="0"/>
          </a:p>
          <a:p>
            <a:pPr marL="514350" indent="-514350">
              <a:buNone/>
            </a:pPr>
            <a:r>
              <a:rPr lang="en-US" dirty="0" smtClean="0"/>
              <a:t>2. The surgeon sutured the wound </a:t>
            </a:r>
          </a:p>
          <a:p>
            <a:pPr marL="514350" indent="-514350">
              <a:buNone/>
            </a:pPr>
            <a:endParaRPr lang="en-US" dirty="0" smtClean="0"/>
          </a:p>
          <a:p>
            <a:pPr marL="514350" indent="-514350">
              <a:buNone/>
            </a:pPr>
            <a:r>
              <a:rPr lang="en-US" dirty="0" smtClean="0"/>
              <a:t>3. Doctors attend many congress. </a:t>
            </a:r>
          </a:p>
          <a:p>
            <a:pPr marL="514350" indent="-514350">
              <a:buNone/>
            </a:pPr>
            <a:endParaRPr lang="en-US" dirty="0" smtClean="0"/>
          </a:p>
          <a:p>
            <a:pPr marL="514350" indent="-514350">
              <a:buNone/>
            </a:pPr>
            <a:r>
              <a:rPr lang="en-US" dirty="0" smtClean="0"/>
              <a:t>4. The professors tell the students to pay attention.</a:t>
            </a:r>
          </a:p>
          <a:p>
            <a:pPr marL="514350" indent="-514350">
              <a:buNone/>
            </a:pPr>
            <a:endParaRPr lang="en-US" dirty="0" smtClean="0"/>
          </a:p>
          <a:p>
            <a:pPr marL="514350" indent="-514350">
              <a:buNone/>
            </a:pPr>
            <a:r>
              <a:rPr lang="en-US" dirty="0" smtClean="0"/>
              <a:t>5. They say he is the best surgeon in town.</a:t>
            </a:r>
          </a:p>
          <a:p>
            <a:pPr marL="514350" indent="-514350">
              <a:buNone/>
            </a:pPr>
            <a:endParaRPr lang="en-US" dirty="0" smtClean="0"/>
          </a:p>
        </p:txBody>
      </p:sp>
      <p:sp>
        <p:nvSpPr>
          <p:cNvPr id="4" name="TextBox 3"/>
          <p:cNvSpPr txBox="1"/>
          <p:nvPr/>
        </p:nvSpPr>
        <p:spPr>
          <a:xfrm>
            <a:off x="838200" y="1828800"/>
            <a:ext cx="7467600" cy="461665"/>
          </a:xfrm>
          <a:prstGeom prst="rect">
            <a:avLst/>
          </a:prstGeom>
          <a:noFill/>
        </p:spPr>
        <p:txBody>
          <a:bodyPr wrap="square" rtlCol="0">
            <a:spAutoFit/>
          </a:bodyPr>
          <a:lstStyle/>
          <a:p>
            <a:pPr marL="514350" indent="-514350"/>
            <a:r>
              <a:rPr lang="en-US" sz="2400" dirty="0" smtClean="0">
                <a:solidFill>
                  <a:srgbClr val="FF0000"/>
                </a:solidFill>
              </a:rPr>
              <a:t>A new drug was produced by the pharmaceutical company</a:t>
            </a:r>
          </a:p>
        </p:txBody>
      </p:sp>
      <p:sp>
        <p:nvSpPr>
          <p:cNvPr id="5" name="TextBox 4"/>
          <p:cNvSpPr txBox="1"/>
          <p:nvPr/>
        </p:nvSpPr>
        <p:spPr>
          <a:xfrm>
            <a:off x="838200" y="2819400"/>
            <a:ext cx="7467600" cy="461665"/>
          </a:xfrm>
          <a:prstGeom prst="rect">
            <a:avLst/>
          </a:prstGeom>
          <a:noFill/>
        </p:spPr>
        <p:txBody>
          <a:bodyPr wrap="square" rtlCol="0">
            <a:spAutoFit/>
          </a:bodyPr>
          <a:lstStyle/>
          <a:p>
            <a:pPr marL="514350" indent="-514350"/>
            <a:r>
              <a:rPr lang="en-US" sz="2400" dirty="0" smtClean="0">
                <a:solidFill>
                  <a:srgbClr val="FF0000"/>
                </a:solidFill>
              </a:rPr>
              <a:t>The wound was sutured by the surgeon </a:t>
            </a:r>
          </a:p>
        </p:txBody>
      </p:sp>
      <p:sp>
        <p:nvSpPr>
          <p:cNvPr id="6" name="TextBox 5"/>
          <p:cNvSpPr txBox="1"/>
          <p:nvPr/>
        </p:nvSpPr>
        <p:spPr>
          <a:xfrm>
            <a:off x="838200" y="3810000"/>
            <a:ext cx="7467600" cy="461665"/>
          </a:xfrm>
          <a:prstGeom prst="rect">
            <a:avLst/>
          </a:prstGeom>
          <a:noFill/>
        </p:spPr>
        <p:txBody>
          <a:bodyPr wrap="square" rtlCol="0">
            <a:spAutoFit/>
          </a:bodyPr>
          <a:lstStyle/>
          <a:p>
            <a:pPr marL="514350" indent="-514350"/>
            <a:r>
              <a:rPr lang="en-US" sz="2400" dirty="0" smtClean="0">
                <a:solidFill>
                  <a:srgbClr val="FF0000"/>
                </a:solidFill>
              </a:rPr>
              <a:t>Many congress  are attended by doctors</a:t>
            </a:r>
          </a:p>
        </p:txBody>
      </p:sp>
      <p:sp>
        <p:nvSpPr>
          <p:cNvPr id="7" name="TextBox 6"/>
          <p:cNvSpPr txBox="1"/>
          <p:nvPr/>
        </p:nvSpPr>
        <p:spPr>
          <a:xfrm>
            <a:off x="762000" y="4800600"/>
            <a:ext cx="7467600" cy="461665"/>
          </a:xfrm>
          <a:prstGeom prst="rect">
            <a:avLst/>
          </a:prstGeom>
          <a:noFill/>
        </p:spPr>
        <p:txBody>
          <a:bodyPr wrap="square" rtlCol="0">
            <a:spAutoFit/>
          </a:bodyPr>
          <a:lstStyle/>
          <a:p>
            <a:pPr marL="514350" indent="-514350"/>
            <a:r>
              <a:rPr lang="en-US" sz="2400" dirty="0" smtClean="0">
                <a:solidFill>
                  <a:srgbClr val="FF0000"/>
                </a:solidFill>
              </a:rPr>
              <a:t>The students are told to pay attention by the professors </a:t>
            </a:r>
          </a:p>
        </p:txBody>
      </p:sp>
      <p:sp>
        <p:nvSpPr>
          <p:cNvPr id="8" name="TextBox 7"/>
          <p:cNvSpPr txBox="1"/>
          <p:nvPr/>
        </p:nvSpPr>
        <p:spPr>
          <a:xfrm>
            <a:off x="609600" y="5791200"/>
            <a:ext cx="7467600" cy="830997"/>
          </a:xfrm>
          <a:prstGeom prst="rect">
            <a:avLst/>
          </a:prstGeom>
          <a:noFill/>
        </p:spPr>
        <p:txBody>
          <a:bodyPr wrap="square" rtlCol="0">
            <a:spAutoFit/>
          </a:bodyPr>
          <a:lstStyle/>
          <a:p>
            <a:pPr marL="514350" indent="-514350"/>
            <a:r>
              <a:rPr lang="en-US" sz="2400" dirty="0" smtClean="0">
                <a:solidFill>
                  <a:srgbClr val="FF0000"/>
                </a:solidFill>
              </a:rPr>
              <a:t>He is said to be the best surgeon in town.</a:t>
            </a:r>
          </a:p>
          <a:p>
            <a:pPr marL="514350" indent="-514350"/>
            <a:endParaRPr lang="en-US" sz="24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382000" cy="5364163"/>
          </a:xfrm>
        </p:spPr>
        <p:txBody>
          <a:bodyPr/>
          <a:lstStyle/>
          <a:p>
            <a:pPr marL="514350" indent="-514350">
              <a:buNone/>
            </a:pPr>
            <a:r>
              <a:rPr lang="en-US" dirty="0" smtClean="0"/>
              <a:t>6. The nurses are caring for the patients. </a:t>
            </a:r>
          </a:p>
          <a:p>
            <a:pPr marL="514350" indent="-514350">
              <a:buNone/>
            </a:pPr>
            <a:endParaRPr lang="en-US" dirty="0" smtClean="0"/>
          </a:p>
          <a:p>
            <a:pPr marL="514350" indent="-514350">
              <a:buNone/>
            </a:pPr>
            <a:r>
              <a:rPr lang="en-US" dirty="0" smtClean="0"/>
              <a:t>7. The biologists are carrying out research. </a:t>
            </a:r>
          </a:p>
          <a:p>
            <a:pPr marL="514350" indent="-514350">
              <a:buNone/>
            </a:pPr>
            <a:endParaRPr lang="en-US" dirty="0" smtClean="0"/>
          </a:p>
          <a:p>
            <a:pPr marL="514350" indent="-514350">
              <a:buNone/>
            </a:pPr>
            <a:r>
              <a:rPr lang="en-US" dirty="0" smtClean="0"/>
              <a:t>8. A car knocked the boy down. </a:t>
            </a:r>
          </a:p>
          <a:p>
            <a:pPr marL="514350" indent="-514350">
              <a:buNone/>
            </a:pPr>
            <a:endParaRPr lang="en-US" dirty="0" smtClean="0"/>
          </a:p>
          <a:p>
            <a:pPr marL="514350" indent="-514350">
              <a:buNone/>
            </a:pPr>
            <a:r>
              <a:rPr lang="en-US" dirty="0" smtClean="0"/>
              <a:t>9. The doctor will take out the stitches next week.</a:t>
            </a:r>
          </a:p>
          <a:p>
            <a:pPr marL="514350" indent="-514350">
              <a:buNone/>
            </a:pPr>
            <a:r>
              <a:rPr lang="en-US" dirty="0" smtClean="0"/>
              <a:t> </a:t>
            </a:r>
          </a:p>
          <a:p>
            <a:pPr marL="514350" indent="-514350">
              <a:buNone/>
            </a:pPr>
            <a:r>
              <a:rPr lang="en-US" dirty="0" smtClean="0"/>
              <a:t>10. Lack of hygiene causes infection.</a:t>
            </a:r>
          </a:p>
          <a:p>
            <a:endParaRPr lang="en-US" dirty="0"/>
          </a:p>
        </p:txBody>
      </p:sp>
      <p:sp>
        <p:nvSpPr>
          <p:cNvPr id="4" name="TextBox 3"/>
          <p:cNvSpPr txBox="1"/>
          <p:nvPr/>
        </p:nvSpPr>
        <p:spPr>
          <a:xfrm>
            <a:off x="609600" y="1447800"/>
            <a:ext cx="7467600" cy="461665"/>
          </a:xfrm>
          <a:prstGeom prst="rect">
            <a:avLst/>
          </a:prstGeom>
          <a:noFill/>
        </p:spPr>
        <p:txBody>
          <a:bodyPr wrap="square" rtlCol="0">
            <a:spAutoFit/>
          </a:bodyPr>
          <a:lstStyle/>
          <a:p>
            <a:pPr marL="514350" indent="-514350"/>
            <a:r>
              <a:rPr lang="en-US" sz="2400" dirty="0" smtClean="0">
                <a:solidFill>
                  <a:srgbClr val="FF0000"/>
                </a:solidFill>
              </a:rPr>
              <a:t>The patients are being cared for by the nurses</a:t>
            </a:r>
          </a:p>
        </p:txBody>
      </p:sp>
      <p:sp>
        <p:nvSpPr>
          <p:cNvPr id="5" name="TextBox 4"/>
          <p:cNvSpPr txBox="1"/>
          <p:nvPr/>
        </p:nvSpPr>
        <p:spPr>
          <a:xfrm>
            <a:off x="685800" y="2514600"/>
            <a:ext cx="7467600" cy="461665"/>
          </a:xfrm>
          <a:prstGeom prst="rect">
            <a:avLst/>
          </a:prstGeom>
          <a:noFill/>
        </p:spPr>
        <p:txBody>
          <a:bodyPr wrap="square" rtlCol="0">
            <a:spAutoFit/>
          </a:bodyPr>
          <a:lstStyle/>
          <a:p>
            <a:pPr marL="514350" indent="-514350"/>
            <a:r>
              <a:rPr lang="en-US" sz="2400" dirty="0" smtClean="0">
                <a:solidFill>
                  <a:srgbClr val="FF0000"/>
                </a:solidFill>
              </a:rPr>
              <a:t>Research is being carried out by the biologists</a:t>
            </a:r>
          </a:p>
        </p:txBody>
      </p:sp>
      <p:sp>
        <p:nvSpPr>
          <p:cNvPr id="6" name="TextBox 5"/>
          <p:cNvSpPr txBox="1"/>
          <p:nvPr/>
        </p:nvSpPr>
        <p:spPr>
          <a:xfrm>
            <a:off x="990600" y="3733800"/>
            <a:ext cx="7467600" cy="461665"/>
          </a:xfrm>
          <a:prstGeom prst="rect">
            <a:avLst/>
          </a:prstGeom>
          <a:noFill/>
        </p:spPr>
        <p:txBody>
          <a:bodyPr wrap="square" rtlCol="0">
            <a:spAutoFit/>
          </a:bodyPr>
          <a:lstStyle/>
          <a:p>
            <a:pPr marL="514350" indent="-514350"/>
            <a:r>
              <a:rPr lang="en-US" sz="2400" dirty="0" smtClean="0">
                <a:solidFill>
                  <a:srgbClr val="FF0000"/>
                </a:solidFill>
              </a:rPr>
              <a:t>The boy was knocked down by a car</a:t>
            </a:r>
          </a:p>
        </p:txBody>
      </p:sp>
      <p:sp>
        <p:nvSpPr>
          <p:cNvPr id="7" name="TextBox 6"/>
          <p:cNvSpPr txBox="1"/>
          <p:nvPr/>
        </p:nvSpPr>
        <p:spPr>
          <a:xfrm>
            <a:off x="914400" y="4876800"/>
            <a:ext cx="7467600" cy="461665"/>
          </a:xfrm>
          <a:prstGeom prst="rect">
            <a:avLst/>
          </a:prstGeom>
          <a:noFill/>
        </p:spPr>
        <p:txBody>
          <a:bodyPr wrap="square" rtlCol="0">
            <a:spAutoFit/>
          </a:bodyPr>
          <a:lstStyle/>
          <a:p>
            <a:pPr marL="514350" indent="-514350"/>
            <a:r>
              <a:rPr lang="en-US" sz="2400" dirty="0" smtClean="0">
                <a:solidFill>
                  <a:srgbClr val="FF0000"/>
                </a:solidFill>
              </a:rPr>
              <a:t>The stitches will be taken out by the doctor next week</a:t>
            </a:r>
          </a:p>
        </p:txBody>
      </p:sp>
      <p:sp>
        <p:nvSpPr>
          <p:cNvPr id="8" name="TextBox 7"/>
          <p:cNvSpPr txBox="1"/>
          <p:nvPr/>
        </p:nvSpPr>
        <p:spPr>
          <a:xfrm>
            <a:off x="914400" y="6096000"/>
            <a:ext cx="7467600" cy="461665"/>
          </a:xfrm>
          <a:prstGeom prst="rect">
            <a:avLst/>
          </a:prstGeom>
          <a:noFill/>
        </p:spPr>
        <p:txBody>
          <a:bodyPr wrap="square" rtlCol="0">
            <a:spAutoFit/>
          </a:bodyPr>
          <a:lstStyle/>
          <a:p>
            <a:pPr marL="514350" indent="-514350"/>
            <a:r>
              <a:rPr lang="en-US" sz="2400" dirty="0" smtClean="0">
                <a:solidFill>
                  <a:srgbClr val="FF0000"/>
                </a:solidFill>
              </a:rPr>
              <a:t>Infection is caused by lack </a:t>
            </a:r>
            <a:r>
              <a:rPr lang="en-US" sz="2400" smtClean="0">
                <a:solidFill>
                  <a:srgbClr val="FF0000"/>
                </a:solidFill>
              </a:rPr>
              <a:t>of hygiene</a:t>
            </a:r>
            <a:endParaRPr lang="en-US" sz="24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382000" cy="5516563"/>
          </a:xfrm>
        </p:spPr>
        <p:txBody>
          <a:bodyPr>
            <a:normAutofit/>
          </a:bodyPr>
          <a:lstStyle/>
          <a:p>
            <a:pPr>
              <a:buNone/>
            </a:pPr>
            <a:r>
              <a:rPr lang="en-US" dirty="0" smtClean="0"/>
              <a:t>- Dose /</a:t>
            </a:r>
            <a:r>
              <a:rPr lang="en-US" dirty="0" err="1" smtClean="0"/>
              <a:t>dəʊs</a:t>
            </a:r>
            <a:r>
              <a:rPr lang="en-US" dirty="0" smtClean="0"/>
              <a:t>/ (n) :an amount of a medicine that is taken once</a:t>
            </a:r>
            <a:endParaRPr lang="en-US" i="1" dirty="0" smtClean="0">
              <a:solidFill>
                <a:srgbClr val="FF0000"/>
              </a:solidFill>
            </a:endParaRPr>
          </a:p>
          <a:p>
            <a:pPr>
              <a:buNone/>
            </a:pPr>
            <a:r>
              <a:rPr lang="en-US" dirty="0" smtClean="0"/>
              <a:t>- Low dose&gt; high dose&gt;overdose </a:t>
            </a:r>
          </a:p>
          <a:p>
            <a:pPr>
              <a:buFontTx/>
              <a:buChar char="-"/>
            </a:pPr>
            <a:r>
              <a:rPr lang="en-US" dirty="0" smtClean="0"/>
              <a:t>Effect /</a:t>
            </a:r>
            <a:r>
              <a:rPr lang="en-US" dirty="0" err="1" smtClean="0"/>
              <a:t>ɪˈfekt</a:t>
            </a:r>
            <a:r>
              <a:rPr lang="en-US" dirty="0" smtClean="0"/>
              <a:t>/ </a:t>
            </a:r>
          </a:p>
          <a:p>
            <a:pPr>
              <a:buFont typeface="Wingdings" pitchFamily="2" charset="2"/>
              <a:buChar char="Ø"/>
            </a:pPr>
            <a:r>
              <a:rPr lang="en-US" dirty="0" smtClean="0"/>
              <a:t>Side effect/ unexpected effect</a:t>
            </a:r>
          </a:p>
          <a:p>
            <a:pPr>
              <a:buFontTx/>
              <a:buChar char="-"/>
            </a:pPr>
            <a:r>
              <a:rPr lang="en-US" dirty="0" smtClean="0"/>
              <a:t>Precaution/ </a:t>
            </a:r>
            <a:r>
              <a:rPr lang="en-US" dirty="0" err="1" smtClean="0"/>
              <a:t>prɪˈkɔːʃn</a:t>
            </a:r>
            <a:r>
              <a:rPr lang="en-US" dirty="0" smtClean="0"/>
              <a:t>/ :something that is done in advance in order to prevent problems or to avoid danger</a:t>
            </a:r>
          </a:p>
          <a:p>
            <a:pPr>
              <a:buFontTx/>
              <a:buChar char="-"/>
            </a:pPr>
            <a:endParaRPr lang="en-US" dirty="0" smtClean="0"/>
          </a:p>
          <a:p>
            <a:pPr>
              <a:buFontTx/>
              <a:buChar char="-"/>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610600" cy="4983163"/>
          </a:xfrm>
        </p:spPr>
        <p:txBody>
          <a:bodyPr/>
          <a:lstStyle/>
          <a:p>
            <a:pPr>
              <a:buNone/>
            </a:pPr>
            <a:r>
              <a:rPr lang="en-US" dirty="0" smtClean="0"/>
              <a:t>- Pharmacy /ˈ</a:t>
            </a:r>
            <a:r>
              <a:rPr lang="en-US" dirty="0" err="1" smtClean="0"/>
              <a:t>fɑːməsi</a:t>
            </a:r>
            <a:r>
              <a:rPr lang="en-US" dirty="0" smtClean="0"/>
              <a:t>/ a shop  that sells medicines</a:t>
            </a:r>
            <a:endParaRPr lang="en-US" i="1" dirty="0" smtClean="0"/>
          </a:p>
          <a:p>
            <a:pPr>
              <a:buNone/>
            </a:pPr>
            <a:r>
              <a:rPr lang="en-US" dirty="0" smtClean="0"/>
              <a:t>- Pharmacist (n</a:t>
            </a:r>
            <a:r>
              <a:rPr lang="en-US" dirty="0" smtClean="0"/>
              <a:t>) /ˈ</a:t>
            </a:r>
            <a:r>
              <a:rPr lang="en-US" dirty="0" err="1" smtClean="0"/>
              <a:t>fɑːməsist</a:t>
            </a:r>
            <a:r>
              <a:rPr lang="en-US" dirty="0" smtClean="0"/>
              <a:t>/ </a:t>
            </a:r>
            <a:endParaRPr lang="en-US" dirty="0" smtClean="0"/>
          </a:p>
          <a:p>
            <a:pPr>
              <a:buNone/>
            </a:pPr>
            <a:r>
              <a:rPr lang="en-US" dirty="0" smtClean="0"/>
              <a:t>- Pharmaceutical (</a:t>
            </a:r>
            <a:r>
              <a:rPr lang="en-US" dirty="0" err="1" smtClean="0"/>
              <a:t>adj</a:t>
            </a:r>
            <a:r>
              <a:rPr lang="en-US" dirty="0" smtClean="0"/>
              <a:t>) /ˌ</a:t>
            </a:r>
            <a:r>
              <a:rPr lang="en-US" dirty="0" err="1" smtClean="0"/>
              <a:t>fɑːməˈsjuːtɪkl</a:t>
            </a:r>
            <a:r>
              <a:rPr lang="en-US" dirty="0" smtClean="0"/>
              <a:t>/</a:t>
            </a:r>
          </a:p>
          <a:p>
            <a:pPr>
              <a:buNone/>
            </a:pPr>
            <a:r>
              <a:rPr lang="en-US" i="1" dirty="0" smtClean="0"/>
              <a:t>- The pharmaceutical industry</a:t>
            </a:r>
          </a:p>
          <a:p>
            <a:pPr>
              <a:buNone/>
            </a:pPr>
            <a:r>
              <a:rPr lang="en-US" i="1" dirty="0" smtClean="0"/>
              <a:t>- The pharmaceutical product</a:t>
            </a:r>
          </a:p>
          <a:p>
            <a:pPr>
              <a:buNone/>
            </a:pPr>
            <a:r>
              <a:rPr lang="en-US" i="1" dirty="0" smtClean="0"/>
              <a:t>- The pharmaceutical company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a:buNone/>
            </a:pPr>
            <a:r>
              <a:rPr lang="en-US" dirty="0" smtClean="0"/>
              <a:t>- Label (</a:t>
            </a:r>
            <a:r>
              <a:rPr lang="en-US" dirty="0" err="1" smtClean="0"/>
              <a:t>v,n</a:t>
            </a:r>
            <a:r>
              <a:rPr lang="en-US" dirty="0" smtClean="0"/>
              <a:t>)</a:t>
            </a:r>
          </a:p>
          <a:p>
            <a:pPr>
              <a:buNone/>
            </a:pPr>
            <a:r>
              <a:rPr lang="en-US" dirty="0" smtClean="0"/>
              <a:t>- Be allergic </a:t>
            </a:r>
            <a:r>
              <a:rPr lang="en-US" dirty="0" smtClean="0">
                <a:solidFill>
                  <a:srgbClr val="FF0000"/>
                </a:solidFill>
              </a:rPr>
              <a:t>to</a:t>
            </a:r>
            <a:r>
              <a:rPr lang="en-US" dirty="0" smtClean="0"/>
              <a:t> </a:t>
            </a:r>
            <a:r>
              <a:rPr lang="en-US" dirty="0" err="1" smtClean="0"/>
              <a:t>sth</a:t>
            </a:r>
            <a:endParaRPr lang="en-US" dirty="0" smtClean="0"/>
          </a:p>
          <a:p>
            <a:pPr>
              <a:buNone/>
            </a:pPr>
            <a:r>
              <a:rPr lang="en-US" dirty="0" smtClean="0"/>
              <a:t>- Be addicted </a:t>
            </a:r>
            <a:r>
              <a:rPr lang="en-US" dirty="0" smtClean="0">
                <a:solidFill>
                  <a:srgbClr val="FF0000"/>
                </a:solidFill>
              </a:rPr>
              <a:t>to</a:t>
            </a:r>
            <a:r>
              <a:rPr lang="en-US" dirty="0" smtClean="0"/>
              <a:t> </a:t>
            </a:r>
            <a:r>
              <a:rPr lang="en-US" dirty="0" err="1" smtClean="0"/>
              <a:t>sth</a:t>
            </a:r>
            <a:endParaRPr lang="en-US" dirty="0" smtClean="0"/>
          </a:p>
          <a:p>
            <a:pPr>
              <a:buNone/>
            </a:pPr>
            <a:r>
              <a:rPr lang="en-US" dirty="0" smtClean="0"/>
              <a:t>- Abuse (</a:t>
            </a:r>
            <a:r>
              <a:rPr lang="en-US" dirty="0" err="1" smtClean="0"/>
              <a:t>v,n</a:t>
            </a:r>
            <a:r>
              <a:rPr lang="en-US" dirty="0" smtClean="0"/>
              <a:t>)</a:t>
            </a:r>
            <a:endParaRPr lang="en-US" dirty="0" smtClean="0"/>
          </a:p>
          <a:p>
            <a:pPr>
              <a:buNone/>
            </a:pPr>
            <a:r>
              <a:rPr lang="en-US" dirty="0" smtClean="0"/>
              <a:t>-Take medicine</a:t>
            </a:r>
          </a:p>
          <a:p>
            <a:pPr>
              <a:buNone/>
            </a:pPr>
            <a:r>
              <a:rPr lang="en-US" dirty="0" smtClean="0"/>
              <a:t>-Help </a:t>
            </a:r>
            <a:r>
              <a:rPr lang="en-US" dirty="0" err="1" smtClean="0"/>
              <a:t>sb</a:t>
            </a:r>
            <a:r>
              <a:rPr lang="en-US" dirty="0" smtClean="0"/>
              <a:t> take medicine</a:t>
            </a:r>
          </a:p>
          <a:p>
            <a:pPr>
              <a:buNone/>
            </a:pPr>
            <a:r>
              <a:rPr lang="en-US" dirty="0" smtClean="0"/>
              <a:t>-Give/deliver </a:t>
            </a:r>
            <a:r>
              <a:rPr lang="en-US" dirty="0" err="1" smtClean="0"/>
              <a:t>sb</a:t>
            </a:r>
            <a:r>
              <a:rPr lang="en-US" dirty="0" smtClean="0"/>
              <a:t> medicine</a:t>
            </a:r>
          </a:p>
          <a:p>
            <a:pPr>
              <a:buNone/>
            </a:pPr>
            <a:r>
              <a:rPr lang="en-US" dirty="0" smtClean="0"/>
              <a:t>- Administer medicine</a:t>
            </a:r>
          </a:p>
          <a:p>
            <a:pPr>
              <a:buFontTx/>
              <a:buChar char="-"/>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FndXRV.jpg"/>
          <p:cNvPicPr>
            <a:picLocks noGrp="1" noChangeAspect="1"/>
          </p:cNvPicPr>
          <p:nvPr>
            <p:ph idx="1"/>
          </p:nvPr>
        </p:nvPicPr>
        <p:blipFill>
          <a:blip r:embed="rId2" cstate="print"/>
          <a:stretch>
            <a:fillRect/>
          </a:stretch>
        </p:blipFill>
        <p:spPr>
          <a:xfrm>
            <a:off x="18507" y="609600"/>
            <a:ext cx="8820694" cy="59436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xit.jpg"/>
          <p:cNvPicPr>
            <a:picLocks noGrp="1" noChangeAspect="1"/>
          </p:cNvPicPr>
          <p:nvPr>
            <p:ph idx="1"/>
          </p:nvPr>
        </p:nvPicPr>
        <p:blipFill>
          <a:blip r:embed="rId2" cstate="print"/>
          <a:stretch>
            <a:fillRect/>
          </a:stretch>
        </p:blipFill>
        <p:spPr>
          <a:xfrm>
            <a:off x="381000" y="533400"/>
            <a:ext cx="4525963" cy="55927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ectangle 4"/>
          <p:cNvSpPr/>
          <p:nvPr/>
        </p:nvSpPr>
        <p:spPr>
          <a:xfrm>
            <a:off x="6248400" y="2514600"/>
            <a:ext cx="2743200" cy="1077218"/>
          </a:xfrm>
          <a:prstGeom prst="rect">
            <a:avLst/>
          </a:prstGeom>
        </p:spPr>
        <p:txBody>
          <a:bodyPr wrap="square">
            <a:spAutoFit/>
          </a:bodyPr>
          <a:lstStyle/>
          <a:p>
            <a:r>
              <a:rPr lang="en-US" sz="3200" dirty="0" smtClean="0">
                <a:solidFill>
                  <a:srgbClr val="FF0000"/>
                </a:solidFill>
              </a:rPr>
              <a:t>Aerosol</a:t>
            </a:r>
            <a:endParaRPr lang="en-US" sz="3200" dirty="0" smtClean="0"/>
          </a:p>
          <a:p>
            <a:r>
              <a:rPr lang="en-US" sz="3200" dirty="0" smtClean="0"/>
              <a:t>/ˈ</a:t>
            </a:r>
            <a:r>
              <a:rPr lang="en-US" sz="3200" dirty="0" err="1" smtClean="0"/>
              <a:t>eərəsɒl</a:t>
            </a:r>
            <a:r>
              <a:rPr lang="en-US" sz="3200" dirty="0" smtClean="0"/>
              <a:t>/</a:t>
            </a:r>
            <a:r>
              <a:rPr lang="en-US" sz="3200" dirty="0" smtClean="0">
                <a:solidFill>
                  <a:srgbClr val="FF0000"/>
                </a:solidFill>
              </a:rPr>
              <a:t> </a:t>
            </a:r>
            <a:endParaRPr lang="en-US" sz="3200" dirty="0"/>
          </a:p>
        </p:txBody>
      </p:sp>
      <p:sp>
        <p:nvSpPr>
          <p:cNvPr id="6" name="Right Arrow 5"/>
          <p:cNvSpPr/>
          <p:nvPr/>
        </p:nvSpPr>
        <p:spPr>
          <a:xfrm>
            <a:off x="4724400" y="2743200"/>
            <a:ext cx="10668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iseofulvin_Oral_Tablet-732x549-thumbnail-1-732x549.jpg"/>
          <p:cNvPicPr>
            <a:picLocks noGrp="1" noChangeAspect="1"/>
          </p:cNvPicPr>
          <p:nvPr>
            <p:ph idx="1"/>
          </p:nvPr>
        </p:nvPicPr>
        <p:blipFill>
          <a:blip r:embed="rId2" cstate="print"/>
          <a:stretch>
            <a:fillRect/>
          </a:stretch>
        </p:blipFill>
        <p:spPr>
          <a:xfrm>
            <a:off x="609600" y="1219200"/>
            <a:ext cx="4343400" cy="46021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3"/>
          <p:cNvSpPr/>
          <p:nvPr/>
        </p:nvSpPr>
        <p:spPr>
          <a:xfrm>
            <a:off x="6324600" y="2819400"/>
            <a:ext cx="2543260" cy="523220"/>
          </a:xfrm>
          <a:prstGeom prst="rect">
            <a:avLst/>
          </a:prstGeom>
        </p:spPr>
        <p:txBody>
          <a:bodyPr wrap="none">
            <a:spAutoFit/>
          </a:bodyPr>
          <a:lstStyle/>
          <a:p>
            <a:r>
              <a:rPr lang="en-US" sz="2800" dirty="0" smtClean="0">
                <a:solidFill>
                  <a:srgbClr val="FF0000"/>
                </a:solidFill>
              </a:rPr>
              <a:t>tablet </a:t>
            </a:r>
            <a:r>
              <a:rPr lang="en-US" sz="2800" dirty="0" smtClean="0"/>
              <a:t>/ˈ</a:t>
            </a:r>
            <a:r>
              <a:rPr lang="en-US" sz="2800" dirty="0" err="1" smtClean="0"/>
              <a:t>tæblət</a:t>
            </a:r>
            <a:r>
              <a:rPr lang="en-US" sz="2800" dirty="0" smtClean="0"/>
              <a:t>/</a:t>
            </a:r>
            <a:endParaRPr lang="en-US" sz="2800" dirty="0"/>
          </a:p>
        </p:txBody>
      </p:sp>
      <p:sp>
        <p:nvSpPr>
          <p:cNvPr id="6" name="Right Arrow 5"/>
          <p:cNvSpPr/>
          <p:nvPr/>
        </p:nvSpPr>
        <p:spPr>
          <a:xfrm>
            <a:off x="5105400" y="2895600"/>
            <a:ext cx="1066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00ml-normal-saline-sodium-chloride-0-9-for-intravenous-infusion-500x500.jpg"/>
          <p:cNvPicPr>
            <a:picLocks noGrp="1" noChangeAspect="1"/>
          </p:cNvPicPr>
          <p:nvPr>
            <p:ph idx="1"/>
          </p:nvPr>
        </p:nvPicPr>
        <p:blipFill>
          <a:blip r:embed="rId2" cstate="print"/>
          <a:stretch>
            <a:fillRect/>
          </a:stretch>
        </p:blipFill>
        <p:spPr>
          <a:xfrm>
            <a:off x="304800" y="990600"/>
            <a:ext cx="4525963" cy="50593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4"/>
          <p:cNvSpPr/>
          <p:nvPr/>
        </p:nvSpPr>
        <p:spPr>
          <a:xfrm>
            <a:off x="6324600" y="2514600"/>
            <a:ext cx="1857753" cy="954107"/>
          </a:xfrm>
          <a:prstGeom prst="rect">
            <a:avLst/>
          </a:prstGeom>
        </p:spPr>
        <p:txBody>
          <a:bodyPr wrap="none">
            <a:spAutoFit/>
          </a:bodyPr>
          <a:lstStyle/>
          <a:p>
            <a:r>
              <a:rPr lang="en-US" sz="2800" dirty="0" smtClean="0">
                <a:solidFill>
                  <a:srgbClr val="FF0000"/>
                </a:solidFill>
              </a:rPr>
              <a:t>   Solution</a:t>
            </a:r>
          </a:p>
          <a:p>
            <a:r>
              <a:rPr lang="en-US" sz="2800" dirty="0" smtClean="0"/>
              <a:t>/</a:t>
            </a:r>
            <a:r>
              <a:rPr lang="en-US" sz="2800" dirty="0" err="1" smtClean="0"/>
              <a:t>səˈluːʃn</a:t>
            </a:r>
            <a:r>
              <a:rPr lang="en-US" sz="2800" dirty="0" smtClean="0"/>
              <a:t>/ </a:t>
            </a:r>
            <a:endParaRPr lang="en-US" sz="2800" dirty="0"/>
          </a:p>
        </p:txBody>
      </p:sp>
      <p:sp>
        <p:nvSpPr>
          <p:cNvPr id="6" name="Right Arrow 5"/>
          <p:cNvSpPr/>
          <p:nvPr/>
        </p:nvSpPr>
        <p:spPr>
          <a:xfrm>
            <a:off x="5105400" y="2895600"/>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2113</TotalTime>
  <Words>1641</Words>
  <Application>Microsoft Office PowerPoint</Application>
  <PresentationFormat>On-screen Show (4:3)</PresentationFormat>
  <Paragraphs>236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Drug abuse</vt:lpstr>
      <vt:lpstr>Vocabulary</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Ways to get drug?</vt:lpstr>
      <vt:lpstr>Some notes when taking medicine </vt:lpstr>
      <vt:lpstr>Giving advice </vt:lpstr>
      <vt:lpstr>Slide 20</vt:lpstr>
      <vt:lpstr>Ex1-p31: Change into passive</vt:lpstr>
      <vt:lpstr>Slide 22</vt:lpstr>
      <vt:lpstr>Ex2-p32: Put the following sentences into passive</vt:lpstr>
      <vt:lpstr>Ex3-p32: Put the verbs in brackets into the correct passive form</vt:lpstr>
      <vt:lpstr>Ex4-p33: Use each word once to fill in the blanks</vt:lpstr>
      <vt:lpstr>Ex5-p33: Rewrite the following sentences as shown</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abuse</dc:title>
  <dc:creator>hp</dc:creator>
  <cp:lastModifiedBy>hp</cp:lastModifiedBy>
  <cp:revision>211</cp:revision>
  <dcterms:created xsi:type="dcterms:W3CDTF">2022-01-02T14:33:56Z</dcterms:created>
  <dcterms:modified xsi:type="dcterms:W3CDTF">2023-04-12T00:43:38Z</dcterms:modified>
</cp:coreProperties>
</file>