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84" r:id="rId2"/>
    <p:sldId id="285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9D8BC-0457-4EE7-AD05-2790D827BE8D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E78AC6-65D0-4553-A351-E175DA581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676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12F7D2-7433-46C4-AF4C-0C6EB752449A}" type="slidenum">
              <a:rPr lang="en-US">
                <a:solidFill>
                  <a:srgbClr val="000000"/>
                </a:solidFill>
              </a:rPr>
              <a:pPr/>
              <a:t>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784269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30F25-C899-44FA-A679-77BF042F37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716936"/>
      </p:ext>
    </p:extLst>
  </p:cSld>
  <p:clrMapOvr>
    <a:masterClrMapping/>
  </p:clrMapOvr>
  <p:transition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BA49AA-7246-43B7-9E37-062BA628C9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132288"/>
      </p:ext>
    </p:extLst>
  </p:cSld>
  <p:clrMapOvr>
    <a:masterClrMapping/>
  </p:clrMapOvr>
  <p:transition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1F4C2C-0A54-4A16-AFD2-59B11B55932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996273"/>
      </p:ext>
    </p:extLst>
  </p:cSld>
  <p:clrMapOvr>
    <a:masterClrMapping/>
  </p:clrMapOvr>
  <p:transition>
    <p:cover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9C9F68BB-2EED-437B-AEE9-D13F65A31A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586736"/>
      </p:ext>
    </p:extLst>
  </p:cSld>
  <p:clrMapOvr>
    <a:masterClrMapping/>
  </p:clrMapOvr>
  <p:transition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0C765-4BDF-4B80-8CBE-B2BF9485DB2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449355"/>
      </p:ext>
    </p:extLst>
  </p:cSld>
  <p:clrMapOvr>
    <a:masterClrMapping/>
  </p:clrMapOvr>
  <p:transition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95716D-79BE-446B-A9B0-0C09EC642C7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696175"/>
      </p:ext>
    </p:extLst>
  </p:cSld>
  <p:clrMapOvr>
    <a:masterClrMapping/>
  </p:clrMapOvr>
  <p:transition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208DFB-AA81-42A9-8381-07ECE600721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453774"/>
      </p:ext>
    </p:extLst>
  </p:cSld>
  <p:clrMapOvr>
    <a:masterClrMapping/>
  </p:clrMapOvr>
  <p:transition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E9BD20-AEAA-42C0-9ACF-E5B9CFF4002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474107"/>
      </p:ext>
    </p:extLst>
  </p:cSld>
  <p:clrMapOvr>
    <a:masterClrMapping/>
  </p:clrMapOvr>
  <p:transition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6EF5F5-D462-47E1-B920-4C5E4B693FB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750644"/>
      </p:ext>
    </p:extLst>
  </p:cSld>
  <p:clrMapOvr>
    <a:masterClrMapping/>
  </p:clrMapOvr>
  <p:transition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EC8759-5E88-4728-B4C0-E813F0F30F4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119410"/>
      </p:ext>
    </p:extLst>
  </p:cSld>
  <p:clrMapOvr>
    <a:masterClrMapping/>
  </p:clrMapOvr>
  <p:transition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1CC34-873F-4A1A-A130-4EC0D9FA99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188110"/>
      </p:ext>
    </p:extLst>
  </p:cSld>
  <p:clrMapOvr>
    <a:masterClrMapping/>
  </p:clrMapOvr>
  <p:transition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9848FA-A558-4578-B6AC-6C1BC8FF714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274413"/>
      </p:ext>
    </p:extLst>
  </p:cSld>
  <p:clrMapOvr>
    <a:masterClrMapping/>
  </p:clrMapOvr>
  <p:transition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1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</a:pPr>
            <a:fld id="{5BAB0142-DD4F-409C-A987-729714B0D46D}" type="slidenum">
              <a:rPr 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469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cover dir="r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0506" y="1532965"/>
            <a:ext cx="66562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UNIT 10: ACTIVITIE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3461338" y="2464404"/>
            <a:ext cx="37946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3200" dirty="0">
                <a:solidFill>
                  <a:schemeClr val="accent2"/>
                </a:solidFill>
                <a:latin typeface="Comic Sans MS" pitchFamily="66" charset="0"/>
              </a:rPr>
              <a:t>Grammar: </a:t>
            </a:r>
            <a:r>
              <a:rPr lang="en-US" sz="3200" b="1" dirty="0">
                <a:solidFill>
                  <a:schemeClr val="accent2"/>
                </a:solidFill>
                <a:latin typeface="Comic Sans MS" pitchFamily="66" charset="0"/>
              </a:rPr>
              <a:t>Going to</a:t>
            </a:r>
          </a:p>
        </p:txBody>
      </p:sp>
    </p:spTree>
    <p:extLst>
      <p:ext uri="{BB962C8B-B14F-4D97-AF65-F5344CB8AC3E}">
        <p14:creationId xmlns:p14="http://schemas.microsoft.com/office/powerpoint/2010/main" val="1589522825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752600" y="228600"/>
            <a:ext cx="7924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333399"/>
                </a:solidFill>
                <a:latin typeface="Comic Sans MS" pitchFamily="66" charset="0"/>
              </a:rPr>
              <a:t>3. Choose the correct future form for each sentence.</a:t>
            </a:r>
          </a:p>
        </p:txBody>
      </p:sp>
      <p:sp>
        <p:nvSpPr>
          <p:cNvPr id="12299" name="Oval 11"/>
          <p:cNvSpPr>
            <a:spLocks noChangeArrowheads="1"/>
          </p:cNvSpPr>
          <p:nvPr/>
        </p:nvSpPr>
        <p:spPr bwMode="auto">
          <a:xfrm>
            <a:off x="3733800" y="704106"/>
            <a:ext cx="259766" cy="649188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1981200" y="2849564"/>
            <a:ext cx="70104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333399"/>
                </a:solidFill>
                <a:latin typeface="Comic Sans MS" pitchFamily="66" charset="0"/>
              </a:rPr>
              <a:t>4.</a:t>
            </a:r>
            <a:r>
              <a:rPr lang="en-US" sz="220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sz="2200" b="1" i="1">
                <a:solidFill>
                  <a:srgbClr val="333399"/>
                </a:solidFill>
                <a:latin typeface="Comic Sans MS" pitchFamily="66" charset="0"/>
              </a:rPr>
              <a:t>I’m going to / I’ll</a:t>
            </a:r>
            <a:r>
              <a:rPr lang="en-US" sz="2200">
                <a:solidFill>
                  <a:srgbClr val="000000"/>
                </a:solidFill>
                <a:latin typeface="Comic Sans MS" pitchFamily="66" charset="0"/>
              </a:rPr>
              <a:t>  </a:t>
            </a:r>
            <a:r>
              <a:rPr lang="en-US" sz="2200">
                <a:solidFill>
                  <a:srgbClr val="333399"/>
                </a:solidFill>
                <a:latin typeface="Comic Sans MS" pitchFamily="66" charset="0"/>
              </a:rPr>
              <a:t>have a bath.</a:t>
            </a:r>
          </a:p>
        </p:txBody>
      </p:sp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1981200" y="2209800"/>
            <a:ext cx="8153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333399"/>
                </a:solidFill>
                <a:latin typeface="Comic Sans MS" pitchFamily="66" charset="0"/>
              </a:rPr>
              <a:t>3. Yes, OK </a:t>
            </a:r>
            <a:r>
              <a:rPr lang="en-US" sz="2200" b="1">
                <a:solidFill>
                  <a:srgbClr val="333399"/>
                </a:solidFill>
                <a:latin typeface="Comic Sans MS" pitchFamily="66" charset="0"/>
              </a:rPr>
              <a:t>I’m</a:t>
            </a:r>
            <a:r>
              <a:rPr lang="en-US" sz="2200" b="1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sz="2200" b="1" i="1">
                <a:solidFill>
                  <a:srgbClr val="333399"/>
                </a:solidFill>
                <a:latin typeface="Comic Sans MS" pitchFamily="66" charset="0"/>
              </a:rPr>
              <a:t>going to / I’ll</a:t>
            </a:r>
            <a:r>
              <a:rPr lang="en-US" sz="2200">
                <a:solidFill>
                  <a:srgbClr val="000000"/>
                </a:solidFill>
                <a:latin typeface="Comic Sans MS" pitchFamily="66" charset="0"/>
              </a:rPr>
              <a:t>  </a:t>
            </a:r>
            <a:r>
              <a:rPr lang="en-US" sz="2200">
                <a:solidFill>
                  <a:srgbClr val="333399"/>
                </a:solidFill>
                <a:latin typeface="Comic Sans MS" pitchFamily="66" charset="0"/>
              </a:rPr>
              <a:t>phone and book a table.</a:t>
            </a: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1981200" y="3492500"/>
            <a:ext cx="7010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333399"/>
                </a:solidFill>
                <a:latin typeface="Comic Sans MS" pitchFamily="66" charset="0"/>
              </a:rPr>
              <a:t>5. </a:t>
            </a:r>
            <a:r>
              <a:rPr lang="en-US" sz="2200" b="1" i="1">
                <a:solidFill>
                  <a:srgbClr val="333399"/>
                </a:solidFill>
                <a:latin typeface="Comic Sans MS" pitchFamily="66" charset="0"/>
              </a:rPr>
              <a:t>Are you going to / will</a:t>
            </a:r>
            <a:r>
              <a:rPr lang="en-US" sz="220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sz="2200">
                <a:solidFill>
                  <a:srgbClr val="333399"/>
                </a:solidFill>
                <a:latin typeface="Comic Sans MS" pitchFamily="66" charset="0"/>
              </a:rPr>
              <a:t>have a party?</a:t>
            </a:r>
          </a:p>
        </p:txBody>
      </p:sp>
      <p:sp>
        <p:nvSpPr>
          <p:cNvPr id="12309" name="Rectangle 21"/>
          <p:cNvSpPr>
            <a:spLocks noChangeArrowheads="1"/>
          </p:cNvSpPr>
          <p:nvPr/>
        </p:nvSpPr>
        <p:spPr bwMode="auto">
          <a:xfrm>
            <a:off x="1981200" y="4191000"/>
            <a:ext cx="7010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333399"/>
                </a:solidFill>
                <a:latin typeface="Comic Sans MS" pitchFamily="66" charset="0"/>
              </a:rPr>
              <a:t>6</a:t>
            </a:r>
            <a:r>
              <a:rPr lang="en-US" sz="2200" i="1">
                <a:solidFill>
                  <a:srgbClr val="333399"/>
                </a:solidFill>
                <a:latin typeface="Comic Sans MS" pitchFamily="66" charset="0"/>
              </a:rPr>
              <a:t>.</a:t>
            </a:r>
            <a:r>
              <a:rPr lang="en-US" sz="2200" i="1">
                <a:solidFill>
                  <a:srgbClr val="FF0066"/>
                </a:solidFill>
                <a:latin typeface="Comic Sans MS" pitchFamily="66" charset="0"/>
              </a:rPr>
              <a:t> </a:t>
            </a:r>
            <a:r>
              <a:rPr lang="en-US" sz="2200" b="1" i="1">
                <a:solidFill>
                  <a:srgbClr val="333399"/>
                </a:solidFill>
                <a:latin typeface="Comic Sans MS" pitchFamily="66" charset="0"/>
              </a:rPr>
              <a:t>I’m going to / I’ll</a:t>
            </a:r>
            <a:r>
              <a:rPr lang="en-US" sz="220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sz="2200">
                <a:solidFill>
                  <a:srgbClr val="333399"/>
                </a:solidFill>
                <a:latin typeface="Comic Sans MS" pitchFamily="66" charset="0"/>
              </a:rPr>
              <a:t>get one, too.</a:t>
            </a:r>
          </a:p>
        </p:txBody>
      </p:sp>
      <p:sp>
        <p:nvSpPr>
          <p:cNvPr id="12310" name="Rectangle 22"/>
          <p:cNvSpPr>
            <a:spLocks noChangeArrowheads="1"/>
          </p:cNvSpPr>
          <p:nvPr/>
        </p:nvSpPr>
        <p:spPr bwMode="auto">
          <a:xfrm>
            <a:off x="1752600" y="4572000"/>
            <a:ext cx="268288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3333FF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12311" name="Rectangle 23"/>
          <p:cNvSpPr>
            <a:spLocks noChangeArrowheads="1"/>
          </p:cNvSpPr>
          <p:nvPr/>
        </p:nvSpPr>
        <p:spPr bwMode="auto">
          <a:xfrm>
            <a:off x="1981200" y="4826000"/>
            <a:ext cx="7010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333399"/>
                </a:solidFill>
                <a:latin typeface="Comic Sans MS" pitchFamily="66" charset="0"/>
              </a:rPr>
              <a:t>7.</a:t>
            </a:r>
            <a:r>
              <a:rPr lang="en-US" sz="220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sz="2200" b="1" i="1">
                <a:solidFill>
                  <a:srgbClr val="333399"/>
                </a:solidFill>
                <a:latin typeface="Comic Sans MS" pitchFamily="66" charset="0"/>
              </a:rPr>
              <a:t>I’m going to / I’ll</a:t>
            </a:r>
            <a:r>
              <a:rPr lang="en-US" sz="220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sz="2200">
                <a:solidFill>
                  <a:srgbClr val="333399"/>
                </a:solidFill>
                <a:latin typeface="Comic Sans MS" pitchFamily="66" charset="0"/>
              </a:rPr>
              <a:t>read it this evening.</a:t>
            </a:r>
          </a:p>
        </p:txBody>
      </p:sp>
      <p:sp>
        <p:nvSpPr>
          <p:cNvPr id="12312" name="Rectangle 24"/>
          <p:cNvSpPr>
            <a:spLocks noChangeArrowheads="1"/>
          </p:cNvSpPr>
          <p:nvPr/>
        </p:nvSpPr>
        <p:spPr bwMode="auto">
          <a:xfrm>
            <a:off x="1676400" y="5257800"/>
            <a:ext cx="268288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3333FF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12314" name="Rectangle 26"/>
          <p:cNvSpPr>
            <a:spLocks noChangeArrowheads="1"/>
          </p:cNvSpPr>
          <p:nvPr/>
        </p:nvSpPr>
        <p:spPr bwMode="auto">
          <a:xfrm>
            <a:off x="1981200" y="5491164"/>
            <a:ext cx="5486400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200">
                <a:solidFill>
                  <a:srgbClr val="333399"/>
                </a:solidFill>
                <a:latin typeface="Comic Sans MS" pitchFamily="66" charset="0"/>
              </a:rPr>
              <a:t>8.</a:t>
            </a:r>
            <a:r>
              <a:rPr lang="en-US" sz="220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sz="2200" b="1" i="1">
                <a:solidFill>
                  <a:srgbClr val="333399"/>
                </a:solidFill>
                <a:latin typeface="Comic Sans MS" pitchFamily="66" charset="0"/>
              </a:rPr>
              <a:t>You’re going to /you’ll</a:t>
            </a:r>
            <a:r>
              <a:rPr lang="en-US" sz="220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sz="2200">
                <a:solidFill>
                  <a:srgbClr val="333399"/>
                </a:solidFill>
                <a:latin typeface="Comic Sans MS" pitchFamily="66" charset="0"/>
              </a:rPr>
              <a:t>have good luck.</a:t>
            </a:r>
          </a:p>
        </p:txBody>
      </p:sp>
      <p:sp>
        <p:nvSpPr>
          <p:cNvPr id="12315" name="Rectangle 27"/>
          <p:cNvSpPr>
            <a:spLocks noChangeArrowheads="1"/>
          </p:cNvSpPr>
          <p:nvPr/>
        </p:nvSpPr>
        <p:spPr bwMode="auto">
          <a:xfrm>
            <a:off x="1676400" y="6019800"/>
            <a:ext cx="268288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3333FF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12333" name="Rectangle 45"/>
          <p:cNvSpPr>
            <a:spLocks noChangeArrowheads="1"/>
          </p:cNvSpPr>
          <p:nvPr/>
        </p:nvSpPr>
        <p:spPr bwMode="auto">
          <a:xfrm>
            <a:off x="2057400" y="838200"/>
            <a:ext cx="7010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2200">
                <a:solidFill>
                  <a:srgbClr val="333399"/>
                </a:solidFill>
                <a:latin typeface="Comic Sans MS" pitchFamily="66" charset="0"/>
              </a:rPr>
              <a:t>John and I</a:t>
            </a:r>
            <a:r>
              <a:rPr lang="en-US" sz="220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sz="2200" b="1" i="1">
                <a:solidFill>
                  <a:srgbClr val="333399"/>
                </a:solidFill>
                <a:latin typeface="Comic Sans MS" pitchFamily="66" charset="0"/>
              </a:rPr>
              <a:t>are going to / will</a:t>
            </a:r>
            <a:r>
              <a:rPr lang="en-US" sz="2200">
                <a:solidFill>
                  <a:srgbClr val="000000"/>
                </a:solidFill>
                <a:latin typeface="Comic Sans MS" pitchFamily="66" charset="0"/>
              </a:rPr>
              <a:t>  </a:t>
            </a:r>
            <a:r>
              <a:rPr lang="en-US" sz="2200">
                <a:solidFill>
                  <a:srgbClr val="333399"/>
                </a:solidFill>
                <a:latin typeface="Comic Sans MS" pitchFamily="66" charset="0"/>
              </a:rPr>
              <a:t>get married.</a:t>
            </a:r>
          </a:p>
        </p:txBody>
      </p:sp>
      <p:sp>
        <p:nvSpPr>
          <p:cNvPr id="12334" name="Rectangle 46"/>
          <p:cNvSpPr>
            <a:spLocks noChangeArrowheads="1"/>
          </p:cNvSpPr>
          <p:nvPr/>
        </p:nvSpPr>
        <p:spPr bwMode="auto">
          <a:xfrm>
            <a:off x="1981200" y="1600200"/>
            <a:ext cx="7010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333399"/>
                </a:solidFill>
                <a:latin typeface="Comic Sans MS" pitchFamily="66" charset="0"/>
              </a:rPr>
              <a:t>2.</a:t>
            </a:r>
            <a:r>
              <a:rPr lang="en-US" sz="220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sz="2200" i="1">
                <a:solidFill>
                  <a:srgbClr val="333399"/>
                </a:solidFill>
                <a:latin typeface="Comic Sans MS" pitchFamily="66" charset="0"/>
              </a:rPr>
              <a:t>I’m </a:t>
            </a:r>
            <a:r>
              <a:rPr lang="en-US" sz="2200" b="1" i="1">
                <a:solidFill>
                  <a:srgbClr val="333399"/>
                </a:solidFill>
                <a:latin typeface="Comic Sans MS" pitchFamily="66" charset="0"/>
              </a:rPr>
              <a:t>going to / I’ll</a:t>
            </a:r>
            <a:r>
              <a:rPr lang="en-US" sz="2200">
                <a:solidFill>
                  <a:srgbClr val="000000"/>
                </a:solidFill>
                <a:latin typeface="Comic Sans MS" pitchFamily="66" charset="0"/>
              </a:rPr>
              <a:t>  </a:t>
            </a:r>
            <a:r>
              <a:rPr lang="en-US" sz="2200">
                <a:solidFill>
                  <a:srgbClr val="333399"/>
                </a:solidFill>
                <a:latin typeface="Comic Sans MS" pitchFamily="66" charset="0"/>
              </a:rPr>
              <a:t>help you to look for it.</a:t>
            </a: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561" y="1162145"/>
            <a:ext cx="169735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590061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4813" y="121025"/>
            <a:ext cx="11914094" cy="6309940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dirty="0" smtClean="0">
                <a:solidFill>
                  <a:schemeClr val="accent2"/>
                </a:solidFill>
                <a:latin typeface="Comic Sans MS" pitchFamily="66" charset="0"/>
              </a:rPr>
              <a:t>Vocabulary: Gerunds; activities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2400" dirty="0">
              <a:solidFill>
                <a:schemeClr val="accent2"/>
              </a:solidFill>
              <a:latin typeface="Comic Sans MS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accent2"/>
                </a:solidFill>
                <a:latin typeface="Comic Sans MS" pitchFamily="66" charset="0"/>
              </a:rPr>
              <a:t>1.Look at the list of activities. Which do you like doing 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accent2"/>
                </a:solidFill>
                <a:latin typeface="Comic Sans MS" pitchFamily="66" charset="0"/>
              </a:rPr>
              <a:t>2.The word in 1 are all gerunds.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accent2"/>
                </a:solidFill>
                <a:latin typeface="Comic Sans MS" pitchFamily="66" charset="0"/>
              </a:rPr>
              <a:t>a. A gerunds is the – </a:t>
            </a:r>
            <a:r>
              <a:rPr lang="en-US" sz="2400" dirty="0" err="1">
                <a:solidFill>
                  <a:schemeClr val="accent2"/>
                </a:solidFill>
                <a:latin typeface="Comic Sans MS" pitchFamily="66" charset="0"/>
              </a:rPr>
              <a:t>ing</a:t>
            </a:r>
            <a:r>
              <a:rPr lang="en-US" sz="2400" dirty="0">
                <a:solidFill>
                  <a:schemeClr val="accent2"/>
                </a:solidFill>
                <a:latin typeface="Comic Sans MS" pitchFamily="66" charset="0"/>
              </a:rPr>
              <a:t> form of a verb. How do we make the gerunds of these verbs 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accent2"/>
                </a:solidFill>
                <a:latin typeface="Comic Sans MS" pitchFamily="66" charset="0"/>
              </a:rPr>
              <a:t>		</a:t>
            </a:r>
            <a:r>
              <a:rPr lang="en-US" sz="2400" dirty="0" smtClean="0">
                <a:solidFill>
                  <a:schemeClr val="accent2"/>
                </a:solidFill>
                <a:latin typeface="Comic Sans MS" pitchFamily="66" charset="0"/>
              </a:rPr>
              <a:t>            play</a:t>
            </a:r>
            <a:endParaRPr lang="en-US" sz="2400" dirty="0">
              <a:solidFill>
                <a:schemeClr val="accent2"/>
              </a:solidFill>
              <a:latin typeface="Comic Sans MS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accent2"/>
                </a:solidFill>
                <a:latin typeface="Comic Sans MS" pitchFamily="66" charset="0"/>
              </a:rPr>
              <a:t>		</a:t>
            </a:r>
            <a:r>
              <a:rPr lang="en-US" sz="2400" dirty="0" smtClean="0">
                <a:solidFill>
                  <a:schemeClr val="accent2"/>
                </a:solidFill>
                <a:latin typeface="Comic Sans MS" pitchFamily="66" charset="0"/>
              </a:rPr>
              <a:t>           sleep</a:t>
            </a:r>
            <a:endParaRPr lang="en-US" sz="2400" dirty="0">
              <a:solidFill>
                <a:schemeClr val="accent2"/>
              </a:solidFill>
              <a:latin typeface="Comic Sans MS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accent2"/>
                </a:solidFill>
                <a:latin typeface="Comic Sans MS" pitchFamily="66" charset="0"/>
              </a:rPr>
              <a:t>		</a:t>
            </a:r>
            <a:r>
              <a:rPr lang="en-US" sz="2400" dirty="0" smtClean="0">
                <a:solidFill>
                  <a:schemeClr val="accent2"/>
                </a:solidFill>
                <a:latin typeface="Comic Sans MS" pitchFamily="66" charset="0"/>
              </a:rPr>
              <a:t>           cycle</a:t>
            </a:r>
            <a:endParaRPr lang="en-US" sz="2400" dirty="0">
              <a:solidFill>
                <a:schemeClr val="accent2"/>
              </a:solidFill>
              <a:latin typeface="Comic Sans MS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accent2"/>
                </a:solidFill>
                <a:latin typeface="Comic Sans MS" pitchFamily="66" charset="0"/>
              </a:rPr>
              <a:t>		</a:t>
            </a:r>
            <a:r>
              <a:rPr lang="en-US" sz="2400" dirty="0" smtClean="0">
                <a:solidFill>
                  <a:schemeClr val="accent2"/>
                </a:solidFill>
                <a:latin typeface="Comic Sans MS" pitchFamily="66" charset="0"/>
              </a:rPr>
              <a:t>           shave</a:t>
            </a:r>
            <a:endParaRPr lang="en-US" sz="2400" dirty="0">
              <a:solidFill>
                <a:schemeClr val="accent2"/>
              </a:solidFill>
              <a:latin typeface="Comic Sans MS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accent2"/>
                </a:solidFill>
                <a:latin typeface="Comic Sans MS" pitchFamily="66" charset="0"/>
              </a:rPr>
              <a:t>		</a:t>
            </a:r>
            <a:r>
              <a:rPr lang="en-US" sz="2400" dirty="0" smtClean="0">
                <a:solidFill>
                  <a:schemeClr val="accent2"/>
                </a:solidFill>
                <a:latin typeface="Comic Sans MS" pitchFamily="66" charset="0"/>
              </a:rPr>
              <a:t>           skip</a:t>
            </a:r>
            <a:endParaRPr lang="en-US" sz="2400" dirty="0">
              <a:solidFill>
                <a:schemeClr val="accent2"/>
              </a:solidFill>
              <a:latin typeface="Comic Sans MS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accent2"/>
                </a:solidFill>
                <a:latin typeface="Comic Sans MS" pitchFamily="66" charset="0"/>
              </a:rPr>
              <a:t>		</a:t>
            </a:r>
            <a:r>
              <a:rPr lang="en-US" sz="2400" dirty="0" smtClean="0">
                <a:solidFill>
                  <a:schemeClr val="accent2"/>
                </a:solidFill>
                <a:latin typeface="Comic Sans MS" pitchFamily="66" charset="0"/>
              </a:rPr>
              <a:t>           knit</a:t>
            </a:r>
            <a:endParaRPr lang="en-US" sz="2400" dirty="0">
              <a:solidFill>
                <a:schemeClr val="accent2"/>
              </a:solidFill>
              <a:latin typeface="Comic Sans MS" pitchFamily="66" charset="0"/>
            </a:endParaRPr>
          </a:p>
          <a:p>
            <a:endParaRPr lang="en-US" sz="2400" dirty="0">
              <a:solidFill>
                <a:schemeClr val="accen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974" y="2460812"/>
            <a:ext cx="1398931" cy="384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458864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22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22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22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228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981200" y="551329"/>
            <a:ext cx="9112624" cy="5574835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800" dirty="0">
                <a:solidFill>
                  <a:schemeClr val="accent2"/>
                </a:solidFill>
                <a:latin typeface="Comic Sans MS" pitchFamily="66" charset="0"/>
              </a:rPr>
              <a:t>b. What types of gerund are in these sentences?</a:t>
            </a:r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2438401" y="1452563"/>
            <a:ext cx="25685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srgbClr val="333399"/>
                </a:solidFill>
                <a:latin typeface="Comic Sans MS" pitchFamily="66" charset="0"/>
              </a:rPr>
              <a:t>1.I like </a:t>
            </a:r>
            <a:r>
              <a:rPr lang="en-US" sz="2400" b="1" i="1" dirty="0">
                <a:solidFill>
                  <a:srgbClr val="FF0000"/>
                </a:solidFill>
                <a:latin typeface="Comic Sans MS" pitchFamily="66" charset="0"/>
              </a:rPr>
              <a:t>swimming</a:t>
            </a:r>
          </a:p>
        </p:txBody>
      </p:sp>
      <p:sp>
        <p:nvSpPr>
          <p:cNvPr id="123910" name="Rectangle 6"/>
          <p:cNvSpPr>
            <a:spLocks noChangeArrowheads="1"/>
          </p:cNvSpPr>
          <p:nvPr/>
        </p:nvSpPr>
        <p:spPr bwMode="auto">
          <a:xfrm>
            <a:off x="2438401" y="2362200"/>
            <a:ext cx="44672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srgbClr val="333399"/>
                </a:solidFill>
                <a:latin typeface="Comic Sans MS" pitchFamily="66" charset="0"/>
              </a:rPr>
              <a:t>2.She’s very good at </a:t>
            </a:r>
            <a:r>
              <a:rPr lang="en-US" sz="2400" b="1" i="1" dirty="0">
                <a:solidFill>
                  <a:srgbClr val="FF0000"/>
                </a:solidFill>
                <a:latin typeface="Comic Sans MS" pitchFamily="66" charset="0"/>
              </a:rPr>
              <a:t>swimming</a:t>
            </a:r>
          </a:p>
        </p:txBody>
      </p:sp>
      <p:sp>
        <p:nvSpPr>
          <p:cNvPr id="123911" name="Rectangle 7"/>
          <p:cNvSpPr>
            <a:spLocks noChangeArrowheads="1"/>
          </p:cNvSpPr>
          <p:nvPr/>
        </p:nvSpPr>
        <p:spPr bwMode="auto">
          <a:xfrm>
            <a:off x="2514601" y="3276600"/>
            <a:ext cx="40290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srgbClr val="333399"/>
                </a:solidFill>
                <a:latin typeface="Comic Sans MS" pitchFamily="66" charset="0"/>
              </a:rPr>
              <a:t>3.</a:t>
            </a:r>
            <a:r>
              <a:rPr lang="en-US" sz="2400" b="1" i="1" dirty="0">
                <a:solidFill>
                  <a:srgbClr val="FF0000"/>
                </a:solidFill>
                <a:latin typeface="Comic Sans MS" pitchFamily="66" charset="0"/>
              </a:rPr>
              <a:t>Swimming</a:t>
            </a:r>
            <a:r>
              <a:rPr lang="en-US" sz="2400" dirty="0">
                <a:solidFill>
                  <a:srgbClr val="333399"/>
                </a:solidFill>
                <a:latin typeface="Comic Sans MS" pitchFamily="66" charset="0"/>
              </a:rPr>
              <a:t> is good for you</a:t>
            </a: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904" y="1219200"/>
            <a:ext cx="154019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57582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239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239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9" grpId="0"/>
      <p:bldP spid="123910" grpId="0"/>
      <p:bldP spid="1239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981200" y="152400"/>
            <a:ext cx="7924800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905000" y="838200"/>
            <a:ext cx="2133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1752600" y="152401"/>
            <a:ext cx="701040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2800">
                <a:solidFill>
                  <a:srgbClr val="333399"/>
                </a:solidFill>
                <a:latin typeface="Comic Sans MS" pitchFamily="66" charset="0"/>
              </a:rPr>
              <a:t>Gerunds :  </a:t>
            </a:r>
            <a:r>
              <a:rPr lang="en-US" sz="2800">
                <a:solidFill>
                  <a:srgbClr val="FF0000"/>
                </a:solidFill>
                <a:latin typeface="Comic Sans MS" pitchFamily="66" charset="0"/>
              </a:rPr>
              <a:t>* Form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endParaRPr lang="en-US" sz="28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4724400" y="1524000"/>
            <a:ext cx="1219200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6600"/>
                </a:solidFill>
                <a:latin typeface="Comic Sans MS" pitchFamily="66" charset="0"/>
              </a:rPr>
              <a:t>washing</a:t>
            </a: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4724400" y="1905000"/>
            <a:ext cx="1219200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6600"/>
                </a:solidFill>
                <a:latin typeface="Comic Sans MS" pitchFamily="66" charset="0"/>
              </a:rPr>
              <a:t>reading</a:t>
            </a: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4800600" y="2362200"/>
            <a:ext cx="1219200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6600"/>
                </a:solidFill>
                <a:latin typeface="Comic Sans MS" pitchFamily="66" charset="0"/>
              </a:rPr>
              <a:t>hurrying</a:t>
            </a:r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>
            <a:off x="2667000" y="1524000"/>
            <a:ext cx="76200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>
            <a:off x="2819400" y="1600200"/>
            <a:ext cx="60960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1600200" y="2743201"/>
            <a:ext cx="8763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66"/>
                </a:solidFill>
                <a:latin typeface="Comic Sans MS" pitchFamily="66" charset="0"/>
              </a:rPr>
              <a:t>Exceptions: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400">
                <a:solidFill>
                  <a:srgbClr val="333399"/>
                </a:solidFill>
                <a:latin typeface="Comic Sans MS" pitchFamily="66" charset="0"/>
              </a:rPr>
              <a:t>For verbs that end in –e, we remove the –e and add – ing. </a:t>
            </a:r>
            <a:endParaRPr lang="en-US" sz="2400" i="1">
              <a:solidFill>
                <a:srgbClr val="333399"/>
              </a:solidFill>
              <a:latin typeface="Comic Sans MS" pitchFamily="66" charset="0"/>
            </a:endParaRPr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4343400" y="3611563"/>
            <a:ext cx="1219200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FF6600"/>
                </a:solidFill>
                <a:latin typeface="Comic Sans MS" pitchFamily="66" charset="0"/>
              </a:rPr>
              <a:t>driving</a:t>
            </a:r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4267200" y="3962400"/>
            <a:ext cx="1219200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i="1">
                <a:solidFill>
                  <a:srgbClr val="FF6600"/>
                </a:solidFill>
                <a:latin typeface="Comic Sans MS" pitchFamily="66" charset="0"/>
              </a:rPr>
              <a:t>using</a:t>
            </a:r>
          </a:p>
        </p:txBody>
      </p:sp>
      <p:sp>
        <p:nvSpPr>
          <p:cNvPr id="13332" name="Rectangle 20"/>
          <p:cNvSpPr>
            <a:spLocks noChangeArrowheads="1"/>
          </p:cNvSpPr>
          <p:nvPr/>
        </p:nvSpPr>
        <p:spPr bwMode="auto">
          <a:xfrm>
            <a:off x="3352800" y="3557588"/>
            <a:ext cx="9144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 i="1" dirty="0" smtClean="0">
                <a:solidFill>
                  <a:srgbClr val="333399"/>
                </a:solidFill>
                <a:latin typeface="Comic Sans MS" pitchFamily="66" charset="0"/>
              </a:rPr>
              <a:t>drive</a:t>
            </a:r>
            <a:endParaRPr lang="en-US" sz="2400" i="1" dirty="0">
              <a:solidFill>
                <a:srgbClr val="333399"/>
              </a:solidFill>
              <a:latin typeface="Comic Sans MS" pitchFamily="66" charset="0"/>
            </a:endParaRPr>
          </a:p>
        </p:txBody>
      </p:sp>
      <p:sp>
        <p:nvSpPr>
          <p:cNvPr id="13333" name="Rectangle 21"/>
          <p:cNvSpPr>
            <a:spLocks noChangeArrowheads="1"/>
          </p:cNvSpPr>
          <p:nvPr/>
        </p:nvSpPr>
        <p:spPr bwMode="auto">
          <a:xfrm>
            <a:off x="3405187" y="3962400"/>
            <a:ext cx="6572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 i="1">
                <a:solidFill>
                  <a:srgbClr val="333399"/>
                </a:solidFill>
                <a:latin typeface="Comic Sans MS" pitchFamily="66" charset="0"/>
              </a:rPr>
              <a:t>use</a:t>
            </a:r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1676400" y="4419601"/>
            <a:ext cx="86868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400">
                <a:solidFill>
                  <a:srgbClr val="333399"/>
                </a:solidFill>
                <a:latin typeface="Comic Sans MS" pitchFamily="66" charset="0"/>
              </a:rPr>
              <a:t>For the verbs with a short vowel and </a:t>
            </a:r>
            <a:r>
              <a:rPr lang="en-US" sz="2400" b="1">
                <a:solidFill>
                  <a:srgbClr val="FF0066"/>
                </a:solidFill>
                <a:latin typeface="Comic Sans MS" pitchFamily="66" charset="0"/>
              </a:rPr>
              <a:t>only one</a:t>
            </a:r>
            <a:r>
              <a:rPr lang="en-US" sz="2400">
                <a:solidFill>
                  <a:srgbClr val="333399"/>
                </a:solidFill>
                <a:latin typeface="Comic Sans MS" pitchFamily="66" charset="0"/>
              </a:rPr>
              <a:t> consonant, we double the consonant and add –ing.</a:t>
            </a:r>
          </a:p>
        </p:txBody>
      </p:sp>
      <p:sp>
        <p:nvSpPr>
          <p:cNvPr id="13335" name="Rectangle 23"/>
          <p:cNvSpPr>
            <a:spLocks noChangeArrowheads="1"/>
          </p:cNvSpPr>
          <p:nvPr/>
        </p:nvSpPr>
        <p:spPr bwMode="auto">
          <a:xfrm>
            <a:off x="2667000" y="5257800"/>
            <a:ext cx="1296988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200" i="1">
                <a:solidFill>
                  <a:srgbClr val="333399"/>
                </a:solidFill>
                <a:latin typeface="Comic Sans MS" pitchFamily="66" charset="0"/>
              </a:rPr>
              <a:t>Eg: swim</a:t>
            </a:r>
          </a:p>
        </p:txBody>
      </p:sp>
      <p:sp>
        <p:nvSpPr>
          <p:cNvPr id="13336" name="Rectangle 24"/>
          <p:cNvSpPr>
            <a:spLocks noChangeArrowheads="1"/>
          </p:cNvSpPr>
          <p:nvPr/>
        </p:nvSpPr>
        <p:spPr bwMode="auto">
          <a:xfrm>
            <a:off x="4495800" y="5257800"/>
            <a:ext cx="15065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 i="1">
                <a:solidFill>
                  <a:srgbClr val="FF6600"/>
                </a:solidFill>
                <a:latin typeface="Comic Sans MS" pitchFamily="66" charset="0"/>
              </a:rPr>
              <a:t>swimming</a:t>
            </a:r>
          </a:p>
        </p:txBody>
      </p:sp>
      <p:sp>
        <p:nvSpPr>
          <p:cNvPr id="13337" name="Rectangle 25"/>
          <p:cNvSpPr>
            <a:spLocks noChangeArrowheads="1"/>
          </p:cNvSpPr>
          <p:nvPr/>
        </p:nvSpPr>
        <p:spPr bwMode="auto">
          <a:xfrm>
            <a:off x="3200400" y="5715000"/>
            <a:ext cx="5603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 i="1">
                <a:solidFill>
                  <a:srgbClr val="333399"/>
                </a:solidFill>
                <a:latin typeface="Comic Sans MS" pitchFamily="66" charset="0"/>
              </a:rPr>
              <a:t>sit</a:t>
            </a:r>
          </a:p>
        </p:txBody>
      </p:sp>
      <p:sp>
        <p:nvSpPr>
          <p:cNvPr id="13338" name="Rectangle 26"/>
          <p:cNvSpPr>
            <a:spLocks noChangeArrowheads="1"/>
          </p:cNvSpPr>
          <p:nvPr/>
        </p:nvSpPr>
        <p:spPr bwMode="auto">
          <a:xfrm>
            <a:off x="4495800" y="5715000"/>
            <a:ext cx="11112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 i="1">
                <a:solidFill>
                  <a:srgbClr val="FF6600"/>
                </a:solidFill>
                <a:latin typeface="Comic Sans MS" pitchFamily="66" charset="0"/>
              </a:rPr>
              <a:t>sitting</a:t>
            </a:r>
          </a:p>
        </p:txBody>
      </p:sp>
      <p:sp>
        <p:nvSpPr>
          <p:cNvPr id="13339" name="Rectangle 27"/>
          <p:cNvSpPr>
            <a:spLocks noChangeArrowheads="1"/>
          </p:cNvSpPr>
          <p:nvPr/>
        </p:nvSpPr>
        <p:spPr bwMode="auto">
          <a:xfrm>
            <a:off x="1752600" y="609601"/>
            <a:ext cx="8229600" cy="904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2400">
                <a:solidFill>
                  <a:srgbClr val="FF0066"/>
                </a:solidFill>
                <a:latin typeface="Comic Sans MS" pitchFamily="66" charset="0"/>
              </a:rPr>
              <a:t>Basis rule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400">
                <a:solidFill>
                  <a:srgbClr val="333399"/>
                </a:solidFill>
                <a:latin typeface="Comic Sans MS" pitchFamily="66" charset="0"/>
              </a:rPr>
              <a:t>We add </a:t>
            </a:r>
            <a:r>
              <a:rPr lang="en-US" sz="2400" i="1">
                <a:solidFill>
                  <a:srgbClr val="333399"/>
                </a:solidFill>
                <a:latin typeface="Comic Sans MS" pitchFamily="66" charset="0"/>
              </a:rPr>
              <a:t>– ing </a:t>
            </a:r>
            <a:r>
              <a:rPr lang="en-US" sz="2400">
                <a:solidFill>
                  <a:srgbClr val="333399"/>
                </a:solidFill>
                <a:latin typeface="Comic Sans MS" pitchFamily="66" charset="0"/>
              </a:rPr>
              <a:t>to the infinitive.</a:t>
            </a:r>
          </a:p>
        </p:txBody>
      </p:sp>
      <p:sp>
        <p:nvSpPr>
          <p:cNvPr id="13340" name="Rectangle 28"/>
          <p:cNvSpPr>
            <a:spLocks noChangeArrowheads="1"/>
          </p:cNvSpPr>
          <p:nvPr/>
        </p:nvSpPr>
        <p:spPr bwMode="auto">
          <a:xfrm>
            <a:off x="3352800" y="1486038"/>
            <a:ext cx="1219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333399"/>
                </a:solidFill>
                <a:latin typeface="Comic Sans MS" pitchFamily="66" charset="0"/>
              </a:rPr>
              <a:t>wash</a:t>
            </a:r>
            <a:endParaRPr lang="en-US" sz="2400" dirty="0">
              <a:solidFill>
                <a:srgbClr val="333399"/>
              </a:solidFill>
              <a:latin typeface="Comic Sans MS" pitchFamily="66" charset="0"/>
            </a:endParaRPr>
          </a:p>
        </p:txBody>
      </p:sp>
      <p:sp>
        <p:nvSpPr>
          <p:cNvPr id="13341" name="Rectangle 29"/>
          <p:cNvSpPr>
            <a:spLocks noChangeArrowheads="1"/>
          </p:cNvSpPr>
          <p:nvPr/>
        </p:nvSpPr>
        <p:spPr bwMode="auto">
          <a:xfrm>
            <a:off x="3352800" y="1905000"/>
            <a:ext cx="8318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>
                <a:solidFill>
                  <a:srgbClr val="333399"/>
                </a:solidFill>
                <a:latin typeface="Comic Sans MS" pitchFamily="66" charset="0"/>
              </a:rPr>
              <a:t>read</a:t>
            </a:r>
          </a:p>
        </p:txBody>
      </p:sp>
      <p:sp>
        <p:nvSpPr>
          <p:cNvPr id="13342" name="Rectangle 30"/>
          <p:cNvSpPr>
            <a:spLocks noChangeArrowheads="1"/>
          </p:cNvSpPr>
          <p:nvPr/>
        </p:nvSpPr>
        <p:spPr bwMode="auto">
          <a:xfrm>
            <a:off x="3352801" y="2286000"/>
            <a:ext cx="9699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>
                <a:solidFill>
                  <a:srgbClr val="333399"/>
                </a:solidFill>
                <a:latin typeface="Comic Sans MS" pitchFamily="66" charset="0"/>
              </a:rPr>
              <a:t>hurry</a:t>
            </a:r>
          </a:p>
        </p:txBody>
      </p:sp>
    </p:spTree>
    <p:extLst>
      <p:ext uri="{BB962C8B-B14F-4D97-AF65-F5344CB8AC3E}">
        <p14:creationId xmlns:p14="http://schemas.microsoft.com/office/powerpoint/2010/main" val="845840163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3" grpId="0"/>
      <p:bldP spid="13324" grpId="0"/>
      <p:bldP spid="13325" grpId="0"/>
      <p:bldP spid="13328" grpId="0"/>
      <p:bldP spid="13329" grpId="0"/>
      <p:bldP spid="13330" grpId="0"/>
      <p:bldP spid="13332" grpId="0"/>
      <p:bldP spid="13333" grpId="0"/>
      <p:bldP spid="13334" grpId="0"/>
      <p:bldP spid="13335" grpId="0"/>
      <p:bldP spid="13336" grpId="0"/>
      <p:bldP spid="13337" grpId="0"/>
      <p:bldP spid="13338" grpId="0"/>
      <p:bldP spid="13339" grpId="0"/>
      <p:bldP spid="13340" grpId="0"/>
      <p:bldP spid="13341" grpId="0"/>
      <p:bldP spid="133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2057401" y="381001"/>
            <a:ext cx="116046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800" b="1">
                <a:solidFill>
                  <a:srgbClr val="FF0066"/>
                </a:solidFill>
                <a:latin typeface="Comic Sans MS" pitchFamily="66" charset="0"/>
              </a:rPr>
              <a:t>* Use</a:t>
            </a:r>
          </a:p>
        </p:txBody>
      </p:sp>
      <p:sp>
        <p:nvSpPr>
          <p:cNvPr id="94219" name="Rectangle 11"/>
          <p:cNvSpPr>
            <a:spLocks noChangeArrowheads="1"/>
          </p:cNvSpPr>
          <p:nvPr/>
        </p:nvSpPr>
        <p:spPr bwMode="auto">
          <a:xfrm>
            <a:off x="2362200" y="1147763"/>
            <a:ext cx="647965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333399"/>
                </a:solidFill>
                <a:latin typeface="Comic Sans MS" pitchFamily="66" charset="0"/>
              </a:rPr>
              <a:t>We </a:t>
            </a:r>
            <a:r>
              <a:rPr lang="en-US" sz="2400" dirty="0">
                <a:solidFill>
                  <a:srgbClr val="333399"/>
                </a:solidFill>
                <a:latin typeface="Comic Sans MS" pitchFamily="66" charset="0"/>
              </a:rPr>
              <a:t>use gerunds as subjects or objects.</a:t>
            </a:r>
          </a:p>
        </p:txBody>
      </p:sp>
      <p:sp>
        <p:nvSpPr>
          <p:cNvPr id="94220" name="Rectangle 12"/>
          <p:cNvSpPr>
            <a:spLocks noChangeArrowheads="1"/>
          </p:cNvSpPr>
          <p:nvPr/>
        </p:nvSpPr>
        <p:spPr bwMode="auto">
          <a:xfrm>
            <a:off x="2819400" y="1600200"/>
            <a:ext cx="424186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 i="1" dirty="0">
                <a:solidFill>
                  <a:srgbClr val="FF6600"/>
                </a:solidFill>
                <a:latin typeface="Comic Sans MS" pitchFamily="66" charset="0"/>
              </a:rPr>
              <a:t> </a:t>
            </a:r>
            <a:r>
              <a:rPr lang="en-US" sz="2400" i="1" dirty="0" smtClean="0">
                <a:solidFill>
                  <a:srgbClr val="FF6600"/>
                </a:solidFill>
                <a:latin typeface="Comic Sans MS" pitchFamily="66" charset="0"/>
              </a:rPr>
              <a:t>     </a:t>
            </a:r>
            <a:r>
              <a:rPr lang="en-US" sz="2400" b="1" i="1" dirty="0" smtClean="0">
                <a:solidFill>
                  <a:srgbClr val="FF6600"/>
                </a:solidFill>
                <a:latin typeface="Comic Sans MS" pitchFamily="66" charset="0"/>
              </a:rPr>
              <a:t>Skiing</a:t>
            </a:r>
            <a:r>
              <a:rPr lang="en-US" sz="2400" i="1" dirty="0" smtClean="0">
                <a:solidFill>
                  <a:srgbClr val="FF6600"/>
                </a:solidFill>
                <a:latin typeface="Comic Sans MS" pitchFamily="66" charset="0"/>
              </a:rPr>
              <a:t> </a:t>
            </a:r>
            <a:r>
              <a:rPr lang="en-US" sz="2400" i="1" dirty="0">
                <a:solidFill>
                  <a:srgbClr val="FF6600"/>
                </a:solidFill>
                <a:latin typeface="Comic Sans MS" pitchFamily="66" charset="0"/>
              </a:rPr>
              <a:t>can be dangerous.</a:t>
            </a:r>
          </a:p>
        </p:txBody>
      </p:sp>
      <p:sp>
        <p:nvSpPr>
          <p:cNvPr id="94221" name="Rectangle 13"/>
          <p:cNvSpPr>
            <a:spLocks noChangeArrowheads="1"/>
          </p:cNvSpPr>
          <p:nvPr/>
        </p:nvSpPr>
        <p:spPr bwMode="auto">
          <a:xfrm>
            <a:off x="3429001" y="1981200"/>
            <a:ext cx="35528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FF6600"/>
                </a:solidFill>
                <a:latin typeface="Comic Sans MS" pitchFamily="66" charset="0"/>
              </a:rPr>
              <a:t>I like </a:t>
            </a:r>
            <a:r>
              <a:rPr lang="en-US" sz="2400" b="1" i="1">
                <a:solidFill>
                  <a:srgbClr val="FF6600"/>
                </a:solidFill>
                <a:latin typeface="Comic Sans MS" pitchFamily="66" charset="0"/>
              </a:rPr>
              <a:t>traveling</a:t>
            </a:r>
            <a:r>
              <a:rPr lang="en-US" sz="2400" i="1">
                <a:solidFill>
                  <a:srgbClr val="FF6600"/>
                </a:solidFill>
                <a:latin typeface="Comic Sans MS" pitchFamily="66" charset="0"/>
              </a:rPr>
              <a:t> by plane</a:t>
            </a:r>
          </a:p>
        </p:txBody>
      </p:sp>
      <p:sp>
        <p:nvSpPr>
          <p:cNvPr id="94222" name="Rectangle 14"/>
          <p:cNvSpPr>
            <a:spLocks noChangeArrowheads="1"/>
          </p:cNvSpPr>
          <p:nvPr/>
        </p:nvSpPr>
        <p:spPr bwMode="auto">
          <a:xfrm>
            <a:off x="2362200" y="3276600"/>
            <a:ext cx="647965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333399"/>
                </a:solidFill>
                <a:latin typeface="Comic Sans MS" pitchFamily="66" charset="0"/>
              </a:rPr>
              <a:t>3. Certain </a:t>
            </a:r>
            <a:r>
              <a:rPr lang="en-US" sz="2400" dirty="0">
                <a:solidFill>
                  <a:srgbClr val="333399"/>
                </a:solidFill>
                <a:latin typeface="Comic Sans MS" pitchFamily="66" charset="0"/>
              </a:rPr>
              <a:t>verbal expressions take a gerund.</a:t>
            </a:r>
          </a:p>
        </p:txBody>
      </p:sp>
      <p:sp>
        <p:nvSpPr>
          <p:cNvPr id="94223" name="Rectangle 15"/>
          <p:cNvSpPr>
            <a:spLocks noChangeArrowheads="1"/>
          </p:cNvSpPr>
          <p:nvPr/>
        </p:nvSpPr>
        <p:spPr bwMode="auto">
          <a:xfrm>
            <a:off x="2438401" y="3733800"/>
            <a:ext cx="707757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 i="1" dirty="0" smtClean="0">
                <a:solidFill>
                  <a:srgbClr val="FF6600"/>
                </a:solidFill>
                <a:latin typeface="Comic Sans MS" pitchFamily="66" charset="0"/>
              </a:rPr>
              <a:t>         Would </a:t>
            </a:r>
            <a:r>
              <a:rPr lang="en-US" sz="2400" i="1" dirty="0">
                <a:solidFill>
                  <a:srgbClr val="FF6600"/>
                </a:solidFill>
                <a:latin typeface="Comic Sans MS" pitchFamily="66" charset="0"/>
              </a:rPr>
              <a:t>you mind </a:t>
            </a:r>
            <a:r>
              <a:rPr lang="en-US" sz="2400" b="1" i="1" dirty="0">
                <a:solidFill>
                  <a:srgbClr val="FF6600"/>
                </a:solidFill>
                <a:latin typeface="Comic Sans MS" pitchFamily="66" charset="0"/>
              </a:rPr>
              <a:t>going </a:t>
            </a:r>
            <a:r>
              <a:rPr lang="en-US" sz="2400" i="1" dirty="0">
                <a:solidFill>
                  <a:srgbClr val="FF6600"/>
                </a:solidFill>
                <a:latin typeface="Comic Sans MS" pitchFamily="66" charset="0"/>
              </a:rPr>
              <a:t>to the bank for me?</a:t>
            </a:r>
          </a:p>
        </p:txBody>
      </p:sp>
      <p:sp>
        <p:nvSpPr>
          <p:cNvPr id="94224" name="Rectangle 16"/>
          <p:cNvSpPr>
            <a:spLocks noChangeArrowheads="1"/>
          </p:cNvSpPr>
          <p:nvPr/>
        </p:nvSpPr>
        <p:spPr bwMode="auto">
          <a:xfrm>
            <a:off x="3429000" y="4186238"/>
            <a:ext cx="363226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>
                <a:solidFill>
                  <a:srgbClr val="FF6600"/>
                </a:solidFill>
                <a:latin typeface="Comic Sans MS" pitchFamily="66" charset="0"/>
              </a:rPr>
              <a:t>I don’t mind </a:t>
            </a:r>
            <a:r>
              <a:rPr lang="en-US" sz="2400" b="1" i="1" dirty="0">
                <a:solidFill>
                  <a:srgbClr val="FF6600"/>
                </a:solidFill>
                <a:latin typeface="Comic Sans MS" pitchFamily="66" charset="0"/>
              </a:rPr>
              <a:t>doing</a:t>
            </a:r>
            <a:r>
              <a:rPr lang="en-US" sz="2400" i="1" dirty="0">
                <a:solidFill>
                  <a:srgbClr val="FF6600"/>
                </a:solidFill>
                <a:latin typeface="Comic Sans MS" pitchFamily="66" charset="0"/>
              </a:rPr>
              <a:t> that.</a:t>
            </a:r>
          </a:p>
        </p:txBody>
      </p:sp>
      <p:sp>
        <p:nvSpPr>
          <p:cNvPr id="94225" name="Rectangle 17"/>
          <p:cNvSpPr>
            <a:spLocks noChangeArrowheads="1"/>
          </p:cNvSpPr>
          <p:nvPr/>
        </p:nvSpPr>
        <p:spPr bwMode="auto">
          <a:xfrm>
            <a:off x="3429000" y="4643439"/>
            <a:ext cx="5486399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i="1" dirty="0">
                <a:solidFill>
                  <a:srgbClr val="FF6600"/>
                </a:solidFill>
                <a:latin typeface="Comic Sans MS" pitchFamily="66" charset="0"/>
              </a:rPr>
              <a:t>Do you fancy </a:t>
            </a:r>
            <a:r>
              <a:rPr lang="en-US" sz="2400" b="1" i="1" dirty="0">
                <a:solidFill>
                  <a:srgbClr val="FF6600"/>
                </a:solidFill>
                <a:latin typeface="Comic Sans MS" pitchFamily="66" charset="0"/>
              </a:rPr>
              <a:t>watching </a:t>
            </a:r>
            <a:r>
              <a:rPr lang="en-US" sz="2400" i="1" dirty="0">
                <a:solidFill>
                  <a:srgbClr val="FF6600"/>
                </a:solidFill>
                <a:latin typeface="Comic Sans MS" pitchFamily="66" charset="0"/>
              </a:rPr>
              <a:t>a video?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 dirty="0">
              <a:solidFill>
                <a:srgbClr val="FF6600"/>
              </a:solidFill>
              <a:latin typeface="Comic Sans MS" pitchFamily="66" charset="0"/>
            </a:endParaRPr>
          </a:p>
        </p:txBody>
      </p:sp>
      <p:sp>
        <p:nvSpPr>
          <p:cNvPr id="94245" name="Rectangle 37"/>
          <p:cNvSpPr>
            <a:spLocks noChangeArrowheads="1"/>
          </p:cNvSpPr>
          <p:nvPr/>
        </p:nvSpPr>
        <p:spPr bwMode="auto">
          <a:xfrm>
            <a:off x="2438401" y="2309483"/>
            <a:ext cx="620073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333399"/>
                </a:solidFill>
                <a:latin typeface="Comic Sans MS" pitchFamily="66" charset="0"/>
              </a:rPr>
              <a:t>2. We </a:t>
            </a:r>
            <a:r>
              <a:rPr lang="en-US" sz="2400" dirty="0">
                <a:solidFill>
                  <a:srgbClr val="333399"/>
                </a:solidFill>
                <a:latin typeface="Comic Sans MS" pitchFamily="66" charset="0"/>
              </a:rPr>
              <a:t>use gerunds following a preposition.</a:t>
            </a:r>
          </a:p>
        </p:txBody>
      </p:sp>
      <p:sp>
        <p:nvSpPr>
          <p:cNvPr id="94246" name="Text Box 38"/>
          <p:cNvSpPr txBox="1">
            <a:spLocks noChangeArrowheads="1"/>
          </p:cNvSpPr>
          <p:nvPr/>
        </p:nvSpPr>
        <p:spPr bwMode="auto">
          <a:xfrm>
            <a:off x="2819400" y="2819400"/>
            <a:ext cx="6248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FF6600"/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rgbClr val="FF6600"/>
                </a:solidFill>
                <a:latin typeface="Comic Sans MS" pitchFamily="66" charset="0"/>
              </a:rPr>
              <a:t>     </a:t>
            </a:r>
            <a:r>
              <a:rPr lang="en-US" sz="2400" i="1" dirty="0" smtClean="0">
                <a:solidFill>
                  <a:srgbClr val="FF6600"/>
                </a:solidFill>
                <a:latin typeface="Comic Sans MS" pitchFamily="66" charset="0"/>
              </a:rPr>
              <a:t>She </a:t>
            </a:r>
            <a:r>
              <a:rPr lang="en-US" sz="2400" i="1" dirty="0">
                <a:solidFill>
                  <a:srgbClr val="FF6600"/>
                </a:solidFill>
                <a:latin typeface="Comic Sans MS" pitchFamily="66" charset="0"/>
              </a:rPr>
              <a:t>is very good at </a:t>
            </a:r>
            <a:r>
              <a:rPr lang="en-US" sz="2400" b="1" i="1" dirty="0">
                <a:solidFill>
                  <a:srgbClr val="FF6600"/>
                </a:solidFill>
                <a:latin typeface="Comic Sans MS" pitchFamily="66" charset="0"/>
              </a:rPr>
              <a:t>swimming.</a:t>
            </a:r>
          </a:p>
        </p:txBody>
      </p:sp>
    </p:spTree>
    <p:extLst>
      <p:ext uri="{BB962C8B-B14F-4D97-AF65-F5344CB8AC3E}">
        <p14:creationId xmlns:p14="http://schemas.microsoft.com/office/powerpoint/2010/main" val="1277406187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4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4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4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94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94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94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94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3" grpId="0"/>
      <p:bldP spid="94219" grpId="0"/>
      <p:bldP spid="94220" grpId="0"/>
      <p:bldP spid="94221" grpId="0"/>
      <p:bldP spid="94222" grpId="0"/>
      <p:bldP spid="94223" grpId="0"/>
      <p:bldP spid="94224" grpId="0"/>
      <p:bldP spid="94225" grpId="0"/>
      <p:bldP spid="94245" grpId="0"/>
      <p:bldP spid="942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88" name="Group 128"/>
          <p:cNvGraphicFramePr>
            <a:graphicFrameLocks noGrp="1"/>
          </p:cNvGraphicFramePr>
          <p:nvPr/>
        </p:nvGraphicFramePr>
        <p:xfrm>
          <a:off x="1676400" y="685801"/>
          <a:ext cx="8991600" cy="6096001"/>
        </p:xfrm>
        <a:graphic>
          <a:graphicData uri="http://schemas.openxmlformats.org/drawingml/2006/table">
            <a:tbl>
              <a:tblPr/>
              <a:tblGrid>
                <a:gridCol w="1905000"/>
                <a:gridCol w="1371600"/>
                <a:gridCol w="5715000"/>
              </a:tblGrid>
              <a:tr h="52546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How many calories can you burn in one hour?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03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Type of activity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Calories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Examples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7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-rest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-very light activities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-light activities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-moderate activities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-energetic activities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-strenuous activities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75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100 – 200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200 –400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400 –600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reading</a:t>
                      </a: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eating,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playing the piano,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walking,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horse riding,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climbing stairs,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432" name="Rectangle 72"/>
          <p:cNvSpPr>
            <a:spLocks noChangeArrowheads="1"/>
          </p:cNvSpPr>
          <p:nvPr/>
        </p:nvSpPr>
        <p:spPr bwMode="auto">
          <a:xfrm>
            <a:off x="1752601" y="133350"/>
            <a:ext cx="76358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333399"/>
                </a:solidFill>
                <a:latin typeface="Comic Sans MS" pitchFamily="66" charset="0"/>
              </a:rPr>
              <a:t>3.b. Put the activities above in the correct category.</a:t>
            </a:r>
          </a:p>
        </p:txBody>
      </p:sp>
    </p:spTree>
    <p:extLst>
      <p:ext uri="{BB962C8B-B14F-4D97-AF65-F5344CB8AC3E}">
        <p14:creationId xmlns:p14="http://schemas.microsoft.com/office/powerpoint/2010/main" val="1564685175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4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54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32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0" name="Picture 4" descr="Picture 0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00165" y="0"/>
            <a:ext cx="4876800" cy="6705600"/>
          </a:xfrm>
          <a:prstGeom prst="rect">
            <a:avLst/>
          </a:prstGeom>
          <a:noFill/>
        </p:spPr>
      </p:pic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1676400" y="381000"/>
            <a:ext cx="4495800" cy="1068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333399"/>
                </a:solidFill>
                <a:latin typeface="Comic Sans MS" pitchFamily="66" charset="0"/>
              </a:rPr>
              <a:t>Reading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333399"/>
                </a:solidFill>
                <a:latin typeface="Comic Sans MS" pitchFamily="66" charset="0"/>
              </a:rPr>
              <a:t>The 349 housewife</a:t>
            </a:r>
          </a:p>
        </p:txBody>
      </p:sp>
      <p:sp>
        <p:nvSpPr>
          <p:cNvPr id="101383" name="Rectangle 7"/>
          <p:cNvSpPr>
            <a:spLocks noChangeArrowheads="1"/>
          </p:cNvSpPr>
          <p:nvPr/>
        </p:nvSpPr>
        <p:spPr bwMode="auto">
          <a:xfrm>
            <a:off x="1524000" y="2057400"/>
            <a:ext cx="4876800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2400">
                <a:solidFill>
                  <a:srgbClr val="333399"/>
                </a:solidFill>
                <a:latin typeface="Comic Sans MS" pitchFamily="66" charset="0"/>
              </a:rPr>
              <a:t>Look at the picture and the headline of the article.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333399"/>
                </a:solidFill>
                <a:latin typeface="Comic Sans MS" pitchFamily="66" charset="0"/>
              </a:rPr>
              <a:t>a. What do you think the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333399"/>
                </a:solidFill>
                <a:latin typeface="Comic Sans MS" pitchFamily="66" charset="0"/>
              </a:rPr>
              <a:t>   article is about?</a:t>
            </a:r>
          </a:p>
        </p:txBody>
      </p:sp>
    </p:spTree>
    <p:extLst>
      <p:ext uri="{BB962C8B-B14F-4D97-AF65-F5344CB8AC3E}">
        <p14:creationId xmlns:p14="http://schemas.microsoft.com/office/powerpoint/2010/main" val="3157040255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1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1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13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3" name="Rectangle 5"/>
          <p:cNvSpPr>
            <a:spLocks noChangeArrowheads="1"/>
          </p:cNvSpPr>
          <p:nvPr/>
        </p:nvSpPr>
        <p:spPr bwMode="auto">
          <a:xfrm>
            <a:off x="1524000" y="3352800"/>
            <a:ext cx="5943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>
                <a:solidFill>
                  <a:srgbClr val="333399"/>
                </a:solidFill>
                <a:latin typeface="Comic Sans MS" pitchFamily="66" charset="0"/>
              </a:rPr>
              <a:t>d. Find the </a:t>
            </a:r>
            <a:r>
              <a:rPr lang="en-US" sz="2400" b="1">
                <a:solidFill>
                  <a:srgbClr val="333399"/>
                </a:solidFill>
                <a:latin typeface="Comic Sans MS" pitchFamily="66" charset="0"/>
              </a:rPr>
              <a:t>job</a:t>
            </a:r>
            <a:r>
              <a:rPr lang="en-US" sz="2400">
                <a:solidFill>
                  <a:srgbClr val="333399"/>
                </a:solidFill>
                <a:latin typeface="Comic Sans MS" pitchFamily="66" charset="0"/>
              </a:rPr>
              <a:t> for these activities.</a:t>
            </a:r>
          </a:p>
        </p:txBody>
      </p:sp>
      <p:sp>
        <p:nvSpPr>
          <p:cNvPr id="124939" name="Rectangle 11"/>
          <p:cNvSpPr>
            <a:spLocks noChangeArrowheads="1"/>
          </p:cNvSpPr>
          <p:nvPr/>
        </p:nvSpPr>
        <p:spPr bwMode="auto">
          <a:xfrm>
            <a:off x="1600200" y="838201"/>
            <a:ext cx="90678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333399"/>
                </a:solidFill>
                <a:latin typeface="Comic Sans MS" pitchFamily="66" charset="0"/>
              </a:rPr>
              <a:t>b. The first paragraph mentions £349 and 71 hours. What do you think these numbers represent?</a:t>
            </a:r>
          </a:p>
        </p:txBody>
      </p:sp>
      <p:sp>
        <p:nvSpPr>
          <p:cNvPr id="124943" name="Text Box 15"/>
          <p:cNvSpPr txBox="1">
            <a:spLocks noChangeArrowheads="1"/>
          </p:cNvSpPr>
          <p:nvPr/>
        </p:nvSpPr>
        <p:spPr bwMode="auto">
          <a:xfrm>
            <a:off x="2133600" y="3810000"/>
            <a:ext cx="1676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Comic Sans MS" pitchFamily="66" charset="0"/>
              </a:rPr>
              <a:t>activities</a:t>
            </a:r>
            <a:endParaRPr lang="en-US" sz="2400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4944" name="Text Box 16"/>
          <p:cNvSpPr txBox="1">
            <a:spLocks noChangeArrowheads="1"/>
          </p:cNvSpPr>
          <p:nvPr/>
        </p:nvSpPr>
        <p:spPr bwMode="auto">
          <a:xfrm>
            <a:off x="5410200" y="3810000"/>
            <a:ext cx="1676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Comic Sans MS" pitchFamily="66" charset="0"/>
              </a:rPr>
              <a:t>job</a:t>
            </a:r>
            <a:endParaRPr lang="en-US" sz="2400" b="1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709694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4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24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24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3" grpId="0"/>
      <p:bldP spid="124939" grpId="0"/>
      <p:bldP spid="124943" grpId="0"/>
      <p:bldP spid="1249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1981200" y="798494"/>
            <a:ext cx="891540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800" dirty="0">
                <a:solidFill>
                  <a:srgbClr val="333399"/>
                </a:solidFill>
                <a:latin typeface="Comic Sans MS" pitchFamily="66" charset="0"/>
              </a:rPr>
              <a:t>2. Read the text. Mark these sentences true (v), False (x),    don’t know (?).</a:t>
            </a:r>
          </a:p>
        </p:txBody>
      </p:sp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2200633" y="2264204"/>
            <a:ext cx="8132354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514350" indent="-51435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333399"/>
                </a:solidFill>
                <a:latin typeface="Comic Sans MS" panose="030F0702030302020204" pitchFamily="66" charset="0"/>
                <a:cs typeface="Times New Roman" pitchFamily="18" charset="0"/>
              </a:rPr>
              <a:t>1. The average housewife works nearly 71 hours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333399"/>
                </a:solidFill>
                <a:latin typeface="Comic Sans MS" panose="030F0702030302020204" pitchFamily="66" charset="0"/>
                <a:cs typeface="Times New Roman" pitchFamily="18" charset="0"/>
              </a:rPr>
              <a:t>     a week.</a:t>
            </a:r>
          </a:p>
        </p:txBody>
      </p:sp>
      <p:sp>
        <p:nvSpPr>
          <p:cNvPr id="16404" name="Rectangle 20"/>
          <p:cNvSpPr>
            <a:spLocks noChangeArrowheads="1"/>
          </p:cNvSpPr>
          <p:nvPr/>
        </p:nvSpPr>
        <p:spPr bwMode="auto">
          <a:xfrm>
            <a:off x="2332038" y="3429000"/>
            <a:ext cx="7933582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333399"/>
                </a:solidFill>
                <a:latin typeface="Comic Sans MS" panose="030F0702030302020204" pitchFamily="66" charset="0"/>
                <a:cs typeface="Times New Roman" pitchFamily="18" charset="0"/>
              </a:rPr>
              <a:t>2. Seventy per cent of the working population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333399"/>
                </a:solidFill>
                <a:latin typeface="Comic Sans MS" panose="030F0702030302020204" pitchFamily="66" charset="0"/>
                <a:cs typeface="Times New Roman" pitchFamily="18" charset="0"/>
              </a:rPr>
              <a:t>    earn 18,000 a year</a:t>
            </a:r>
            <a:r>
              <a:rPr lang="en-US" sz="3200" dirty="0">
                <a:solidFill>
                  <a:srgbClr val="333399"/>
                </a:solidFill>
                <a:latin typeface="Comic Sans MS" panose="030F0702030302020204" pitchFamily="66" charset="0"/>
                <a:cs typeface="Times New Roman" pitchFamily="18" charset="0"/>
              </a:rPr>
              <a:t>.</a:t>
            </a:r>
          </a:p>
        </p:txBody>
      </p:sp>
      <p:sp>
        <p:nvSpPr>
          <p:cNvPr id="16405" name="Rectangle 21"/>
          <p:cNvSpPr>
            <a:spLocks noChangeArrowheads="1"/>
          </p:cNvSpPr>
          <p:nvPr/>
        </p:nvSpPr>
        <p:spPr bwMode="auto">
          <a:xfrm>
            <a:off x="2322462" y="4495801"/>
            <a:ext cx="816922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800" dirty="0">
                <a:solidFill>
                  <a:srgbClr val="333399"/>
                </a:solidFill>
                <a:latin typeface="Comic Sans MS" panose="030F0702030302020204" pitchFamily="66" charset="0"/>
                <a:cs typeface="Times New Roman" pitchFamily="18" charset="0"/>
              </a:rPr>
              <a:t>3.Train drivers earn the same as prison officer.</a:t>
            </a:r>
          </a:p>
        </p:txBody>
      </p:sp>
      <p:sp>
        <p:nvSpPr>
          <p:cNvPr id="16406" name="Rectangle 22"/>
          <p:cNvSpPr>
            <a:spLocks noChangeArrowheads="1"/>
          </p:cNvSpPr>
          <p:nvPr/>
        </p:nvSpPr>
        <p:spPr bwMode="auto">
          <a:xfrm>
            <a:off x="2286000" y="5105401"/>
            <a:ext cx="6835526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333399"/>
                </a:solidFill>
                <a:latin typeface="Comic Sans MS" panose="030F0702030302020204" pitchFamily="66" charset="0"/>
                <a:cs typeface="Times New Roman" pitchFamily="18" charset="0"/>
              </a:rPr>
              <a:t>4. Teacher earns about 24,000 a yea</a:t>
            </a:r>
            <a:r>
              <a:rPr lang="en-US" sz="3200" dirty="0">
                <a:solidFill>
                  <a:srgbClr val="333399"/>
                </a:solidFill>
                <a:latin typeface="Comic Sans MS" panose="030F0702030302020204" pitchFamily="66" charset="0"/>
                <a:cs typeface="Times New Roman" pitchFamily="18" charset="0"/>
              </a:rPr>
              <a:t>rs.</a:t>
            </a:r>
          </a:p>
        </p:txBody>
      </p:sp>
      <p:sp>
        <p:nvSpPr>
          <p:cNvPr id="16407" name="Rectangle 23"/>
          <p:cNvSpPr>
            <a:spLocks noChangeArrowheads="1"/>
          </p:cNvSpPr>
          <p:nvPr/>
        </p:nvSpPr>
        <p:spPr bwMode="auto">
          <a:xfrm>
            <a:off x="2265363" y="5791200"/>
            <a:ext cx="770916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333399"/>
                </a:solidFill>
                <a:latin typeface="Comic Sans MS" panose="030F0702030302020204" pitchFamily="66" charset="0"/>
              </a:rPr>
              <a:t>5. Looking after children takes up most time.</a:t>
            </a:r>
          </a:p>
        </p:txBody>
      </p:sp>
    </p:spTree>
    <p:extLst>
      <p:ext uri="{BB962C8B-B14F-4D97-AF65-F5344CB8AC3E}">
        <p14:creationId xmlns:p14="http://schemas.microsoft.com/office/powerpoint/2010/main" val="1108881986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8" name="Rectangle 24"/>
          <p:cNvSpPr>
            <a:spLocks noChangeArrowheads="1"/>
          </p:cNvSpPr>
          <p:nvPr/>
        </p:nvSpPr>
        <p:spPr bwMode="auto">
          <a:xfrm>
            <a:off x="2066925" y="1981200"/>
            <a:ext cx="8499443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333399"/>
                </a:solidFill>
                <a:latin typeface="Comic Sans MS" panose="030F0702030302020204" pitchFamily="66" charset="0"/>
                <a:cs typeface="Times New Roman" pitchFamily="18" charset="0"/>
              </a:rPr>
              <a:t>6. Wives with jobs spend more time on housework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333399"/>
                </a:solidFill>
                <a:latin typeface="Comic Sans MS" panose="030F0702030302020204" pitchFamily="66" charset="0"/>
                <a:cs typeface="Times New Roman" pitchFamily="18" charset="0"/>
              </a:rPr>
              <a:t>    than on their jobs.</a:t>
            </a:r>
          </a:p>
        </p:txBody>
      </p:sp>
      <p:sp>
        <p:nvSpPr>
          <p:cNvPr id="16409" name="Rectangle 25"/>
          <p:cNvSpPr>
            <a:spLocks noChangeArrowheads="1"/>
          </p:cNvSpPr>
          <p:nvPr/>
        </p:nvSpPr>
        <p:spPr bwMode="auto">
          <a:xfrm>
            <a:off x="2057400" y="2971800"/>
            <a:ext cx="786305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333399"/>
                </a:solidFill>
                <a:latin typeface="Comic Sans MS" panose="030F0702030302020204" pitchFamily="66" charset="0"/>
                <a:cs typeface="Times New Roman" pitchFamily="18" charset="0"/>
              </a:rPr>
              <a:t>7. The average mother with a child under one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333399"/>
                </a:solidFill>
                <a:latin typeface="Comic Sans MS" panose="030F0702030302020204" pitchFamily="66" charset="0"/>
                <a:cs typeface="Times New Roman" pitchFamily="18" charset="0"/>
              </a:rPr>
              <a:t>    works 95 hours a week.</a:t>
            </a:r>
          </a:p>
        </p:txBody>
      </p:sp>
      <p:sp>
        <p:nvSpPr>
          <p:cNvPr id="16410" name="Rectangle 26"/>
          <p:cNvSpPr>
            <a:spLocks noChangeArrowheads="1"/>
          </p:cNvSpPr>
          <p:nvPr/>
        </p:nvSpPr>
        <p:spPr bwMode="auto">
          <a:xfrm>
            <a:off x="2057400" y="3958414"/>
            <a:ext cx="914400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333399"/>
                </a:solidFill>
                <a:latin typeface="Comic Sans MS" panose="030F0702030302020204" pitchFamily="66" charset="0"/>
                <a:cs typeface="Times New Roman" pitchFamily="18" charset="0"/>
              </a:rPr>
              <a:t>8. Karen Tudor – Williams thinks that the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333399"/>
                </a:solidFill>
                <a:latin typeface="Comic Sans MS" panose="030F0702030302020204" pitchFamily="66" charset="0"/>
                <a:cs typeface="Times New Roman" pitchFamily="18" charset="0"/>
              </a:rPr>
              <a:t>    government should pay women wages.</a:t>
            </a:r>
          </a:p>
        </p:txBody>
      </p:sp>
      <p:sp>
        <p:nvSpPr>
          <p:cNvPr id="16411" name="Rectangle 27"/>
          <p:cNvSpPr>
            <a:spLocks noChangeArrowheads="1"/>
          </p:cNvSpPr>
          <p:nvPr/>
        </p:nvSpPr>
        <p:spPr bwMode="auto">
          <a:xfrm>
            <a:off x="2095501" y="5154614"/>
            <a:ext cx="8494633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333399"/>
                </a:solidFill>
                <a:latin typeface="Comic Sans MS" panose="030F0702030302020204" pitchFamily="66" charset="0"/>
                <a:cs typeface="Times New Roman" pitchFamily="18" charset="0"/>
              </a:rPr>
              <a:t>9. Her husband helps with a lot of the housework.</a:t>
            </a:r>
          </a:p>
        </p:txBody>
      </p:sp>
      <p:sp>
        <p:nvSpPr>
          <p:cNvPr id="16412" name="Rectangle 28"/>
          <p:cNvSpPr>
            <a:spLocks noChangeArrowheads="1"/>
          </p:cNvSpPr>
          <p:nvPr/>
        </p:nvSpPr>
        <p:spPr bwMode="auto">
          <a:xfrm>
            <a:off x="2057400" y="5695146"/>
            <a:ext cx="798007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333399"/>
                </a:solidFill>
                <a:latin typeface="Comic Sans MS" panose="030F0702030302020204" pitchFamily="66" charset="0"/>
                <a:cs typeface="Times New Roman" pitchFamily="18" charset="0"/>
              </a:rPr>
              <a:t>10. Anne Neale thinks that husbands’ employer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333399"/>
                </a:solidFill>
                <a:latin typeface="Comic Sans MS" panose="030F0702030302020204" pitchFamily="66" charset="0"/>
                <a:cs typeface="Times New Roman" pitchFamily="18" charset="0"/>
              </a:rPr>
              <a:t>      should pay housewives.</a:t>
            </a:r>
          </a:p>
        </p:txBody>
      </p:sp>
      <p:sp>
        <p:nvSpPr>
          <p:cNvPr id="16432" name="Rectangle 48"/>
          <p:cNvSpPr>
            <a:spLocks noChangeArrowheads="1"/>
          </p:cNvSpPr>
          <p:nvPr/>
        </p:nvSpPr>
        <p:spPr bwMode="auto">
          <a:xfrm>
            <a:off x="1752600" y="3048000"/>
            <a:ext cx="304800" cy="3810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433" name="Rectangle 49"/>
          <p:cNvSpPr>
            <a:spLocks noChangeArrowheads="1"/>
          </p:cNvSpPr>
          <p:nvPr/>
        </p:nvSpPr>
        <p:spPr bwMode="auto">
          <a:xfrm>
            <a:off x="1828800" y="4019550"/>
            <a:ext cx="304800" cy="3810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6434" name="Rectangle 50"/>
          <p:cNvSpPr>
            <a:spLocks noChangeArrowheads="1"/>
          </p:cNvSpPr>
          <p:nvPr/>
        </p:nvSpPr>
        <p:spPr bwMode="auto">
          <a:xfrm>
            <a:off x="1752600" y="5257800"/>
            <a:ext cx="304800" cy="3810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1981200" y="798494"/>
            <a:ext cx="891540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800" dirty="0">
                <a:solidFill>
                  <a:srgbClr val="333399"/>
                </a:solidFill>
                <a:latin typeface="Comic Sans MS" pitchFamily="66" charset="0"/>
              </a:rPr>
              <a:t>2. Read the text. Mark these sentences true (v), False (x),    don’t know (?).</a:t>
            </a:r>
          </a:p>
        </p:txBody>
      </p:sp>
    </p:spTree>
    <p:extLst>
      <p:ext uri="{BB962C8B-B14F-4D97-AF65-F5344CB8AC3E}">
        <p14:creationId xmlns:p14="http://schemas.microsoft.com/office/powerpoint/2010/main" val="3955645175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32" grpId="0" animBg="1"/>
      <p:bldP spid="16433" grpId="0" animBg="1"/>
      <p:bldP spid="164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60493" y="578223"/>
            <a:ext cx="7171765" cy="510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700"/>
              </a:lnSpc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OBJECTIVES </a:t>
            </a:r>
            <a:endParaRPr lang="en-US" dirty="0">
              <a:solidFill>
                <a:srgbClr val="000000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000"/>
              </a:lnSpc>
              <a:spcAft>
                <a:spcPts val="0"/>
              </a:spcAft>
            </a:pP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the end of the lesson, students will be able to</a:t>
            </a:r>
            <a:endParaRPr lang="en-US" dirty="0">
              <a:solidFill>
                <a:srgbClr val="000000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*Knowledge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solidFill>
                <a:srgbClr val="000000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Use the near future tense with 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going to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positive, negative and questionable forms</a:t>
            </a:r>
            <a:endParaRPr lang="en-US" dirty="0">
              <a:solidFill>
                <a:srgbClr val="000000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Distinguish between a near future (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going to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and a single future 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(will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dirty="0">
              <a:solidFill>
                <a:srgbClr val="000000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*Skills:</a:t>
            </a:r>
            <a:endParaRPr lang="en-US" dirty="0">
              <a:solidFill>
                <a:srgbClr val="000000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Ask and answer questions about the near future.</a:t>
            </a:r>
            <a:endParaRPr lang="en-US" dirty="0">
              <a:solidFill>
                <a:srgbClr val="000000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4.Talk about near future plans .</a:t>
            </a:r>
            <a:endParaRPr lang="en-US" dirty="0">
              <a:solidFill>
                <a:srgbClr val="000000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5.Speak about careers in society.</a:t>
            </a:r>
            <a:endParaRPr lang="en-US" dirty="0">
              <a:solidFill>
                <a:srgbClr val="000000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*Learner autonomy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responsibility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solidFill>
                <a:srgbClr val="000000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7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6.Have positive attitude to learn, use English in daily communication.</a:t>
            </a:r>
            <a:endParaRPr lang="en-US" dirty="0">
              <a:solidFill>
                <a:srgbClr val="000000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solidFill>
                <a:srgbClr val="000000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98888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981200" y="381001"/>
            <a:ext cx="8229600" cy="5745163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b="1" dirty="0">
                <a:solidFill>
                  <a:schemeClr val="accent2"/>
                </a:solidFill>
                <a:latin typeface="Comic Sans MS" pitchFamily="66" charset="0"/>
              </a:rPr>
              <a:t>Vocabulary file: Work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b="1" dirty="0">
              <a:solidFill>
                <a:schemeClr val="accent2"/>
              </a:solidFill>
              <a:latin typeface="Comic Sans MS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2400" b="1" dirty="0">
                <a:solidFill>
                  <a:schemeClr val="accent2"/>
                </a:solidFill>
                <a:latin typeface="Comic Sans MS" pitchFamily="66" charset="0"/>
              </a:rPr>
              <a:t>Find these things in the article:</a:t>
            </a:r>
          </a:p>
        </p:txBody>
      </p:sp>
      <p:sp>
        <p:nvSpPr>
          <p:cNvPr id="125957" name="Rectangle 5"/>
          <p:cNvSpPr>
            <a:spLocks noChangeArrowheads="1"/>
          </p:cNvSpPr>
          <p:nvPr/>
        </p:nvSpPr>
        <p:spPr bwMode="auto">
          <a:xfrm>
            <a:off x="2057400" y="1828800"/>
            <a:ext cx="4038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99"/>
                </a:solidFill>
                <a:latin typeface="Comic Sans MS" pitchFamily="66" charset="0"/>
              </a:rPr>
              <a:t>All the names of jobs:</a:t>
            </a:r>
          </a:p>
        </p:txBody>
      </p:sp>
      <p:sp>
        <p:nvSpPr>
          <p:cNvPr id="125959" name="Rectangle 7"/>
          <p:cNvSpPr>
            <a:spLocks noChangeArrowheads="1"/>
          </p:cNvSpPr>
          <p:nvPr/>
        </p:nvSpPr>
        <p:spPr bwMode="auto">
          <a:xfrm>
            <a:off x="1981200" y="3810000"/>
            <a:ext cx="6934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333399"/>
                </a:solidFill>
                <a:latin typeface="Comic Sans MS" pitchFamily="66" charset="0"/>
              </a:rPr>
              <a:t> Five </a:t>
            </a:r>
            <a:r>
              <a:rPr lang="en-US" sz="2400" dirty="0">
                <a:solidFill>
                  <a:srgbClr val="333399"/>
                </a:solidFill>
                <a:latin typeface="Comic Sans MS" pitchFamily="66" charset="0"/>
              </a:rPr>
              <a:t>synonyms for work (n) and (v)</a:t>
            </a:r>
          </a:p>
        </p:txBody>
      </p:sp>
    </p:spTree>
    <p:extLst>
      <p:ext uri="{BB962C8B-B14F-4D97-AF65-F5344CB8AC3E}">
        <p14:creationId xmlns:p14="http://schemas.microsoft.com/office/powerpoint/2010/main" val="4242937645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25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6" grpId="0"/>
      <p:bldP spid="125957" grpId="0"/>
      <p:bldP spid="12595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9" name="Rectangle 9"/>
          <p:cNvSpPr>
            <a:spLocks noChangeArrowheads="1"/>
          </p:cNvSpPr>
          <p:nvPr/>
        </p:nvSpPr>
        <p:spPr bwMode="auto">
          <a:xfrm>
            <a:off x="1828800" y="457200"/>
            <a:ext cx="6934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FF"/>
                </a:solidFill>
                <a:latin typeface="Comic Sans MS" pitchFamily="66" charset="0"/>
              </a:rPr>
              <a:t>two synonyms for pay.</a:t>
            </a:r>
          </a:p>
        </p:txBody>
      </p:sp>
      <p:sp>
        <p:nvSpPr>
          <p:cNvPr id="102411" name="Rectangle 11"/>
          <p:cNvSpPr>
            <a:spLocks noChangeArrowheads="1"/>
          </p:cNvSpPr>
          <p:nvPr/>
        </p:nvSpPr>
        <p:spPr bwMode="auto">
          <a:xfrm>
            <a:off x="1828800" y="1447800"/>
            <a:ext cx="6934200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FF"/>
                </a:solidFill>
                <a:latin typeface="Comic Sans MS" pitchFamily="66" charset="0"/>
              </a:rPr>
              <a:t>Another way of saying these: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3333FF"/>
                </a:solidFill>
                <a:latin typeface="Comic Sans MS" pitchFamily="66" charset="0"/>
              </a:rPr>
              <a:t>	90 hours a week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3333FF"/>
                </a:solidFill>
                <a:latin typeface="Comic Sans MS" pitchFamily="66" charset="0"/>
              </a:rPr>
              <a:t>	the hourly cost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3333FF"/>
                </a:solidFill>
                <a:latin typeface="Comic Sans MS" pitchFamily="66" charset="0"/>
              </a:rPr>
              <a:t>	housework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3333FF"/>
                </a:solidFill>
                <a:latin typeface="Comic Sans MS" pitchFamily="66" charset="0"/>
              </a:rPr>
              <a:t>	it takes a lot of time</a:t>
            </a:r>
          </a:p>
        </p:txBody>
      </p:sp>
      <p:sp>
        <p:nvSpPr>
          <p:cNvPr id="102419" name="Rectangle 19"/>
          <p:cNvSpPr>
            <a:spLocks noChangeArrowheads="1"/>
          </p:cNvSpPr>
          <p:nvPr/>
        </p:nvSpPr>
        <p:spPr bwMode="auto">
          <a:xfrm>
            <a:off x="1828800" y="3429000"/>
            <a:ext cx="7772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FF"/>
                </a:solidFill>
                <a:latin typeface="Comic Sans MS" pitchFamily="66" charset="0"/>
              </a:rPr>
              <a:t>the word for the place where someone works.</a:t>
            </a:r>
          </a:p>
        </p:txBody>
      </p:sp>
      <p:sp>
        <p:nvSpPr>
          <p:cNvPr id="102421" name="Rectangle 21"/>
          <p:cNvSpPr>
            <a:spLocks noChangeArrowheads="1"/>
          </p:cNvSpPr>
          <p:nvPr/>
        </p:nvSpPr>
        <p:spPr bwMode="auto">
          <a:xfrm>
            <a:off x="1828800" y="4343400"/>
            <a:ext cx="6934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FF"/>
                </a:solidFill>
                <a:latin typeface="Comic Sans MS" pitchFamily="66" charset="0"/>
              </a:rPr>
              <a:t>The abbreviation for do – it -  yourself</a:t>
            </a:r>
          </a:p>
        </p:txBody>
      </p:sp>
    </p:spTree>
    <p:extLst>
      <p:ext uri="{BB962C8B-B14F-4D97-AF65-F5344CB8AC3E}">
        <p14:creationId xmlns:p14="http://schemas.microsoft.com/office/powerpoint/2010/main" val="2790250646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9" grpId="0"/>
      <p:bldP spid="102411" grpId="0"/>
      <p:bldP spid="102419" grpId="0"/>
      <p:bldP spid="1024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7696200" y="152400"/>
            <a:ext cx="990600" cy="457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Loa 10.4</a:t>
            </a: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1828800" y="0"/>
            <a:ext cx="5410200" cy="102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3200" b="1">
                <a:solidFill>
                  <a:srgbClr val="333399"/>
                </a:solidFill>
                <a:latin typeface="Comic Sans MS" pitchFamily="66" charset="0"/>
              </a:rPr>
              <a:t>Listening and speaking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>
                <a:solidFill>
                  <a:srgbClr val="333399"/>
                </a:solidFill>
                <a:latin typeface="Comic Sans MS" pitchFamily="66" charset="0"/>
              </a:rPr>
              <a:t>Making suggestions</a:t>
            </a: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1600201" y="966788"/>
            <a:ext cx="78073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3333FF"/>
                </a:solidFill>
                <a:latin typeface="Comic Sans MS" pitchFamily="66" charset="0"/>
              </a:rPr>
              <a:t>1. Listen and match each conversation with an activity</a:t>
            </a:r>
          </a:p>
        </p:txBody>
      </p:sp>
      <p:graphicFrame>
        <p:nvGraphicFramePr>
          <p:cNvPr id="18466" name="Group 34"/>
          <p:cNvGraphicFramePr>
            <a:graphicFrameLocks noGrp="1"/>
          </p:cNvGraphicFramePr>
          <p:nvPr/>
        </p:nvGraphicFramePr>
        <p:xfrm>
          <a:off x="1905000" y="1665288"/>
          <a:ext cx="8458200" cy="3595116"/>
        </p:xfrm>
        <a:graphic>
          <a:graphicData uri="http://schemas.openxmlformats.org/drawingml/2006/table">
            <a:tbl>
              <a:tblPr/>
              <a:tblGrid>
                <a:gridCol w="3429000"/>
                <a:gridCol w="5029200"/>
              </a:tblGrid>
              <a:tr h="320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Conversation 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Conversation 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Conversation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Comic Sans MS" pitchFamily="66" charset="0"/>
                        </a:rPr>
                        <a:t>visiting relatives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Comic Sans MS" pitchFamily="66" charset="0"/>
                        </a:rPr>
                        <a:t>going to a restaurant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Comic Sans MS" pitchFamily="66" charset="0"/>
                        </a:rPr>
                        <a:t>booking a holiday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Comic Sans MS" pitchFamily="66" charset="0"/>
                        </a:rPr>
                        <a:t>watching a video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Comic Sans MS" pitchFamily="66" charset="0"/>
                        </a:rPr>
                        <a:t>going to wedding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Comic Sans MS" pitchFamily="66" charset="0"/>
                        </a:rPr>
                        <a:t>spending a day in the country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Comic Sans MS" pitchFamily="66" charset="0"/>
                        </a:rPr>
                        <a:t>having a game of tennis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Comic Sans MS" pitchFamily="66" charset="0"/>
                        </a:rPr>
                        <a:t>planning a party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68" name="Line 36"/>
          <p:cNvSpPr>
            <a:spLocks noChangeShapeType="1"/>
          </p:cNvSpPr>
          <p:nvPr/>
        </p:nvSpPr>
        <p:spPr bwMode="auto">
          <a:xfrm>
            <a:off x="3886200" y="1828800"/>
            <a:ext cx="1447800" cy="21336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8469" name="Line 37"/>
          <p:cNvSpPr>
            <a:spLocks noChangeShapeType="1"/>
          </p:cNvSpPr>
          <p:nvPr/>
        </p:nvSpPr>
        <p:spPr bwMode="auto">
          <a:xfrm>
            <a:off x="3886200" y="1905000"/>
            <a:ext cx="1524000" cy="21336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8470" name="Line 38"/>
          <p:cNvSpPr>
            <a:spLocks noChangeShapeType="1"/>
          </p:cNvSpPr>
          <p:nvPr/>
        </p:nvSpPr>
        <p:spPr bwMode="auto">
          <a:xfrm>
            <a:off x="3886200" y="1905000"/>
            <a:ext cx="1524000" cy="21336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8472" name="Line 40"/>
          <p:cNvSpPr>
            <a:spLocks noChangeShapeType="1"/>
          </p:cNvSpPr>
          <p:nvPr/>
        </p:nvSpPr>
        <p:spPr bwMode="auto">
          <a:xfrm>
            <a:off x="5105400" y="381000"/>
            <a:ext cx="838200" cy="1524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8475" name="plant"/>
          <p:cNvSpPr>
            <a:spLocks noEditPoints="1" noChangeArrowheads="1"/>
          </p:cNvSpPr>
          <p:nvPr/>
        </p:nvSpPr>
        <p:spPr bwMode="auto">
          <a:xfrm>
            <a:off x="20574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8476" name="plant"/>
          <p:cNvSpPr>
            <a:spLocks noEditPoints="1" noChangeArrowheads="1"/>
          </p:cNvSpPr>
          <p:nvPr/>
        </p:nvSpPr>
        <p:spPr bwMode="auto">
          <a:xfrm>
            <a:off x="15240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8477" name="plant"/>
          <p:cNvSpPr>
            <a:spLocks noEditPoints="1" noChangeArrowheads="1"/>
          </p:cNvSpPr>
          <p:nvPr/>
        </p:nvSpPr>
        <p:spPr bwMode="auto">
          <a:xfrm>
            <a:off x="26670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8478" name="plant"/>
          <p:cNvSpPr>
            <a:spLocks noEditPoints="1" noChangeArrowheads="1"/>
          </p:cNvSpPr>
          <p:nvPr/>
        </p:nvSpPr>
        <p:spPr bwMode="auto">
          <a:xfrm>
            <a:off x="32004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8479" name="plant"/>
          <p:cNvSpPr>
            <a:spLocks noEditPoints="1" noChangeArrowheads="1"/>
          </p:cNvSpPr>
          <p:nvPr/>
        </p:nvSpPr>
        <p:spPr bwMode="auto">
          <a:xfrm>
            <a:off x="38100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8480" name="plant"/>
          <p:cNvSpPr>
            <a:spLocks noEditPoints="1" noChangeArrowheads="1"/>
          </p:cNvSpPr>
          <p:nvPr/>
        </p:nvSpPr>
        <p:spPr bwMode="auto">
          <a:xfrm>
            <a:off x="44196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8481" name="plant"/>
          <p:cNvSpPr>
            <a:spLocks noEditPoints="1" noChangeArrowheads="1"/>
          </p:cNvSpPr>
          <p:nvPr/>
        </p:nvSpPr>
        <p:spPr bwMode="auto">
          <a:xfrm>
            <a:off x="49530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8482" name="plant"/>
          <p:cNvSpPr>
            <a:spLocks noEditPoints="1" noChangeArrowheads="1"/>
          </p:cNvSpPr>
          <p:nvPr/>
        </p:nvSpPr>
        <p:spPr bwMode="auto">
          <a:xfrm>
            <a:off x="61722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8483" name="plant"/>
          <p:cNvSpPr>
            <a:spLocks noEditPoints="1" noChangeArrowheads="1"/>
          </p:cNvSpPr>
          <p:nvPr/>
        </p:nvSpPr>
        <p:spPr bwMode="auto">
          <a:xfrm>
            <a:off x="67056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8484" name="plant"/>
          <p:cNvSpPr>
            <a:spLocks noEditPoints="1" noChangeArrowheads="1"/>
          </p:cNvSpPr>
          <p:nvPr/>
        </p:nvSpPr>
        <p:spPr bwMode="auto">
          <a:xfrm>
            <a:off x="72390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8485" name="plant"/>
          <p:cNvSpPr>
            <a:spLocks noEditPoints="1" noChangeArrowheads="1"/>
          </p:cNvSpPr>
          <p:nvPr/>
        </p:nvSpPr>
        <p:spPr bwMode="auto">
          <a:xfrm>
            <a:off x="77724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8486" name="plant"/>
          <p:cNvSpPr>
            <a:spLocks noEditPoints="1" noChangeArrowheads="1"/>
          </p:cNvSpPr>
          <p:nvPr/>
        </p:nvSpPr>
        <p:spPr bwMode="auto">
          <a:xfrm>
            <a:off x="83820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8487" name="plant"/>
          <p:cNvSpPr>
            <a:spLocks noEditPoints="1" noChangeArrowheads="1"/>
          </p:cNvSpPr>
          <p:nvPr/>
        </p:nvSpPr>
        <p:spPr bwMode="auto">
          <a:xfrm>
            <a:off x="89916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8488" name="plant"/>
          <p:cNvSpPr>
            <a:spLocks noEditPoints="1" noChangeArrowheads="1"/>
          </p:cNvSpPr>
          <p:nvPr/>
        </p:nvSpPr>
        <p:spPr bwMode="auto">
          <a:xfrm>
            <a:off x="96012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8489" name="plant"/>
          <p:cNvSpPr>
            <a:spLocks noEditPoints="1" noChangeArrowheads="1"/>
          </p:cNvSpPr>
          <p:nvPr/>
        </p:nvSpPr>
        <p:spPr bwMode="auto">
          <a:xfrm>
            <a:off x="55626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8490" name="plant"/>
          <p:cNvSpPr>
            <a:spLocks noEditPoints="1" noChangeArrowheads="1"/>
          </p:cNvSpPr>
          <p:nvPr/>
        </p:nvSpPr>
        <p:spPr bwMode="auto">
          <a:xfrm>
            <a:off x="101346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372390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4" grpId="0"/>
      <p:bldP spid="184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1600200" y="76200"/>
            <a:ext cx="8534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3333FF"/>
                </a:solidFill>
                <a:latin typeface="Comic Sans MS" pitchFamily="66" charset="0"/>
              </a:rPr>
              <a:t>2a.</a:t>
            </a:r>
            <a:r>
              <a:rPr lang="en-US" sz="2400" b="1">
                <a:solidFill>
                  <a:srgbClr val="3333FF"/>
                </a:solidFill>
                <a:latin typeface="Comic Sans MS" pitchFamily="66" charset="0"/>
              </a:rPr>
              <a:t> </a:t>
            </a:r>
            <a:r>
              <a:rPr lang="en-US" sz="2400">
                <a:solidFill>
                  <a:srgbClr val="3333FF"/>
                </a:solidFill>
                <a:latin typeface="Comic Sans MS" pitchFamily="66" charset="0"/>
              </a:rPr>
              <a:t>Tick (√) the activities that the people are going to do.</a:t>
            </a:r>
          </a:p>
        </p:txBody>
      </p:sp>
      <p:sp>
        <p:nvSpPr>
          <p:cNvPr id="95238" name="Rectangle 6"/>
          <p:cNvSpPr>
            <a:spLocks noChangeArrowheads="1"/>
          </p:cNvSpPr>
          <p:nvPr/>
        </p:nvSpPr>
        <p:spPr bwMode="auto">
          <a:xfrm>
            <a:off x="2895600" y="500063"/>
            <a:ext cx="4800600" cy="64375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38000"/>
              </a:spcBef>
              <a:spcAft>
                <a:spcPct val="0"/>
              </a:spcAft>
            </a:pPr>
            <a:r>
              <a:rPr lang="en-US" sz="2400">
                <a:solidFill>
                  <a:srgbClr val="333399"/>
                </a:solidFill>
                <a:latin typeface="Comic Sans MS" pitchFamily="66" charset="0"/>
              </a:rPr>
              <a:t>go to the beach</a:t>
            </a:r>
          </a:p>
          <a:p>
            <a:pPr fontAlgn="base">
              <a:spcBef>
                <a:spcPct val="38000"/>
              </a:spcBef>
              <a:spcAft>
                <a:spcPct val="0"/>
              </a:spcAft>
            </a:pPr>
            <a:r>
              <a:rPr lang="en-US" sz="2400">
                <a:solidFill>
                  <a:srgbClr val="333399"/>
                </a:solidFill>
                <a:latin typeface="Comic Sans MS" pitchFamily="66" charset="0"/>
              </a:rPr>
              <a:t>have a picnic by the river</a:t>
            </a:r>
          </a:p>
          <a:p>
            <a:pPr fontAlgn="base">
              <a:spcBef>
                <a:spcPct val="38000"/>
              </a:spcBef>
              <a:spcAft>
                <a:spcPct val="0"/>
              </a:spcAft>
            </a:pPr>
            <a:r>
              <a:rPr lang="en-US" sz="2400">
                <a:solidFill>
                  <a:srgbClr val="333399"/>
                </a:solidFill>
                <a:latin typeface="Comic Sans MS" pitchFamily="66" charset="0"/>
              </a:rPr>
              <a:t>invite some friend from Spain</a:t>
            </a:r>
          </a:p>
          <a:p>
            <a:pPr fontAlgn="base">
              <a:spcBef>
                <a:spcPct val="38000"/>
              </a:spcBef>
              <a:spcAft>
                <a:spcPct val="0"/>
              </a:spcAft>
            </a:pPr>
            <a:r>
              <a:rPr lang="en-US" sz="2400">
                <a:solidFill>
                  <a:srgbClr val="333399"/>
                </a:solidFill>
                <a:latin typeface="Comic Sans MS" pitchFamily="66" charset="0"/>
              </a:rPr>
              <a:t>telephone Diane and Peter</a:t>
            </a:r>
          </a:p>
          <a:p>
            <a:pPr fontAlgn="base">
              <a:spcBef>
                <a:spcPct val="38000"/>
              </a:spcBef>
              <a:spcAft>
                <a:spcPct val="0"/>
              </a:spcAft>
            </a:pPr>
            <a:r>
              <a:rPr lang="en-US" sz="2400">
                <a:solidFill>
                  <a:srgbClr val="333399"/>
                </a:solidFill>
                <a:latin typeface="Comic Sans MS" pitchFamily="66" charset="0"/>
              </a:rPr>
              <a:t>eat at the Red Dragon restaurant</a:t>
            </a:r>
          </a:p>
          <a:p>
            <a:pPr fontAlgn="base">
              <a:spcBef>
                <a:spcPct val="38000"/>
              </a:spcBef>
              <a:spcAft>
                <a:spcPct val="0"/>
              </a:spcAft>
            </a:pPr>
            <a:r>
              <a:rPr lang="en-US" sz="2400">
                <a:solidFill>
                  <a:srgbClr val="333399"/>
                </a:solidFill>
                <a:latin typeface="Comic Sans MS" pitchFamily="66" charset="0"/>
              </a:rPr>
              <a:t>try the new Italian restaurant</a:t>
            </a:r>
          </a:p>
          <a:p>
            <a:pPr fontAlgn="base">
              <a:spcBef>
                <a:spcPct val="38000"/>
              </a:spcBef>
              <a:spcAft>
                <a:spcPct val="0"/>
              </a:spcAft>
            </a:pPr>
            <a:r>
              <a:rPr lang="en-US" sz="2400">
                <a:solidFill>
                  <a:srgbClr val="333399"/>
                </a:solidFill>
                <a:latin typeface="Comic Sans MS" pitchFamily="66" charset="0"/>
              </a:rPr>
              <a:t>book a table at Mario’s</a:t>
            </a:r>
          </a:p>
          <a:p>
            <a:pPr fontAlgn="base">
              <a:spcBef>
                <a:spcPct val="38000"/>
              </a:spcBef>
              <a:spcAft>
                <a:spcPct val="0"/>
              </a:spcAft>
            </a:pPr>
            <a:r>
              <a:rPr lang="en-US" sz="2400">
                <a:solidFill>
                  <a:srgbClr val="333399"/>
                </a:solidFill>
                <a:latin typeface="Comic Sans MS" pitchFamily="66" charset="0"/>
              </a:rPr>
              <a:t>go to the cinema</a:t>
            </a:r>
          </a:p>
          <a:p>
            <a:pPr fontAlgn="base">
              <a:spcBef>
                <a:spcPct val="38000"/>
              </a:spcBef>
              <a:spcAft>
                <a:spcPct val="0"/>
              </a:spcAft>
            </a:pPr>
            <a:r>
              <a:rPr lang="en-US" sz="2400">
                <a:solidFill>
                  <a:srgbClr val="333399"/>
                </a:solidFill>
                <a:latin typeface="Comic Sans MS" pitchFamily="66" charset="0"/>
              </a:rPr>
              <a:t>hire a video </a:t>
            </a:r>
          </a:p>
          <a:p>
            <a:pPr fontAlgn="base">
              <a:spcBef>
                <a:spcPct val="38000"/>
              </a:spcBef>
              <a:spcAft>
                <a:spcPct val="0"/>
              </a:spcAft>
            </a:pPr>
            <a:r>
              <a:rPr lang="en-US" sz="2400">
                <a:solidFill>
                  <a:srgbClr val="333399"/>
                </a:solidFill>
                <a:latin typeface="Comic Sans MS" pitchFamily="66" charset="0"/>
              </a:rPr>
              <a:t>have a bath</a:t>
            </a:r>
          </a:p>
          <a:p>
            <a:pPr fontAlgn="base">
              <a:spcBef>
                <a:spcPct val="38000"/>
              </a:spcBef>
              <a:spcAft>
                <a:spcPct val="0"/>
              </a:spcAft>
            </a:pPr>
            <a:r>
              <a:rPr lang="en-US" sz="2400">
                <a:solidFill>
                  <a:srgbClr val="333399"/>
                </a:solidFill>
                <a:latin typeface="Comic Sans MS" pitchFamily="66" charset="0"/>
              </a:rPr>
              <a:t>phone the video shop</a:t>
            </a:r>
          </a:p>
          <a:p>
            <a:pPr fontAlgn="base">
              <a:spcBef>
                <a:spcPct val="38000"/>
              </a:spcBef>
              <a:spcAft>
                <a:spcPct val="0"/>
              </a:spcAft>
            </a:pPr>
            <a:r>
              <a:rPr lang="en-US" sz="2400">
                <a:solidFill>
                  <a:srgbClr val="333399"/>
                </a:solidFill>
                <a:latin typeface="Comic Sans MS" pitchFamily="66" charset="0"/>
              </a:rPr>
              <a:t>get some pizzas</a:t>
            </a:r>
          </a:p>
        </p:txBody>
      </p:sp>
    </p:spTree>
    <p:extLst>
      <p:ext uri="{BB962C8B-B14F-4D97-AF65-F5344CB8AC3E}">
        <p14:creationId xmlns:p14="http://schemas.microsoft.com/office/powerpoint/2010/main" val="3515911601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7" grpId="0"/>
      <p:bldP spid="9523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1828800" y="304801"/>
            <a:ext cx="8839200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333399"/>
                </a:solidFill>
                <a:latin typeface="Comic Sans MS" pitchFamily="66" charset="0"/>
              </a:rPr>
              <a:t>Conversation pieces:</a:t>
            </a:r>
            <a:r>
              <a:rPr lang="en-US" sz="2200">
                <a:solidFill>
                  <a:srgbClr val="333399"/>
                </a:solidFill>
                <a:latin typeface="Comic Sans MS" pitchFamily="66" charset="0"/>
              </a:rPr>
              <a:t> Expression with </a:t>
            </a:r>
            <a:r>
              <a:rPr lang="en-US" sz="2200" i="1">
                <a:solidFill>
                  <a:srgbClr val="333399"/>
                </a:solidFill>
                <a:latin typeface="Comic Sans MS" pitchFamily="66" charset="0"/>
              </a:rPr>
              <a:t>–ing</a:t>
            </a:r>
            <a:r>
              <a:rPr lang="en-US" sz="2200">
                <a:solidFill>
                  <a:srgbClr val="333399"/>
                </a:solidFill>
                <a:latin typeface="Comic Sans MS" pitchFamily="66" charset="0"/>
              </a:rPr>
              <a:t> forms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333399"/>
                </a:solidFill>
                <a:latin typeface="Comic Sans MS" pitchFamily="66" charset="0"/>
              </a:rPr>
              <a:t>a. Complete the expression with the correct forms of the verb go.</a:t>
            </a:r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2057400" y="1447800"/>
            <a:ext cx="7848600" cy="35455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333399"/>
                </a:solidFill>
                <a:latin typeface="Comic Sans MS" pitchFamily="66" charset="0"/>
              </a:rPr>
              <a:t>* Making suggestions;</a:t>
            </a:r>
          </a:p>
          <a:p>
            <a:pPr fontAlgn="base">
              <a:spcBef>
                <a:spcPct val="40000"/>
              </a:spcBef>
              <a:spcAft>
                <a:spcPct val="0"/>
              </a:spcAft>
            </a:pPr>
            <a:r>
              <a:rPr lang="en-US" sz="2200" dirty="0">
                <a:solidFill>
                  <a:srgbClr val="333399"/>
                </a:solidFill>
                <a:latin typeface="Comic Sans MS" pitchFamily="66" charset="0"/>
              </a:rPr>
              <a:t>How about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333399"/>
                </a:solidFill>
                <a:latin typeface="Comic Sans MS" pitchFamily="66" charset="0"/>
              </a:rPr>
              <a:t>What about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333399"/>
                </a:solidFill>
                <a:latin typeface="Comic Sans MS" pitchFamily="66" charset="0"/>
              </a:rPr>
              <a:t>Do you fancy</a:t>
            </a:r>
          </a:p>
          <a:p>
            <a:pPr fontAlgn="base">
              <a:spcBef>
                <a:spcPct val="40000"/>
              </a:spcBef>
              <a:spcAft>
                <a:spcPct val="0"/>
              </a:spcAft>
            </a:pPr>
            <a:r>
              <a:rPr lang="en-US" sz="2200" dirty="0">
                <a:solidFill>
                  <a:srgbClr val="333399"/>
                </a:solidFill>
                <a:latin typeface="Comic Sans MS" pitchFamily="66" charset="0"/>
              </a:rPr>
              <a:t>Shall we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333399"/>
                </a:solidFill>
                <a:latin typeface="Comic Sans MS" pitchFamily="66" charset="0"/>
              </a:rPr>
              <a:t>Why don’t we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333399"/>
                </a:solidFill>
                <a:latin typeface="Comic Sans MS" pitchFamily="66" charset="0"/>
              </a:rPr>
              <a:t>Would you like to </a:t>
            </a:r>
          </a:p>
          <a:p>
            <a:pPr fontAlgn="base">
              <a:spcBef>
                <a:spcPct val="40000"/>
              </a:spcBef>
              <a:spcAft>
                <a:spcPct val="0"/>
              </a:spcAft>
            </a:pPr>
            <a:r>
              <a:rPr lang="en-US" sz="2200" dirty="0">
                <a:solidFill>
                  <a:srgbClr val="333399"/>
                </a:solidFill>
                <a:latin typeface="Comic Sans MS" pitchFamily="66" charset="0"/>
              </a:rPr>
              <a:t>We could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333399"/>
                </a:solidFill>
                <a:latin typeface="Comic Sans MS" pitchFamily="66" charset="0"/>
              </a:rPr>
              <a:t>Let’s</a:t>
            </a:r>
          </a:p>
        </p:txBody>
      </p:sp>
      <p:sp>
        <p:nvSpPr>
          <p:cNvPr id="97286" name="Line 6"/>
          <p:cNvSpPr>
            <a:spLocks noChangeShapeType="1"/>
          </p:cNvSpPr>
          <p:nvPr/>
        </p:nvSpPr>
        <p:spPr bwMode="auto">
          <a:xfrm>
            <a:off x="4800600" y="1981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97287" name="Line 7"/>
          <p:cNvSpPr>
            <a:spLocks noChangeShapeType="1"/>
          </p:cNvSpPr>
          <p:nvPr/>
        </p:nvSpPr>
        <p:spPr bwMode="auto">
          <a:xfrm>
            <a:off x="5943600" y="19812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97288" name="Line 8"/>
          <p:cNvSpPr>
            <a:spLocks noChangeShapeType="1"/>
          </p:cNvSpPr>
          <p:nvPr/>
        </p:nvSpPr>
        <p:spPr bwMode="auto">
          <a:xfrm>
            <a:off x="4800600" y="32004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97289" name="Line 9"/>
          <p:cNvSpPr>
            <a:spLocks noChangeShapeType="1"/>
          </p:cNvSpPr>
          <p:nvPr/>
        </p:nvSpPr>
        <p:spPr bwMode="auto">
          <a:xfrm>
            <a:off x="4038600" y="4267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97292" name="Line 12"/>
          <p:cNvSpPr>
            <a:spLocks noChangeShapeType="1"/>
          </p:cNvSpPr>
          <p:nvPr/>
        </p:nvSpPr>
        <p:spPr bwMode="auto">
          <a:xfrm>
            <a:off x="4953000" y="3708400"/>
            <a:ext cx="990600" cy="2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97294" name="Line 14"/>
          <p:cNvSpPr>
            <a:spLocks noChangeShapeType="1"/>
          </p:cNvSpPr>
          <p:nvPr/>
        </p:nvSpPr>
        <p:spPr bwMode="auto">
          <a:xfrm>
            <a:off x="4953000" y="25146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97295" name="Line 15"/>
          <p:cNvSpPr>
            <a:spLocks noChangeShapeType="1"/>
          </p:cNvSpPr>
          <p:nvPr/>
        </p:nvSpPr>
        <p:spPr bwMode="auto">
          <a:xfrm>
            <a:off x="4191000" y="45720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97296" name="Rectangle 16"/>
          <p:cNvSpPr>
            <a:spLocks noChangeArrowheads="1"/>
          </p:cNvSpPr>
          <p:nvPr/>
        </p:nvSpPr>
        <p:spPr bwMode="auto">
          <a:xfrm>
            <a:off x="5943600" y="2819400"/>
            <a:ext cx="23622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333399"/>
                </a:solidFill>
                <a:latin typeface="Comic Sans MS" pitchFamily="66" charset="0"/>
              </a:rPr>
              <a:t>for a picnic?</a:t>
            </a:r>
          </a:p>
        </p:txBody>
      </p:sp>
      <p:sp>
        <p:nvSpPr>
          <p:cNvPr id="97297" name="Rectangle 17"/>
          <p:cNvSpPr>
            <a:spLocks noChangeArrowheads="1"/>
          </p:cNvSpPr>
          <p:nvPr/>
        </p:nvSpPr>
        <p:spPr bwMode="auto">
          <a:xfrm>
            <a:off x="5212977" y="4328179"/>
            <a:ext cx="16764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333399"/>
                </a:solidFill>
                <a:latin typeface="Comic Sans MS" pitchFamily="66" charset="0"/>
              </a:rPr>
              <a:t>swimming.</a:t>
            </a:r>
          </a:p>
        </p:txBody>
      </p:sp>
      <p:sp>
        <p:nvSpPr>
          <p:cNvPr id="97303" name="plant"/>
          <p:cNvSpPr>
            <a:spLocks noEditPoints="1" noChangeArrowheads="1"/>
          </p:cNvSpPr>
          <p:nvPr/>
        </p:nvSpPr>
        <p:spPr bwMode="auto">
          <a:xfrm>
            <a:off x="20574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97304" name="plant"/>
          <p:cNvSpPr>
            <a:spLocks noEditPoints="1" noChangeArrowheads="1"/>
          </p:cNvSpPr>
          <p:nvPr/>
        </p:nvSpPr>
        <p:spPr bwMode="auto">
          <a:xfrm>
            <a:off x="15240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97305" name="plant"/>
          <p:cNvSpPr>
            <a:spLocks noEditPoints="1" noChangeArrowheads="1"/>
          </p:cNvSpPr>
          <p:nvPr/>
        </p:nvSpPr>
        <p:spPr bwMode="auto">
          <a:xfrm>
            <a:off x="26670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97306" name="plant"/>
          <p:cNvSpPr>
            <a:spLocks noEditPoints="1" noChangeArrowheads="1"/>
          </p:cNvSpPr>
          <p:nvPr/>
        </p:nvSpPr>
        <p:spPr bwMode="auto">
          <a:xfrm>
            <a:off x="32004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97307" name="plant"/>
          <p:cNvSpPr>
            <a:spLocks noEditPoints="1" noChangeArrowheads="1"/>
          </p:cNvSpPr>
          <p:nvPr/>
        </p:nvSpPr>
        <p:spPr bwMode="auto">
          <a:xfrm>
            <a:off x="38100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97308" name="plant"/>
          <p:cNvSpPr>
            <a:spLocks noEditPoints="1" noChangeArrowheads="1"/>
          </p:cNvSpPr>
          <p:nvPr/>
        </p:nvSpPr>
        <p:spPr bwMode="auto">
          <a:xfrm>
            <a:off x="44196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97309" name="plant"/>
          <p:cNvSpPr>
            <a:spLocks noEditPoints="1" noChangeArrowheads="1"/>
          </p:cNvSpPr>
          <p:nvPr/>
        </p:nvSpPr>
        <p:spPr bwMode="auto">
          <a:xfrm>
            <a:off x="49530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97310" name="plant"/>
          <p:cNvSpPr>
            <a:spLocks noEditPoints="1" noChangeArrowheads="1"/>
          </p:cNvSpPr>
          <p:nvPr/>
        </p:nvSpPr>
        <p:spPr bwMode="auto">
          <a:xfrm>
            <a:off x="61722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97311" name="plant"/>
          <p:cNvSpPr>
            <a:spLocks noEditPoints="1" noChangeArrowheads="1"/>
          </p:cNvSpPr>
          <p:nvPr/>
        </p:nvSpPr>
        <p:spPr bwMode="auto">
          <a:xfrm>
            <a:off x="67056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97312" name="plant"/>
          <p:cNvSpPr>
            <a:spLocks noEditPoints="1" noChangeArrowheads="1"/>
          </p:cNvSpPr>
          <p:nvPr/>
        </p:nvSpPr>
        <p:spPr bwMode="auto">
          <a:xfrm>
            <a:off x="72390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97313" name="plant"/>
          <p:cNvSpPr>
            <a:spLocks noEditPoints="1" noChangeArrowheads="1"/>
          </p:cNvSpPr>
          <p:nvPr/>
        </p:nvSpPr>
        <p:spPr bwMode="auto">
          <a:xfrm>
            <a:off x="77724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97314" name="plant"/>
          <p:cNvSpPr>
            <a:spLocks noEditPoints="1" noChangeArrowheads="1"/>
          </p:cNvSpPr>
          <p:nvPr/>
        </p:nvSpPr>
        <p:spPr bwMode="auto">
          <a:xfrm>
            <a:off x="83820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97315" name="plant"/>
          <p:cNvSpPr>
            <a:spLocks noEditPoints="1" noChangeArrowheads="1"/>
          </p:cNvSpPr>
          <p:nvPr/>
        </p:nvSpPr>
        <p:spPr bwMode="auto">
          <a:xfrm>
            <a:off x="89916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97316" name="plant"/>
          <p:cNvSpPr>
            <a:spLocks noEditPoints="1" noChangeArrowheads="1"/>
          </p:cNvSpPr>
          <p:nvPr/>
        </p:nvSpPr>
        <p:spPr bwMode="auto">
          <a:xfrm>
            <a:off x="96012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97317" name="plant"/>
          <p:cNvSpPr>
            <a:spLocks noEditPoints="1" noChangeArrowheads="1"/>
          </p:cNvSpPr>
          <p:nvPr/>
        </p:nvSpPr>
        <p:spPr bwMode="auto">
          <a:xfrm>
            <a:off x="55626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97318" name="plant"/>
          <p:cNvSpPr>
            <a:spLocks noEditPoints="1" noChangeArrowheads="1"/>
          </p:cNvSpPr>
          <p:nvPr/>
        </p:nvSpPr>
        <p:spPr bwMode="auto">
          <a:xfrm>
            <a:off x="10134600" y="6324600"/>
            <a:ext cx="533400" cy="5334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223146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7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7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4" grpId="0"/>
      <p:bldP spid="97285" grpId="0"/>
      <p:bldP spid="97296" grpId="0"/>
      <p:bldP spid="9729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2057400" y="990601"/>
            <a:ext cx="7848600" cy="13788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333399"/>
                </a:solidFill>
                <a:latin typeface="Comic Sans MS" pitchFamily="66" charset="0"/>
              </a:rPr>
              <a:t>* Expression likes/dislikes/preferences:</a:t>
            </a:r>
          </a:p>
          <a:p>
            <a:pPr fontAlgn="base">
              <a:spcBef>
                <a:spcPct val="40000"/>
              </a:spcBef>
              <a:spcAft>
                <a:spcPct val="0"/>
              </a:spcAft>
            </a:pPr>
            <a:r>
              <a:rPr lang="en-US" sz="2200" dirty="0">
                <a:solidFill>
                  <a:srgbClr val="333399"/>
                </a:solidFill>
                <a:latin typeface="Comic Sans MS" pitchFamily="66" charset="0"/>
              </a:rPr>
              <a:t>       don’t fancy</a:t>
            </a:r>
          </a:p>
          <a:p>
            <a:pPr fontAlgn="base">
              <a:spcBef>
                <a:spcPct val="40000"/>
              </a:spcBef>
              <a:spcAft>
                <a:spcPct val="0"/>
              </a:spcAft>
            </a:pPr>
            <a:r>
              <a:rPr lang="en-US" sz="2200" dirty="0">
                <a:solidFill>
                  <a:srgbClr val="333399"/>
                </a:solidFill>
                <a:latin typeface="Comic Sans MS" pitchFamily="66" charset="0"/>
              </a:rPr>
              <a:t>       don’t mind</a:t>
            </a:r>
          </a:p>
        </p:txBody>
      </p:sp>
      <p:sp>
        <p:nvSpPr>
          <p:cNvPr id="99334" name="Line 6"/>
          <p:cNvSpPr>
            <a:spLocks noChangeShapeType="1"/>
          </p:cNvSpPr>
          <p:nvPr/>
        </p:nvSpPr>
        <p:spPr bwMode="auto">
          <a:xfrm>
            <a:off x="2590800" y="24384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99335" name="Line 7"/>
          <p:cNvSpPr>
            <a:spLocks noChangeShapeType="1"/>
          </p:cNvSpPr>
          <p:nvPr/>
        </p:nvSpPr>
        <p:spPr bwMode="auto">
          <a:xfrm>
            <a:off x="2590800" y="160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99341" name="Line 13"/>
          <p:cNvSpPr>
            <a:spLocks noChangeShapeType="1"/>
          </p:cNvSpPr>
          <p:nvPr/>
        </p:nvSpPr>
        <p:spPr bwMode="auto">
          <a:xfrm>
            <a:off x="4495800" y="19812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99343" name="Rectangle 15"/>
          <p:cNvSpPr>
            <a:spLocks noChangeArrowheads="1"/>
          </p:cNvSpPr>
          <p:nvPr/>
        </p:nvSpPr>
        <p:spPr bwMode="auto">
          <a:xfrm>
            <a:off x="5791200" y="1752600"/>
            <a:ext cx="21336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333399"/>
                </a:solidFill>
                <a:latin typeface="Comic Sans MS" pitchFamily="66" charset="0"/>
              </a:rPr>
              <a:t>to the cinema.</a:t>
            </a:r>
          </a:p>
        </p:txBody>
      </p:sp>
      <p:sp>
        <p:nvSpPr>
          <p:cNvPr id="99344" name="Rectangle 16"/>
          <p:cNvSpPr>
            <a:spLocks noChangeArrowheads="1"/>
          </p:cNvSpPr>
          <p:nvPr/>
        </p:nvSpPr>
        <p:spPr bwMode="auto">
          <a:xfrm>
            <a:off x="2209800" y="1676400"/>
            <a:ext cx="4572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333399"/>
                </a:solidFill>
                <a:latin typeface="Comic Sans MS" pitchFamily="66" charset="0"/>
              </a:rPr>
              <a:t>I</a:t>
            </a:r>
          </a:p>
        </p:txBody>
      </p:sp>
      <p:sp>
        <p:nvSpPr>
          <p:cNvPr id="99345" name="Line 17"/>
          <p:cNvSpPr>
            <a:spLocks noChangeShapeType="1"/>
          </p:cNvSpPr>
          <p:nvPr/>
        </p:nvSpPr>
        <p:spPr bwMode="auto">
          <a:xfrm>
            <a:off x="4343400" y="1600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99346" name="Rectangle 18"/>
          <p:cNvSpPr>
            <a:spLocks noChangeArrowheads="1"/>
          </p:cNvSpPr>
          <p:nvPr/>
        </p:nvSpPr>
        <p:spPr bwMode="auto">
          <a:xfrm>
            <a:off x="2209800" y="3124200"/>
            <a:ext cx="4572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333399"/>
                </a:solidFill>
                <a:latin typeface="Comic Sans MS" pitchFamily="66" charset="0"/>
              </a:rPr>
              <a:t>I</a:t>
            </a:r>
          </a:p>
        </p:txBody>
      </p:sp>
      <p:sp>
        <p:nvSpPr>
          <p:cNvPr id="99348" name="Line 20"/>
          <p:cNvSpPr>
            <a:spLocks noChangeShapeType="1"/>
          </p:cNvSpPr>
          <p:nvPr/>
        </p:nvSpPr>
        <p:spPr bwMode="auto">
          <a:xfrm>
            <a:off x="4343400" y="24384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99349" name="Line 21"/>
          <p:cNvSpPr>
            <a:spLocks noChangeShapeType="1"/>
          </p:cNvSpPr>
          <p:nvPr/>
        </p:nvSpPr>
        <p:spPr bwMode="auto">
          <a:xfrm>
            <a:off x="4495800" y="34290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99350" name="Rectangle 22"/>
          <p:cNvSpPr>
            <a:spLocks noChangeArrowheads="1"/>
          </p:cNvSpPr>
          <p:nvPr/>
        </p:nvSpPr>
        <p:spPr bwMode="auto">
          <a:xfrm>
            <a:off x="5791200" y="3124200"/>
            <a:ext cx="27432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333399"/>
                </a:solidFill>
                <a:latin typeface="Comic Sans MS" pitchFamily="66" charset="0"/>
              </a:rPr>
              <a:t>to the video shop.</a:t>
            </a:r>
          </a:p>
        </p:txBody>
      </p:sp>
      <p:sp>
        <p:nvSpPr>
          <p:cNvPr id="99352" name="Rectangle 24"/>
          <p:cNvSpPr>
            <a:spLocks noChangeArrowheads="1"/>
          </p:cNvSpPr>
          <p:nvPr/>
        </p:nvSpPr>
        <p:spPr bwMode="auto">
          <a:xfrm>
            <a:off x="2438400" y="4419600"/>
            <a:ext cx="51054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333399"/>
                </a:solidFill>
                <a:latin typeface="Comic Sans MS" pitchFamily="66" charset="0"/>
              </a:rPr>
              <a:t>I’d rather ____shopping.</a:t>
            </a:r>
          </a:p>
        </p:txBody>
      </p:sp>
      <p:sp>
        <p:nvSpPr>
          <p:cNvPr id="99355" name="Rectangle 27"/>
          <p:cNvSpPr>
            <a:spLocks noChangeArrowheads="1"/>
          </p:cNvSpPr>
          <p:nvPr/>
        </p:nvSpPr>
        <p:spPr bwMode="auto">
          <a:xfrm>
            <a:off x="1828800" y="4906964"/>
            <a:ext cx="8839200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333399"/>
                </a:solidFill>
                <a:latin typeface="Comic Sans MS" pitchFamily="66" charset="0"/>
              </a:rPr>
              <a:t>Asking people to do things:</a:t>
            </a:r>
          </a:p>
        </p:txBody>
      </p:sp>
      <p:sp>
        <p:nvSpPr>
          <p:cNvPr id="99356" name="Rectangle 28"/>
          <p:cNvSpPr>
            <a:spLocks noChangeArrowheads="1"/>
          </p:cNvSpPr>
          <p:nvPr/>
        </p:nvSpPr>
        <p:spPr bwMode="auto">
          <a:xfrm>
            <a:off x="1828800" y="5334001"/>
            <a:ext cx="8839200" cy="12434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333399"/>
                </a:solidFill>
                <a:latin typeface="Comic Sans MS" pitchFamily="66" charset="0"/>
              </a:rPr>
              <a:t>Would you mind                </a:t>
            </a:r>
          </a:p>
          <a:p>
            <a:pPr fontAlgn="base">
              <a:spcBef>
                <a:spcPct val="40000"/>
              </a:spcBef>
              <a:spcAft>
                <a:spcPct val="0"/>
              </a:spcAft>
            </a:pPr>
            <a:r>
              <a:rPr lang="en-US" sz="2200">
                <a:solidFill>
                  <a:srgbClr val="333399"/>
                </a:solidFill>
                <a:latin typeface="Comic Sans MS" pitchFamily="66" charset="0"/>
              </a:rPr>
              <a:t>Could you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333399"/>
                </a:solidFill>
                <a:latin typeface="Comic Sans MS" pitchFamily="66" charset="0"/>
              </a:rPr>
              <a:t>Do you think you could</a:t>
            </a:r>
            <a:r>
              <a:rPr lang="en-US" sz="2200">
                <a:solidFill>
                  <a:srgbClr val="000000"/>
                </a:solidFill>
                <a:latin typeface="Comic Sans MS" pitchFamily="66" charset="0"/>
              </a:rPr>
              <a:t> </a:t>
            </a:r>
            <a:endParaRPr lang="en-US" sz="2200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99357" name="Line 29"/>
          <p:cNvSpPr>
            <a:spLocks noChangeShapeType="1"/>
          </p:cNvSpPr>
          <p:nvPr/>
        </p:nvSpPr>
        <p:spPr bwMode="auto">
          <a:xfrm>
            <a:off x="5105400" y="62484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99358" name="Line 30"/>
          <p:cNvSpPr>
            <a:spLocks noChangeShapeType="1"/>
          </p:cNvSpPr>
          <p:nvPr/>
        </p:nvSpPr>
        <p:spPr bwMode="auto">
          <a:xfrm>
            <a:off x="5105400" y="56388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99359" name="Line 31"/>
          <p:cNvSpPr>
            <a:spLocks noChangeShapeType="1"/>
          </p:cNvSpPr>
          <p:nvPr/>
        </p:nvSpPr>
        <p:spPr bwMode="auto">
          <a:xfrm>
            <a:off x="4953000" y="5867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99360" name="Line 32"/>
          <p:cNvSpPr>
            <a:spLocks noChangeShapeType="1"/>
          </p:cNvSpPr>
          <p:nvPr/>
        </p:nvSpPr>
        <p:spPr bwMode="auto">
          <a:xfrm>
            <a:off x="4953000" y="5410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99361" name="Line 33"/>
          <p:cNvSpPr>
            <a:spLocks noChangeShapeType="1"/>
          </p:cNvSpPr>
          <p:nvPr/>
        </p:nvSpPr>
        <p:spPr bwMode="auto">
          <a:xfrm>
            <a:off x="6248400" y="54864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99362" name="Rectangle 34"/>
          <p:cNvSpPr>
            <a:spLocks noChangeArrowheads="1"/>
          </p:cNvSpPr>
          <p:nvPr/>
        </p:nvSpPr>
        <p:spPr bwMode="auto">
          <a:xfrm>
            <a:off x="6248400" y="5638800"/>
            <a:ext cx="41910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333399"/>
                </a:solidFill>
                <a:latin typeface="Comic Sans MS" pitchFamily="66" charset="0"/>
              </a:rPr>
              <a:t>to the shops for me, please ?</a:t>
            </a:r>
          </a:p>
        </p:txBody>
      </p:sp>
    </p:spTree>
    <p:extLst>
      <p:ext uri="{BB962C8B-B14F-4D97-AF65-F5344CB8AC3E}">
        <p14:creationId xmlns:p14="http://schemas.microsoft.com/office/powerpoint/2010/main" val="4265527491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5943600" y="152400"/>
            <a:ext cx="990600" cy="457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Loa 10.5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8458200" y="228600"/>
            <a:ext cx="990600" cy="609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Loa 10.6</a:t>
            </a: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2133600" y="152400"/>
            <a:ext cx="7696200" cy="147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333399"/>
                </a:solidFill>
                <a:latin typeface="Comic Sans MS" pitchFamily="66" charset="0"/>
              </a:rPr>
              <a:t>Pronunciation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333399"/>
                </a:solidFill>
                <a:latin typeface="Comic Sans MS" pitchFamily="66" charset="0"/>
              </a:rPr>
              <a:t>1./t   / and /   /; suggestions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srgbClr val="333399"/>
                </a:solidFill>
                <a:latin typeface="Comic Sans MS" pitchFamily="66" charset="0"/>
              </a:rPr>
              <a:t>a. Listen and tick (v) the word you hear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1981200" y="1644650"/>
            <a:ext cx="7543800" cy="17912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srgbClr val="3333FF"/>
                </a:solidFill>
                <a:latin typeface="Comic Sans MS" pitchFamily="66" charset="0"/>
              </a:rPr>
              <a:t>watch           wash                 cheap           sheep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srgbClr val="3333FF"/>
                </a:solidFill>
                <a:latin typeface="Comic Sans MS" pitchFamily="66" charset="0"/>
              </a:rPr>
              <a:t>catch            cash                 chew           shoe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srgbClr val="3333FF"/>
                </a:solidFill>
                <a:latin typeface="Comic Sans MS" pitchFamily="66" charset="0"/>
              </a:rPr>
              <a:t>chop               shop                which          wish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srgbClr val="3333FF"/>
                </a:solidFill>
                <a:latin typeface="Comic Sans MS" pitchFamily="66" charset="0"/>
              </a:rPr>
              <a:t>chip                ship                choose        shoes </a:t>
            </a:r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>
            <a:off x="3657600" y="16764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>
            <a:off x="7543800" y="16764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4648200" y="1676400"/>
            <a:ext cx="304800" cy="3810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6858000" y="2133600"/>
            <a:ext cx="304800" cy="3810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19474" name="Rectangle 18"/>
          <p:cNvSpPr>
            <a:spLocks noChangeArrowheads="1"/>
          </p:cNvSpPr>
          <p:nvPr/>
        </p:nvSpPr>
        <p:spPr bwMode="auto">
          <a:xfrm>
            <a:off x="7086600" y="2971800"/>
            <a:ext cx="304800" cy="3810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068876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/>
      <p:bldP spid="19466" grpId="0"/>
      <p:bldP spid="19467" grpId="0" animBg="1"/>
      <p:bldP spid="19468" grpId="0" animBg="1"/>
      <p:bldP spid="19469" grpId="0" animBg="1"/>
      <p:bldP spid="19473" grpId="0" animBg="1"/>
      <p:bldP spid="1947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2447365" y="981635"/>
            <a:ext cx="7001435" cy="58763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15000"/>
              </a:spcBef>
              <a:spcAft>
                <a:spcPct val="0"/>
              </a:spcAft>
            </a:pPr>
            <a:r>
              <a:rPr lang="en-US" sz="2200" dirty="0">
                <a:solidFill>
                  <a:srgbClr val="333399"/>
                </a:solidFill>
                <a:latin typeface="Comic Sans MS" pitchFamily="66" charset="0"/>
              </a:rPr>
              <a:t>1. Do you fancy going out tonight?</a:t>
            </a:r>
          </a:p>
          <a:p>
            <a:pPr fontAlgn="base">
              <a:spcBef>
                <a:spcPct val="15000"/>
              </a:spcBef>
              <a:spcAft>
                <a:spcPct val="0"/>
              </a:spcAft>
            </a:pPr>
            <a:endParaRPr lang="en-US" sz="2200" dirty="0">
              <a:solidFill>
                <a:srgbClr val="333399"/>
              </a:solidFill>
              <a:latin typeface="Comic Sans MS" pitchFamily="66" charset="0"/>
            </a:endParaRPr>
          </a:p>
          <a:p>
            <a:pPr fontAlgn="base">
              <a:spcBef>
                <a:spcPct val="15000"/>
              </a:spcBef>
              <a:spcAft>
                <a:spcPct val="0"/>
              </a:spcAft>
            </a:pPr>
            <a:r>
              <a:rPr lang="en-US" sz="2200" dirty="0">
                <a:solidFill>
                  <a:srgbClr val="333399"/>
                </a:solidFill>
                <a:latin typeface="Comic Sans MS" pitchFamily="66" charset="0"/>
              </a:rPr>
              <a:t>2. Let’s go to the beach.</a:t>
            </a:r>
          </a:p>
          <a:p>
            <a:pPr fontAlgn="base">
              <a:spcBef>
                <a:spcPct val="15000"/>
              </a:spcBef>
              <a:spcAft>
                <a:spcPct val="0"/>
              </a:spcAft>
            </a:pPr>
            <a:endParaRPr lang="en-US" sz="2200" dirty="0">
              <a:solidFill>
                <a:srgbClr val="333399"/>
              </a:solidFill>
              <a:latin typeface="Comic Sans MS" pitchFamily="66" charset="0"/>
            </a:endParaRPr>
          </a:p>
          <a:p>
            <a:pPr fontAlgn="base">
              <a:spcBef>
                <a:spcPct val="15000"/>
              </a:spcBef>
              <a:spcAft>
                <a:spcPct val="0"/>
              </a:spcAft>
            </a:pPr>
            <a:r>
              <a:rPr lang="en-US" sz="2200" dirty="0">
                <a:solidFill>
                  <a:srgbClr val="333399"/>
                </a:solidFill>
                <a:latin typeface="Comic Sans MS" pitchFamily="66" charset="0"/>
              </a:rPr>
              <a:t>3. What about getting a video?</a:t>
            </a:r>
          </a:p>
          <a:p>
            <a:pPr fontAlgn="base">
              <a:spcBef>
                <a:spcPct val="15000"/>
              </a:spcBef>
              <a:spcAft>
                <a:spcPct val="0"/>
              </a:spcAft>
            </a:pPr>
            <a:endParaRPr lang="en-US" sz="2200" dirty="0">
              <a:solidFill>
                <a:srgbClr val="333399"/>
              </a:solidFill>
              <a:latin typeface="Comic Sans MS" pitchFamily="66" charset="0"/>
            </a:endParaRPr>
          </a:p>
          <a:p>
            <a:pPr fontAlgn="base">
              <a:spcBef>
                <a:spcPct val="15000"/>
              </a:spcBef>
              <a:spcAft>
                <a:spcPct val="0"/>
              </a:spcAft>
            </a:pPr>
            <a:r>
              <a:rPr lang="en-US" sz="2200" dirty="0">
                <a:solidFill>
                  <a:srgbClr val="333399"/>
                </a:solidFill>
                <a:latin typeface="Comic Sans MS" pitchFamily="66" charset="0"/>
              </a:rPr>
              <a:t>4. Shall we book a table at the bistro?</a:t>
            </a:r>
          </a:p>
          <a:p>
            <a:pPr fontAlgn="base">
              <a:spcBef>
                <a:spcPct val="15000"/>
              </a:spcBef>
              <a:spcAft>
                <a:spcPct val="0"/>
              </a:spcAft>
            </a:pPr>
            <a:endParaRPr lang="en-US" sz="2200" dirty="0">
              <a:solidFill>
                <a:srgbClr val="333399"/>
              </a:solidFill>
              <a:latin typeface="Comic Sans MS" pitchFamily="66" charset="0"/>
            </a:endParaRPr>
          </a:p>
          <a:p>
            <a:pPr fontAlgn="base">
              <a:spcBef>
                <a:spcPct val="15000"/>
              </a:spcBef>
              <a:spcAft>
                <a:spcPct val="0"/>
              </a:spcAft>
            </a:pPr>
            <a:r>
              <a:rPr lang="en-US" sz="2200" dirty="0">
                <a:solidFill>
                  <a:srgbClr val="333399"/>
                </a:solidFill>
                <a:latin typeface="Comic Sans MS" pitchFamily="66" charset="0"/>
              </a:rPr>
              <a:t>5. Do you want to go to the party?</a:t>
            </a:r>
          </a:p>
          <a:p>
            <a:pPr fontAlgn="base">
              <a:spcBef>
                <a:spcPct val="15000"/>
              </a:spcBef>
              <a:spcAft>
                <a:spcPct val="0"/>
              </a:spcAft>
            </a:pPr>
            <a:endParaRPr lang="en-US" sz="2200" dirty="0">
              <a:solidFill>
                <a:srgbClr val="333399"/>
              </a:solidFill>
              <a:latin typeface="Comic Sans MS" pitchFamily="66" charset="0"/>
            </a:endParaRPr>
          </a:p>
          <a:p>
            <a:pPr fontAlgn="base">
              <a:spcBef>
                <a:spcPct val="15000"/>
              </a:spcBef>
              <a:spcAft>
                <a:spcPct val="0"/>
              </a:spcAft>
            </a:pPr>
            <a:r>
              <a:rPr lang="en-US" sz="2200" dirty="0">
                <a:solidFill>
                  <a:srgbClr val="333399"/>
                </a:solidFill>
                <a:latin typeface="Comic Sans MS" pitchFamily="66" charset="0"/>
              </a:rPr>
              <a:t>6.Why don’t we try that new pub?</a:t>
            </a:r>
          </a:p>
          <a:p>
            <a:pPr fontAlgn="base">
              <a:spcBef>
                <a:spcPct val="15000"/>
              </a:spcBef>
              <a:spcAft>
                <a:spcPct val="0"/>
              </a:spcAft>
            </a:pPr>
            <a:endParaRPr lang="en-US" sz="2200" dirty="0">
              <a:solidFill>
                <a:srgbClr val="333399"/>
              </a:solidFill>
              <a:latin typeface="Comic Sans MS" pitchFamily="66" charset="0"/>
            </a:endParaRPr>
          </a:p>
          <a:p>
            <a:pPr fontAlgn="base">
              <a:spcBef>
                <a:spcPct val="15000"/>
              </a:spcBef>
              <a:spcAft>
                <a:spcPct val="0"/>
              </a:spcAft>
            </a:pPr>
            <a:r>
              <a:rPr lang="en-US" sz="2200" dirty="0">
                <a:solidFill>
                  <a:srgbClr val="333399"/>
                </a:solidFill>
                <a:latin typeface="Comic Sans MS" pitchFamily="66" charset="0"/>
              </a:rPr>
              <a:t>7. I fancy seeing a film tonight</a:t>
            </a:r>
          </a:p>
          <a:p>
            <a:pPr fontAlgn="base">
              <a:spcBef>
                <a:spcPct val="15000"/>
              </a:spcBef>
              <a:spcAft>
                <a:spcPct val="0"/>
              </a:spcAft>
            </a:pPr>
            <a:endParaRPr lang="en-US" sz="2200" dirty="0">
              <a:solidFill>
                <a:srgbClr val="333399"/>
              </a:solidFill>
              <a:latin typeface="Comic Sans MS" pitchFamily="66" charset="0"/>
            </a:endParaRPr>
          </a:p>
          <a:p>
            <a:pPr fontAlgn="base">
              <a:spcBef>
                <a:spcPct val="15000"/>
              </a:spcBef>
              <a:spcAft>
                <a:spcPct val="0"/>
              </a:spcAft>
            </a:pPr>
            <a:r>
              <a:rPr lang="en-US" sz="2200" dirty="0">
                <a:solidFill>
                  <a:srgbClr val="333399"/>
                </a:solidFill>
                <a:latin typeface="Comic Sans MS" pitchFamily="66" charset="0"/>
              </a:rPr>
              <a:t>8. How about spending a week in Rio?</a:t>
            </a:r>
          </a:p>
        </p:txBody>
      </p:sp>
      <p:sp>
        <p:nvSpPr>
          <p:cNvPr id="100357" name="Freeform 5"/>
          <p:cNvSpPr>
            <a:spLocks/>
          </p:cNvSpPr>
          <p:nvPr/>
        </p:nvSpPr>
        <p:spPr bwMode="auto">
          <a:xfrm>
            <a:off x="2590800" y="812801"/>
            <a:ext cx="4114800" cy="461665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008" y="96"/>
              </a:cxn>
              <a:cxn ang="0">
                <a:pos x="1824" y="192"/>
              </a:cxn>
              <a:cxn ang="0">
                <a:pos x="2592" y="0"/>
              </a:cxn>
            </a:cxnLst>
            <a:rect l="0" t="0" r="r" b="b"/>
            <a:pathLst>
              <a:path w="2592" h="208">
                <a:moveTo>
                  <a:pt x="0" y="96"/>
                </a:moveTo>
                <a:cubicBezTo>
                  <a:pt x="352" y="88"/>
                  <a:pt x="704" y="80"/>
                  <a:pt x="1008" y="96"/>
                </a:cubicBezTo>
                <a:cubicBezTo>
                  <a:pt x="1312" y="112"/>
                  <a:pt x="1560" y="208"/>
                  <a:pt x="1824" y="192"/>
                </a:cubicBezTo>
                <a:cubicBezTo>
                  <a:pt x="2088" y="176"/>
                  <a:pt x="2448" y="40"/>
                  <a:pt x="2592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 type="arrow" w="med" len="med"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00358" name="Freeform 6"/>
          <p:cNvSpPr>
            <a:spLocks/>
          </p:cNvSpPr>
          <p:nvPr/>
        </p:nvSpPr>
        <p:spPr bwMode="auto">
          <a:xfrm>
            <a:off x="2667000" y="1485901"/>
            <a:ext cx="2514600" cy="461665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912" y="24"/>
              </a:cxn>
              <a:cxn ang="0">
                <a:pos x="1584" y="168"/>
              </a:cxn>
            </a:cxnLst>
            <a:rect l="0" t="0" r="r" b="b"/>
            <a:pathLst>
              <a:path w="1584" h="168">
                <a:moveTo>
                  <a:pt x="0" y="24"/>
                </a:moveTo>
                <a:cubicBezTo>
                  <a:pt x="324" y="12"/>
                  <a:pt x="648" y="0"/>
                  <a:pt x="912" y="24"/>
                </a:cubicBezTo>
                <a:cubicBezTo>
                  <a:pt x="1176" y="48"/>
                  <a:pt x="1380" y="108"/>
                  <a:pt x="1584" y="16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 type="arrow" w="med" len="med"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00359" name="Freeform 7"/>
          <p:cNvSpPr>
            <a:spLocks/>
          </p:cNvSpPr>
          <p:nvPr/>
        </p:nvSpPr>
        <p:spPr bwMode="auto">
          <a:xfrm>
            <a:off x="2738438" y="2222501"/>
            <a:ext cx="3581400" cy="461665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1584" y="40"/>
              </a:cxn>
              <a:cxn ang="0">
                <a:pos x="2256" y="280"/>
              </a:cxn>
            </a:cxnLst>
            <a:rect l="0" t="0" r="r" b="b"/>
            <a:pathLst>
              <a:path w="2256" h="280">
                <a:moveTo>
                  <a:pt x="0" y="40"/>
                </a:moveTo>
                <a:cubicBezTo>
                  <a:pt x="604" y="20"/>
                  <a:pt x="1208" y="0"/>
                  <a:pt x="1584" y="40"/>
                </a:cubicBezTo>
                <a:cubicBezTo>
                  <a:pt x="1960" y="80"/>
                  <a:pt x="2108" y="180"/>
                  <a:pt x="2256" y="28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00360" name="Freeform 8"/>
          <p:cNvSpPr>
            <a:spLocks/>
          </p:cNvSpPr>
          <p:nvPr/>
        </p:nvSpPr>
        <p:spPr bwMode="auto">
          <a:xfrm>
            <a:off x="2743200" y="3111501"/>
            <a:ext cx="4038600" cy="461665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1008" y="48"/>
              </a:cxn>
              <a:cxn ang="0">
                <a:pos x="1824" y="192"/>
              </a:cxn>
              <a:cxn ang="0">
                <a:pos x="2544" y="0"/>
              </a:cxn>
            </a:cxnLst>
            <a:rect l="0" t="0" r="r" b="b"/>
            <a:pathLst>
              <a:path w="2544" h="200">
                <a:moveTo>
                  <a:pt x="0" y="48"/>
                </a:moveTo>
                <a:cubicBezTo>
                  <a:pt x="352" y="36"/>
                  <a:pt x="704" y="24"/>
                  <a:pt x="1008" y="48"/>
                </a:cubicBezTo>
                <a:cubicBezTo>
                  <a:pt x="1312" y="72"/>
                  <a:pt x="1568" y="200"/>
                  <a:pt x="1824" y="192"/>
                </a:cubicBezTo>
                <a:cubicBezTo>
                  <a:pt x="2080" y="184"/>
                  <a:pt x="2312" y="92"/>
                  <a:pt x="2544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00361" name="Freeform 9"/>
          <p:cNvSpPr>
            <a:spLocks/>
          </p:cNvSpPr>
          <p:nvPr/>
        </p:nvSpPr>
        <p:spPr bwMode="auto">
          <a:xfrm>
            <a:off x="2667000" y="3873501"/>
            <a:ext cx="4038600" cy="461665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624" y="48"/>
              </a:cxn>
              <a:cxn ang="0">
                <a:pos x="1536" y="192"/>
              </a:cxn>
              <a:cxn ang="0">
                <a:pos x="2544" y="0"/>
              </a:cxn>
            </a:cxnLst>
            <a:rect l="0" t="0" r="r" b="b"/>
            <a:pathLst>
              <a:path w="2544" h="200">
                <a:moveTo>
                  <a:pt x="0" y="48"/>
                </a:moveTo>
                <a:cubicBezTo>
                  <a:pt x="184" y="36"/>
                  <a:pt x="368" y="24"/>
                  <a:pt x="624" y="48"/>
                </a:cubicBezTo>
                <a:cubicBezTo>
                  <a:pt x="880" y="72"/>
                  <a:pt x="1216" y="200"/>
                  <a:pt x="1536" y="192"/>
                </a:cubicBezTo>
                <a:cubicBezTo>
                  <a:pt x="1856" y="184"/>
                  <a:pt x="2344" y="40"/>
                  <a:pt x="2544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00362" name="Freeform 10"/>
          <p:cNvSpPr>
            <a:spLocks/>
          </p:cNvSpPr>
          <p:nvPr/>
        </p:nvSpPr>
        <p:spPr bwMode="auto">
          <a:xfrm>
            <a:off x="2743200" y="4584701"/>
            <a:ext cx="3657600" cy="461665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1344" y="40"/>
              </a:cxn>
              <a:cxn ang="0">
                <a:pos x="2304" y="280"/>
              </a:cxn>
            </a:cxnLst>
            <a:rect l="0" t="0" r="r" b="b"/>
            <a:pathLst>
              <a:path w="2304" h="280">
                <a:moveTo>
                  <a:pt x="0" y="40"/>
                </a:moveTo>
                <a:cubicBezTo>
                  <a:pt x="480" y="20"/>
                  <a:pt x="960" y="0"/>
                  <a:pt x="1344" y="40"/>
                </a:cubicBezTo>
                <a:cubicBezTo>
                  <a:pt x="1728" y="80"/>
                  <a:pt x="2144" y="248"/>
                  <a:pt x="2304" y="28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00363" name="Freeform 11"/>
          <p:cNvSpPr>
            <a:spLocks/>
          </p:cNvSpPr>
          <p:nvPr/>
        </p:nvSpPr>
        <p:spPr bwMode="auto">
          <a:xfrm>
            <a:off x="2743200" y="5435601"/>
            <a:ext cx="3276600" cy="461665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1104" y="32"/>
              </a:cxn>
              <a:cxn ang="0">
                <a:pos x="2064" y="224"/>
              </a:cxn>
            </a:cxnLst>
            <a:rect l="0" t="0" r="r" b="b"/>
            <a:pathLst>
              <a:path w="2064" h="224">
                <a:moveTo>
                  <a:pt x="0" y="32"/>
                </a:moveTo>
                <a:cubicBezTo>
                  <a:pt x="380" y="16"/>
                  <a:pt x="760" y="0"/>
                  <a:pt x="1104" y="32"/>
                </a:cubicBezTo>
                <a:cubicBezTo>
                  <a:pt x="1448" y="64"/>
                  <a:pt x="2040" y="176"/>
                  <a:pt x="2064" y="22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00365" name="Freeform 13"/>
          <p:cNvSpPr>
            <a:spLocks/>
          </p:cNvSpPr>
          <p:nvPr/>
        </p:nvSpPr>
        <p:spPr bwMode="auto">
          <a:xfrm>
            <a:off x="2743200" y="6121401"/>
            <a:ext cx="4343400" cy="461665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112" y="32"/>
              </a:cxn>
              <a:cxn ang="0">
                <a:pos x="2736" y="224"/>
              </a:cxn>
            </a:cxnLst>
            <a:rect l="0" t="0" r="r" b="b"/>
            <a:pathLst>
              <a:path w="2736" h="224">
                <a:moveTo>
                  <a:pt x="0" y="32"/>
                </a:moveTo>
                <a:cubicBezTo>
                  <a:pt x="828" y="16"/>
                  <a:pt x="1656" y="0"/>
                  <a:pt x="2112" y="32"/>
                </a:cubicBezTo>
                <a:cubicBezTo>
                  <a:pt x="2568" y="64"/>
                  <a:pt x="2632" y="176"/>
                  <a:pt x="2736" y="22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100366" name="Rectangle 14"/>
          <p:cNvSpPr>
            <a:spLocks noChangeArrowheads="1"/>
          </p:cNvSpPr>
          <p:nvPr/>
        </p:nvSpPr>
        <p:spPr bwMode="auto">
          <a:xfrm>
            <a:off x="1524000" y="0"/>
            <a:ext cx="31496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200" b="1" i="1">
                <a:solidFill>
                  <a:srgbClr val="333399"/>
                </a:solidFill>
                <a:latin typeface="Comic Sans MS" pitchFamily="66" charset="0"/>
              </a:rPr>
              <a:t>2. Making suggestions</a:t>
            </a:r>
          </a:p>
        </p:txBody>
      </p:sp>
      <p:sp>
        <p:nvSpPr>
          <p:cNvPr id="100367" name="Rectangle 15"/>
          <p:cNvSpPr>
            <a:spLocks noChangeArrowheads="1"/>
          </p:cNvSpPr>
          <p:nvPr/>
        </p:nvSpPr>
        <p:spPr bwMode="auto">
          <a:xfrm>
            <a:off x="1905001" y="381000"/>
            <a:ext cx="7262813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200" i="1">
                <a:solidFill>
                  <a:srgbClr val="3333FF"/>
                </a:solidFill>
                <a:latin typeface="Comic Sans MS" pitchFamily="66" charset="0"/>
              </a:rPr>
              <a:t>c. Mark these suggestions with the correct intonation.</a:t>
            </a:r>
          </a:p>
        </p:txBody>
      </p:sp>
    </p:spTree>
    <p:extLst>
      <p:ext uri="{BB962C8B-B14F-4D97-AF65-F5344CB8AC3E}">
        <p14:creationId xmlns:p14="http://schemas.microsoft.com/office/powerpoint/2010/main" val="2309254888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6" grpId="0"/>
      <p:bldP spid="100357" grpId="0" animBg="1"/>
      <p:bldP spid="100358" grpId="0" animBg="1"/>
      <p:bldP spid="100359" grpId="0" animBg="1"/>
      <p:bldP spid="100360" grpId="0" animBg="1"/>
      <p:bldP spid="100361" grpId="0" animBg="1"/>
      <p:bldP spid="100362" grpId="0" animBg="1"/>
      <p:bldP spid="100363" grpId="0" animBg="1"/>
      <p:bldP spid="100365" grpId="0" animBg="1"/>
      <p:bldP spid="100366" grpId="0"/>
      <p:bldP spid="10036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3"/>
          <p:cNvSpPr>
            <a:spLocks noChangeArrowheads="1"/>
          </p:cNvSpPr>
          <p:nvPr/>
        </p:nvSpPr>
        <p:spPr bwMode="auto">
          <a:xfrm>
            <a:off x="1524000" y="5064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333399"/>
              </a:solidFill>
              <a:latin typeface="Comic Sans MS" pitchFamily="66" charset="0"/>
            </a:endParaRPr>
          </a:p>
        </p:txBody>
      </p:sp>
      <p:pic>
        <p:nvPicPr>
          <p:cNvPr id="119812" name="Picture 4" descr="Picture 0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6075" y="609600"/>
            <a:ext cx="9144000" cy="6248400"/>
          </a:xfrm>
          <a:prstGeom prst="rect">
            <a:avLst/>
          </a:prstGeom>
          <a:noFill/>
        </p:spPr>
      </p:pic>
      <p:sp>
        <p:nvSpPr>
          <p:cNvPr id="119814" name="Rectangle 6"/>
          <p:cNvSpPr>
            <a:spLocks noChangeArrowheads="1"/>
          </p:cNvSpPr>
          <p:nvPr/>
        </p:nvSpPr>
        <p:spPr bwMode="auto">
          <a:xfrm>
            <a:off x="1676401" y="152400"/>
            <a:ext cx="28495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 b="1">
                <a:solidFill>
                  <a:srgbClr val="333399"/>
                </a:solidFill>
                <a:latin typeface="Comic Sans MS" pitchFamily="66" charset="0"/>
              </a:rPr>
              <a:t>a.Read the story.</a:t>
            </a:r>
          </a:p>
        </p:txBody>
      </p:sp>
    </p:spTree>
    <p:extLst>
      <p:ext uri="{BB962C8B-B14F-4D97-AF65-F5344CB8AC3E}">
        <p14:creationId xmlns:p14="http://schemas.microsoft.com/office/powerpoint/2010/main" val="4266358368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1676400" y="76200"/>
            <a:ext cx="6324600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3200" b="1">
                <a:solidFill>
                  <a:srgbClr val="333399"/>
                </a:solidFill>
                <a:latin typeface="Comic Sans MS" pitchFamily="66" charset="0"/>
              </a:rPr>
              <a:t>* Rules</a:t>
            </a:r>
            <a:r>
              <a:rPr lang="en-US" sz="2600" b="1">
                <a:solidFill>
                  <a:srgbClr val="333399"/>
                </a:solidFill>
                <a:latin typeface="Comic Sans MS" pitchFamily="66" charset="0"/>
              </a:rPr>
              <a:t>: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600" b="1">
                <a:solidFill>
                  <a:srgbClr val="333399"/>
                </a:solidFill>
                <a:latin typeface="Comic Sans MS" pitchFamily="66" charset="0"/>
              </a:rPr>
              <a:t>1. Look at the cartoon again.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>
                <a:solidFill>
                  <a:srgbClr val="333399"/>
                </a:solidFill>
                <a:latin typeface="Comic Sans MS" pitchFamily="66" charset="0"/>
              </a:rPr>
              <a:t> a. Find these forms of going to:</a:t>
            </a:r>
          </a:p>
        </p:txBody>
      </p:sp>
      <p:sp>
        <p:nvSpPr>
          <p:cNvPr id="121859" name="Rectangle 3"/>
          <p:cNvSpPr>
            <a:spLocks noChangeArrowheads="1"/>
          </p:cNvSpPr>
          <p:nvPr/>
        </p:nvSpPr>
        <p:spPr bwMode="auto">
          <a:xfrm>
            <a:off x="1828800" y="1828800"/>
            <a:ext cx="86106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400">
                <a:solidFill>
                  <a:srgbClr val="333399"/>
                </a:solidFill>
                <a:latin typeface="Comic Sans MS" pitchFamily="66" charset="0"/>
              </a:rPr>
              <a:t> A positive sentence: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en-US" sz="2400">
              <a:solidFill>
                <a:srgbClr val="333399"/>
              </a:solidFill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400">
                <a:solidFill>
                  <a:srgbClr val="333399"/>
                </a:solidFill>
                <a:latin typeface="Comic Sans MS" pitchFamily="66" charset="0"/>
              </a:rPr>
              <a:t> A negative sentence: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en-US" sz="2400">
              <a:solidFill>
                <a:srgbClr val="000000"/>
              </a:solidFill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400">
                <a:solidFill>
                  <a:srgbClr val="333399"/>
                </a:solidFill>
                <a:latin typeface="Comic Sans MS" pitchFamily="66" charset="0"/>
              </a:rPr>
              <a:t>A question: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en-US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718611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/>
      <p:bldP spid="1218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97" name="Group 325"/>
          <p:cNvGraphicFramePr>
            <a:graphicFrameLocks noGrp="1"/>
          </p:cNvGraphicFramePr>
          <p:nvPr/>
        </p:nvGraphicFramePr>
        <p:xfrm>
          <a:off x="3505200" y="1676400"/>
          <a:ext cx="6781800" cy="2211388"/>
        </p:xfrm>
        <a:graphic>
          <a:graphicData uri="http://schemas.openxmlformats.org/drawingml/2006/table">
            <a:tbl>
              <a:tblPr/>
              <a:tblGrid>
                <a:gridCol w="2057400"/>
                <a:gridCol w="1981200"/>
                <a:gridCol w="1143000"/>
                <a:gridCol w="16002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am (’m)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going to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watch TV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He / she / 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is (’s)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work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We /you / they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are (’re)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play tennis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26" name="Rectangle 54"/>
          <p:cNvSpPr>
            <a:spLocks noChangeArrowheads="1"/>
          </p:cNvSpPr>
          <p:nvPr/>
        </p:nvSpPr>
        <p:spPr bwMode="auto">
          <a:xfrm>
            <a:off x="1752600" y="1981200"/>
            <a:ext cx="1600200" cy="533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Comic Sans MS" pitchFamily="66" charset="0"/>
              </a:rPr>
              <a:t>Positive</a:t>
            </a:r>
          </a:p>
        </p:txBody>
      </p:sp>
      <p:graphicFrame>
        <p:nvGraphicFramePr>
          <p:cNvPr id="3387" name="Group 315"/>
          <p:cNvGraphicFramePr>
            <a:graphicFrameLocks noGrp="1"/>
          </p:cNvGraphicFramePr>
          <p:nvPr/>
        </p:nvGraphicFramePr>
        <p:xfrm>
          <a:off x="3505200" y="4114801"/>
          <a:ext cx="6781800" cy="2516823"/>
        </p:xfrm>
        <a:graphic>
          <a:graphicData uri="http://schemas.openxmlformats.org/drawingml/2006/table">
            <a:tbl>
              <a:tblPr/>
              <a:tblGrid>
                <a:gridCol w="1905000"/>
                <a:gridCol w="2209800"/>
                <a:gridCol w="1143000"/>
                <a:gridCol w="1524000"/>
              </a:tblGrid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          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am not (’m not)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going to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watch TV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3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He/ she/ 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is not (’s not)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work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We/you/ they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are not (’re not 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play tennis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51" name="Rectangle 79"/>
          <p:cNvSpPr>
            <a:spLocks noChangeArrowheads="1"/>
          </p:cNvSpPr>
          <p:nvPr/>
        </p:nvSpPr>
        <p:spPr bwMode="auto">
          <a:xfrm>
            <a:off x="1676400" y="4114800"/>
            <a:ext cx="1524000" cy="533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Comic Sans MS" pitchFamily="66" charset="0"/>
              </a:rPr>
              <a:t>Negative</a:t>
            </a:r>
          </a:p>
        </p:txBody>
      </p:sp>
      <p:sp>
        <p:nvSpPr>
          <p:cNvPr id="3241" name="Text Box 169"/>
          <p:cNvSpPr txBox="1">
            <a:spLocks noChangeArrowheads="1"/>
          </p:cNvSpPr>
          <p:nvPr/>
        </p:nvSpPr>
        <p:spPr bwMode="auto">
          <a:xfrm>
            <a:off x="1752600" y="228601"/>
            <a:ext cx="7467600" cy="16927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3333FF"/>
                </a:solidFill>
                <a:latin typeface="Comic Sans MS" pitchFamily="66" charset="0"/>
              </a:rPr>
              <a:t>  </a:t>
            </a:r>
            <a:r>
              <a:rPr lang="en-US" sz="3200" b="1">
                <a:solidFill>
                  <a:srgbClr val="FF0066"/>
                </a:solidFill>
                <a:latin typeface="Comic Sans MS" pitchFamily="66" charset="0"/>
              </a:rPr>
              <a:t>* Rules:</a:t>
            </a:r>
          </a:p>
          <a:p>
            <a:pPr marL="342900" indent="-3429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333399"/>
                </a:solidFill>
                <a:latin typeface="Comic Sans MS" pitchFamily="66" charset="0"/>
              </a:rPr>
              <a:t>b. How do we make these forms of going to ?</a:t>
            </a:r>
          </a:p>
          <a:p>
            <a:pPr marL="342900" indent="-3429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333399"/>
                </a:solidFill>
                <a:latin typeface="Comic Sans MS" pitchFamily="66" charset="0"/>
              </a:rPr>
              <a:t>Form:</a:t>
            </a:r>
          </a:p>
        </p:txBody>
      </p:sp>
    </p:spTree>
    <p:extLst>
      <p:ext uri="{BB962C8B-B14F-4D97-AF65-F5344CB8AC3E}">
        <p14:creationId xmlns:p14="http://schemas.microsoft.com/office/powerpoint/2010/main" val="1675563567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6" grpId="0" animBg="1" autoUpdateAnimBg="0"/>
      <p:bldP spid="3151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63" name="Group 267"/>
          <p:cNvGraphicFramePr>
            <a:graphicFrameLocks noGrp="1"/>
          </p:cNvGraphicFramePr>
          <p:nvPr/>
        </p:nvGraphicFramePr>
        <p:xfrm>
          <a:off x="3962400" y="990601"/>
          <a:ext cx="5638800" cy="1448753"/>
        </p:xfrm>
        <a:graphic>
          <a:graphicData uri="http://schemas.openxmlformats.org/drawingml/2006/table">
            <a:tbl>
              <a:tblPr/>
              <a:tblGrid>
                <a:gridCol w="788988"/>
                <a:gridCol w="1878012"/>
                <a:gridCol w="1143000"/>
                <a:gridCol w="1828800"/>
              </a:tblGrid>
              <a:tr h="173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going to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watch TV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he/she/it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work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Are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we/you/they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play tennis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24" name="Rectangle 28"/>
          <p:cNvSpPr>
            <a:spLocks noChangeArrowheads="1"/>
          </p:cNvSpPr>
          <p:nvPr/>
        </p:nvSpPr>
        <p:spPr bwMode="auto">
          <a:xfrm>
            <a:off x="1752600" y="1143000"/>
            <a:ext cx="1752600" cy="381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Comic Sans MS" pitchFamily="66" charset="0"/>
              </a:rPr>
              <a:t>Questions</a:t>
            </a:r>
          </a:p>
        </p:txBody>
      </p:sp>
      <p:graphicFrame>
        <p:nvGraphicFramePr>
          <p:cNvPr id="4361" name="Group 265"/>
          <p:cNvGraphicFramePr>
            <a:graphicFrameLocks noGrp="1"/>
          </p:cNvGraphicFramePr>
          <p:nvPr/>
        </p:nvGraphicFramePr>
        <p:xfrm>
          <a:off x="3962400" y="2743201"/>
          <a:ext cx="5638800" cy="1524953"/>
        </p:xfrm>
        <a:graphic>
          <a:graphicData uri="http://schemas.openxmlformats.org/drawingml/2006/table">
            <a:tbl>
              <a:tblPr/>
              <a:tblGrid>
                <a:gridCol w="838200"/>
                <a:gridCol w="2057400"/>
                <a:gridCol w="2743200"/>
              </a:tblGrid>
              <a:tr h="37147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Yes,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he / she /it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 we /you/they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are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364" name="Group 268"/>
          <p:cNvGraphicFramePr>
            <a:graphicFrameLocks noGrp="1"/>
          </p:cNvGraphicFramePr>
          <p:nvPr/>
        </p:nvGraphicFramePr>
        <p:xfrm>
          <a:off x="3962400" y="4495801"/>
          <a:ext cx="5638800" cy="1448753"/>
        </p:xfrm>
        <a:graphic>
          <a:graphicData uri="http://schemas.openxmlformats.org/drawingml/2006/table">
            <a:tbl>
              <a:tblPr/>
              <a:tblGrid>
                <a:gridCol w="838200"/>
                <a:gridCol w="2057400"/>
                <a:gridCol w="2743200"/>
              </a:tblGrid>
              <a:tr h="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No,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am not ( ’m not)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He / she / 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is not (’s not)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we / you / they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are not (aren’t)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56" name="Rectangle 160"/>
          <p:cNvSpPr>
            <a:spLocks noChangeArrowheads="1"/>
          </p:cNvSpPr>
          <p:nvPr/>
        </p:nvSpPr>
        <p:spPr bwMode="auto">
          <a:xfrm>
            <a:off x="1676400" y="2743200"/>
            <a:ext cx="2209800" cy="533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Comic Sans MS" pitchFamily="66" charset="0"/>
              </a:rPr>
              <a:t>Short answers</a:t>
            </a:r>
          </a:p>
        </p:txBody>
      </p:sp>
    </p:spTree>
    <p:extLst>
      <p:ext uri="{BB962C8B-B14F-4D97-AF65-F5344CB8AC3E}">
        <p14:creationId xmlns:p14="http://schemas.microsoft.com/office/powerpoint/2010/main" val="554507415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4" grpId="0" animBg="1" autoUpdateAnimBg="0"/>
      <p:bldP spid="4256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1524000" y="304801"/>
            <a:ext cx="9144000" cy="127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 b="1">
                <a:solidFill>
                  <a:srgbClr val="333399"/>
                </a:solidFill>
                <a:latin typeface="Comic Sans MS" pitchFamily="66" charset="0"/>
              </a:rPr>
              <a:t>2. When do we use </a:t>
            </a:r>
            <a:r>
              <a:rPr lang="en-US" sz="2400" b="1" i="1">
                <a:solidFill>
                  <a:srgbClr val="FF0000"/>
                </a:solidFill>
                <a:latin typeface="Comic Sans MS" pitchFamily="66" charset="0"/>
              </a:rPr>
              <a:t>going to</a:t>
            </a:r>
            <a:r>
              <a:rPr lang="en-US" sz="2400" b="1" i="1">
                <a:solidFill>
                  <a:srgbClr val="333399"/>
                </a:solidFill>
                <a:latin typeface="Comic Sans MS" pitchFamily="66" charset="0"/>
              </a:rPr>
              <a:t> </a:t>
            </a:r>
            <a:r>
              <a:rPr lang="en-US" sz="2400" b="1">
                <a:solidFill>
                  <a:srgbClr val="333399"/>
                </a:solidFill>
                <a:latin typeface="Comic Sans MS" pitchFamily="66" charset="0"/>
              </a:rPr>
              <a:t>talk about the future ?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>
                <a:solidFill>
                  <a:srgbClr val="333399"/>
                </a:solidFill>
                <a:latin typeface="Comic Sans MS" pitchFamily="66" charset="0"/>
              </a:rPr>
              <a:t>  a. Look at these sentences from the story. Say which future form is used and why.</a:t>
            </a:r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1981200" y="1858963"/>
            <a:ext cx="7924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333399"/>
                </a:solidFill>
                <a:latin typeface="Comic Sans MS" pitchFamily="66" charset="0"/>
              </a:rPr>
              <a:t>Mike :  </a:t>
            </a:r>
            <a:r>
              <a:rPr lang="en-US" sz="2400" i="1">
                <a:solidFill>
                  <a:srgbClr val="333399"/>
                </a:solidFill>
                <a:latin typeface="Comic Sans MS" pitchFamily="66" charset="0"/>
              </a:rPr>
              <a:t>This year, Karen, I’m going to give up smoking</a:t>
            </a:r>
          </a:p>
        </p:txBody>
      </p:sp>
      <p:sp>
        <p:nvSpPr>
          <p:cNvPr id="91144" name="Rectangle 8"/>
          <p:cNvSpPr>
            <a:spLocks noChangeArrowheads="1"/>
          </p:cNvSpPr>
          <p:nvPr/>
        </p:nvSpPr>
        <p:spPr bwMode="auto">
          <a:xfrm>
            <a:off x="1981200" y="2971800"/>
            <a:ext cx="7924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333399"/>
                </a:solidFill>
                <a:latin typeface="Comic Sans MS" pitchFamily="66" charset="0"/>
              </a:rPr>
              <a:t>Karen : </a:t>
            </a:r>
            <a:r>
              <a:rPr lang="en-US" sz="2400" i="1">
                <a:solidFill>
                  <a:srgbClr val="333399"/>
                </a:solidFill>
                <a:latin typeface="Comic Sans MS" pitchFamily="66" charset="0"/>
              </a:rPr>
              <a:t>You won’t give up smoking.</a:t>
            </a:r>
          </a:p>
        </p:txBody>
      </p:sp>
      <p:sp>
        <p:nvSpPr>
          <p:cNvPr id="91146" name="Rectangle 10"/>
          <p:cNvSpPr>
            <a:spLocks noChangeArrowheads="1"/>
          </p:cNvSpPr>
          <p:nvPr/>
        </p:nvSpPr>
        <p:spPr bwMode="auto">
          <a:xfrm>
            <a:off x="1981200" y="3992563"/>
            <a:ext cx="7924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333399"/>
                </a:solidFill>
                <a:latin typeface="Comic Sans MS" pitchFamily="66" charset="0"/>
              </a:rPr>
              <a:t>John : </a:t>
            </a:r>
            <a:r>
              <a:rPr lang="en-US" sz="2400" i="1">
                <a:solidFill>
                  <a:srgbClr val="333399"/>
                </a:solidFill>
                <a:latin typeface="Comic Sans MS" pitchFamily="66" charset="0"/>
              </a:rPr>
              <a:t>I’ll give up </a:t>
            </a:r>
            <a:r>
              <a:rPr lang="en-US" sz="2400" i="1" smtClean="0">
                <a:solidFill>
                  <a:srgbClr val="333399"/>
                </a:solidFill>
                <a:latin typeface="Comic Sans MS" pitchFamily="66" charset="0"/>
              </a:rPr>
              <a:t>too</a:t>
            </a:r>
            <a:endParaRPr lang="en-US" sz="2400" i="1">
              <a:solidFill>
                <a:srgbClr val="3333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554272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1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9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2" grpId="0"/>
      <p:bldP spid="91144" grpId="0"/>
      <p:bldP spid="911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1524000" y="228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>
                <a:solidFill>
                  <a:srgbClr val="333399"/>
                </a:solidFill>
                <a:latin typeface="Comic Sans MS" pitchFamily="66" charset="0"/>
              </a:rPr>
              <a:t>b. Use the sentences  complete the examples for the rules.</a:t>
            </a:r>
          </a:p>
        </p:txBody>
      </p:sp>
      <p:graphicFrame>
        <p:nvGraphicFramePr>
          <p:cNvPr id="92183" name="Group 23"/>
          <p:cNvGraphicFramePr>
            <a:graphicFrameLocks noGrp="1"/>
          </p:cNvGraphicFramePr>
          <p:nvPr/>
        </p:nvGraphicFramePr>
        <p:xfrm>
          <a:off x="1676400" y="838200"/>
          <a:ext cx="8991600" cy="4038600"/>
        </p:xfrm>
        <a:graphic>
          <a:graphicData uri="http://schemas.openxmlformats.org/drawingml/2006/table">
            <a:tbl>
              <a:tblPr/>
              <a:tblGrid>
                <a:gridCol w="4343400"/>
                <a:gridCol w="4648200"/>
              </a:tblGrid>
              <a:tr h="403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+We use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will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mic Sans MS" pitchFamily="66" charset="0"/>
                        </a:rPr>
                        <a:t>To make predictions or talk about the future in general.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Eg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: 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mic Sans MS" pitchFamily="66" charset="0"/>
                        </a:rPr>
                        <a:t>When we decide to do something at the moment of speaking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Eg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:___________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+We use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going to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omic Sans MS" pitchFamily="66" charset="0"/>
                        </a:rPr>
                        <a:t>To talk about something that we have already decided to do.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Eg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: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179" name="Rectangle 19"/>
          <p:cNvSpPr>
            <a:spLocks noChangeArrowheads="1"/>
          </p:cNvSpPr>
          <p:nvPr/>
        </p:nvSpPr>
        <p:spPr bwMode="auto">
          <a:xfrm>
            <a:off x="1663700" y="2095500"/>
            <a:ext cx="4267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200">
                <a:solidFill>
                  <a:srgbClr val="000000"/>
                </a:solidFill>
                <a:latin typeface="Comic Sans MS" pitchFamily="66" charset="0"/>
              </a:rPr>
              <a:t>      </a:t>
            </a:r>
            <a:r>
              <a:rPr lang="en-US" sz="2200">
                <a:solidFill>
                  <a:srgbClr val="333399"/>
                </a:solidFill>
                <a:latin typeface="Comic Sans MS" pitchFamily="66" charset="0"/>
              </a:rPr>
              <a:t>You won’t stop smoking</a:t>
            </a:r>
            <a:r>
              <a:rPr lang="en-US" sz="2200">
                <a:solidFill>
                  <a:srgbClr val="000000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92180" name="Rectangle 20"/>
          <p:cNvSpPr>
            <a:spLocks noChangeArrowheads="1"/>
          </p:cNvSpPr>
          <p:nvPr/>
        </p:nvSpPr>
        <p:spPr bwMode="auto">
          <a:xfrm>
            <a:off x="1676400" y="3695700"/>
            <a:ext cx="4267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200" dirty="0">
                <a:solidFill>
                  <a:srgbClr val="000000"/>
                </a:solidFill>
                <a:latin typeface="Comic Sans MS" pitchFamily="66" charset="0"/>
              </a:rPr>
              <a:t>      </a:t>
            </a:r>
            <a:r>
              <a:rPr lang="en-US" sz="2200" dirty="0">
                <a:solidFill>
                  <a:srgbClr val="333399"/>
                </a:solidFill>
                <a:latin typeface="Comic Sans MS" pitchFamily="66" charset="0"/>
              </a:rPr>
              <a:t>I’ll give </a:t>
            </a:r>
            <a:r>
              <a:rPr lang="en-US" sz="2200" dirty="0" smtClean="0">
                <a:solidFill>
                  <a:srgbClr val="333399"/>
                </a:solidFill>
                <a:latin typeface="Comic Sans MS" pitchFamily="66" charset="0"/>
              </a:rPr>
              <a:t>up, </a:t>
            </a:r>
            <a:r>
              <a:rPr lang="en-US" sz="2200" dirty="0">
                <a:solidFill>
                  <a:srgbClr val="333399"/>
                </a:solidFill>
                <a:latin typeface="Comic Sans MS" pitchFamily="66" charset="0"/>
              </a:rPr>
              <a:t>too.</a:t>
            </a:r>
          </a:p>
        </p:txBody>
      </p:sp>
      <p:sp>
        <p:nvSpPr>
          <p:cNvPr id="92181" name="Rectangle 21"/>
          <p:cNvSpPr>
            <a:spLocks noChangeArrowheads="1"/>
          </p:cNvSpPr>
          <p:nvPr/>
        </p:nvSpPr>
        <p:spPr bwMode="auto">
          <a:xfrm>
            <a:off x="6032500" y="2120900"/>
            <a:ext cx="426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200">
                <a:solidFill>
                  <a:srgbClr val="000000"/>
                </a:solidFill>
                <a:latin typeface="Comic Sans MS" pitchFamily="66" charset="0"/>
              </a:rPr>
              <a:t>      </a:t>
            </a:r>
            <a:r>
              <a:rPr lang="en-US" sz="2200">
                <a:solidFill>
                  <a:srgbClr val="333399"/>
                </a:solidFill>
                <a:latin typeface="Comic Sans MS" pitchFamily="66" charset="0"/>
              </a:rPr>
              <a:t>This year, Karen. I’m going to give up smoking.</a:t>
            </a:r>
          </a:p>
        </p:txBody>
      </p:sp>
    </p:spTree>
    <p:extLst>
      <p:ext uri="{BB962C8B-B14F-4D97-AF65-F5344CB8AC3E}">
        <p14:creationId xmlns:p14="http://schemas.microsoft.com/office/powerpoint/2010/main" val="2263344119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2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2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2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2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4" grpId="0"/>
      <p:bldP spid="92179" grpId="0"/>
      <p:bldP spid="92180" grpId="0"/>
      <p:bldP spid="9218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Picture 0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0"/>
            <a:ext cx="9067800" cy="6096000"/>
          </a:xfrm>
          <a:prstGeom prst="rect">
            <a:avLst/>
          </a:prstGeom>
          <a:noFill/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600200" y="6064624"/>
            <a:ext cx="4518212" cy="717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Comic Sans MS" pitchFamily="66" charset="0"/>
              </a:rPr>
              <a:t>My daughter / tidy / bedroom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Comic Sans MS" pitchFamily="66" charset="0"/>
              </a:rPr>
              <a:t>She / talk / phone for hours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6172200" y="6084888"/>
            <a:ext cx="4495800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Comic Sans MS" pitchFamily="66" charset="0"/>
              </a:rPr>
              <a:t>We / be nicer to each other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Comic Sans MS" pitchFamily="66" charset="0"/>
              </a:rPr>
              <a:t>We / argue with each other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5918200" y="0"/>
            <a:ext cx="4749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200">
                <a:solidFill>
                  <a:srgbClr val="FF0000"/>
                </a:solidFill>
                <a:latin typeface="Comic Sans MS" pitchFamily="66" charset="0"/>
              </a:rPr>
              <a:t>Practice</a:t>
            </a:r>
            <a:r>
              <a:rPr lang="en-US" sz="2200">
                <a:solidFill>
                  <a:srgbClr val="000000"/>
                </a:solidFill>
                <a:latin typeface="Comic Sans MS" pitchFamily="66" charset="0"/>
              </a:rPr>
              <a:t>: </a:t>
            </a:r>
            <a:r>
              <a:rPr lang="en-US" sz="2200">
                <a:solidFill>
                  <a:srgbClr val="333399"/>
                </a:solidFill>
                <a:latin typeface="Comic Sans MS" pitchFamily="66" charset="0"/>
              </a:rPr>
              <a:t>1a. Make sentences with going to and this information.</a:t>
            </a:r>
          </a:p>
        </p:txBody>
      </p:sp>
    </p:spTree>
    <p:extLst>
      <p:ext uri="{BB962C8B-B14F-4D97-AF65-F5344CB8AC3E}">
        <p14:creationId xmlns:p14="http://schemas.microsoft.com/office/powerpoint/2010/main" val="3836398670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zMBJkrohaH5NJ1JHjGrXTw&quot;,&quot;gi&quot;:&quot;f6XzewjubCzpwuXtB7YmfA&quot;,&quot;ti&quot;:&quot;characters&quot;,&quot;vs&quot;:{&quot;f&quot;:[1479,674,694,683],&quot;i&quot;:{&quot;d&quot;:&quot;zMBJkrohaH5NJ1JHjGrXTw&quot;,&quot;p&quot;:true}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nu-qV_H4oXURTsLQ7p2rrg&quot;,&quot;gi&quot;:&quot;B_ZoME8Um5gIPsvaw5hqWQ&quot;,&quot;ti&quot;:&quot;characters&quot;,&quot;vs&quot;:{&quot;f&quot;:[690,691],&quot;i&quot;:{&quot;d&quot;:null,&quot;p&quot;:true}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DOpAz0uZhotoUCTku5yTWg&quot;,&quot;gi&quot;:&quot;Hf4TeLT4fZyLiKzxKCT3jw&quot;,&quot;ti&quot;:&quot;characters&quot;,&quot;vs&quot;:{&quot;f&quot;:[1277,683,704],&quot;i&quot;:{&quot;d&quot;:&quot;DOpAz0uZhotoUCTku5yTWg&quot;,&quot;p&quot;:true}}}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3333FF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3333FF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1512</Words>
  <Application>Microsoft Office PowerPoint</Application>
  <PresentationFormat>Widescreen</PresentationFormat>
  <Paragraphs>316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.VnTime</vt:lpstr>
      <vt:lpstr>Arial</vt:lpstr>
      <vt:lpstr>Calibri</vt:lpstr>
      <vt:lpstr>Comic Sans MS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27</cp:revision>
  <dcterms:created xsi:type="dcterms:W3CDTF">2020-03-27T08:39:57Z</dcterms:created>
  <dcterms:modified xsi:type="dcterms:W3CDTF">2022-02-13T15:52:36Z</dcterms:modified>
</cp:coreProperties>
</file>