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3"/>
  </p:notesMasterIdLst>
  <p:sldIdLst>
    <p:sldId id="256" r:id="rId2"/>
    <p:sldId id="384" r:id="rId3"/>
    <p:sldId id="318" r:id="rId4"/>
    <p:sldId id="257" r:id="rId5"/>
    <p:sldId id="385" r:id="rId6"/>
    <p:sldId id="386" r:id="rId7"/>
    <p:sldId id="399" r:id="rId8"/>
    <p:sldId id="387" r:id="rId9"/>
    <p:sldId id="398" r:id="rId10"/>
    <p:sldId id="401" r:id="rId11"/>
    <p:sldId id="390" r:id="rId12"/>
    <p:sldId id="392" r:id="rId13"/>
    <p:sldId id="391" r:id="rId14"/>
    <p:sldId id="300" r:id="rId15"/>
    <p:sldId id="402" r:id="rId16"/>
    <p:sldId id="400" r:id="rId17"/>
    <p:sldId id="415" r:id="rId18"/>
    <p:sldId id="403" r:id="rId19"/>
    <p:sldId id="407" r:id="rId20"/>
    <p:sldId id="406" r:id="rId21"/>
    <p:sldId id="410" r:id="rId22"/>
    <p:sldId id="408" r:id="rId23"/>
    <p:sldId id="404" r:id="rId24"/>
    <p:sldId id="411" r:id="rId25"/>
    <p:sldId id="409" r:id="rId26"/>
    <p:sldId id="412" r:id="rId27"/>
    <p:sldId id="405" r:id="rId28"/>
    <p:sldId id="413" r:id="rId29"/>
    <p:sldId id="414" r:id="rId30"/>
    <p:sldId id="275" r:id="rId31"/>
    <p:sldId id="3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FFFF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2683"/>
  </p:normalViewPr>
  <p:slideViewPr>
    <p:cSldViewPr snapToGrid="0">
      <p:cViewPr varScale="1">
        <p:scale>
          <a:sx n="69" d="100"/>
          <a:sy n="69" d="100"/>
        </p:scale>
        <p:origin x="57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F1743-4229-47B0-A965-C0DF68E1C9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CADD39F-B0A2-41B6-AD6F-5604F83C8A6E}">
      <dgm:prSet custT="1"/>
      <dgm:spPr/>
      <dgm:t>
        <a:bodyPr/>
        <a:lstStyle/>
        <a:p>
          <a:r>
            <a:rPr lang="en-US" sz="2800" dirty="0" err="1">
              <a:latin typeface="Arial" panose="020B0604020202020204" pitchFamily="34" charset="0"/>
              <a:cs typeface="Arial" panose="020B0604020202020204" pitchFamily="34" charset="0"/>
            </a:rPr>
            <a:t>Nêu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dưỡng</a:t>
          </a:r>
          <a:r>
            <a:rPr lang="en-US" sz="2800" dirty="0">
              <a:latin typeface="Arial" panose="020B0604020202020204" pitchFamily="34" charset="0"/>
              <a:cs typeface="Arial" panose="020B0604020202020204" pitchFamily="34" charset="0"/>
            </a:rPr>
            <a:t>.</a:t>
          </a:r>
        </a:p>
      </dgm:t>
    </dgm:pt>
    <dgm:pt modelId="{6E5C3DE2-CF96-454F-937D-0736072E4AEC}" type="parTrans" cxnId="{380DB943-B82B-4848-A971-A800CF074B3C}">
      <dgm:prSet/>
      <dgm:spPr/>
      <dgm:t>
        <a:bodyPr/>
        <a:lstStyle/>
        <a:p>
          <a:endParaRPr lang="en-US"/>
        </a:p>
      </dgm:t>
    </dgm:pt>
    <dgm:pt modelId="{A70F2240-1E9D-4A1F-A304-FEB667867589}" type="sibTrans" cxnId="{380DB943-B82B-4848-A971-A800CF074B3C}">
      <dgm:prSet/>
      <dgm:spPr/>
      <dgm:t>
        <a:bodyPr/>
        <a:lstStyle/>
        <a:p>
          <a:endParaRPr lang="en-US"/>
        </a:p>
      </dgm:t>
    </dgm:pt>
    <dgm:pt modelId="{E7B6CF7C-0947-42C0-8825-65A2325F81CA}">
      <dgm:prSet custT="1"/>
      <dgm:spPr/>
      <dgm:t>
        <a:bodyPr/>
        <a:lstStyle/>
        <a:p>
          <a:r>
            <a:rPr lang="en-US" sz="2800" dirty="0" err="1">
              <a:latin typeface="Arial" panose="020B0604020202020204" pitchFamily="34" charset="0"/>
              <a:cs typeface="Arial" panose="020B0604020202020204" pitchFamily="34" charset="0"/>
            </a:rPr>
            <a:t>Trình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được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nội</a:t>
          </a:r>
          <a:r>
            <a:rPr lang="en-US" sz="2800" dirty="0">
              <a:latin typeface="Arial" panose="020B0604020202020204" pitchFamily="34" charset="0"/>
              <a:cs typeface="Arial" panose="020B0604020202020204" pitchFamily="34" charset="0"/>
            </a:rPr>
            <a:t> dung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cuộc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họp</a:t>
          </a:r>
          <a:r>
            <a:rPr lang="en-US" sz="2800" dirty="0">
              <a:latin typeface="Arial" panose="020B0604020202020204" pitchFamily="34" charset="0"/>
              <a:cs typeface="Arial" panose="020B0604020202020204" pitchFamily="34" charset="0"/>
            </a:rPr>
            <a:t>.</a:t>
          </a:r>
        </a:p>
      </dgm:t>
    </dgm:pt>
    <dgm:pt modelId="{F159CFD4-8343-4FD0-9AA4-D98090C871A6}" type="parTrans" cxnId="{048B1C1E-178A-479A-BCC1-A9E8FDD5EA37}">
      <dgm:prSet/>
      <dgm:spPr/>
      <dgm:t>
        <a:bodyPr/>
        <a:lstStyle/>
        <a:p>
          <a:endParaRPr lang="en-US"/>
        </a:p>
      </dgm:t>
    </dgm:pt>
    <dgm:pt modelId="{4D11A512-DFCB-4C7D-8AC9-0459F94B6C4C}" type="sibTrans" cxnId="{048B1C1E-178A-479A-BCC1-A9E8FDD5EA37}">
      <dgm:prSet/>
      <dgm:spPr/>
      <dgm:t>
        <a:bodyPr/>
        <a:lstStyle/>
        <a:p>
          <a:endParaRPr lang="en-US"/>
        </a:p>
      </dgm:t>
    </dgm:pt>
    <dgm:pt modelId="{F44EBA67-824A-4710-AC81-863B2FA37113}">
      <dgm:prSet custT="1"/>
      <dgm:spPr/>
      <dgm:t>
        <a:bodyPr/>
        <a:lstStyle/>
        <a:p>
          <a:r>
            <a:rPr lang="af-ZA" sz="2800" dirty="0">
              <a:latin typeface="Arial" panose="020B0604020202020204" pitchFamily="34" charset="0"/>
              <a:cs typeface="Arial" panose="020B0604020202020204" pitchFamily="34" charset="0"/>
            </a:rPr>
            <a:t>Tổ chức được một số cuộc họp thông thường trong công tác điều dưỡng trên những tình huống cụ  thể.</a:t>
          </a:r>
          <a:endParaRPr lang="en-US" sz="2800" dirty="0">
            <a:latin typeface="Arial" panose="020B0604020202020204" pitchFamily="34" charset="0"/>
            <a:cs typeface="Arial" panose="020B0604020202020204" pitchFamily="34" charset="0"/>
          </a:endParaRPr>
        </a:p>
      </dgm:t>
    </dgm:pt>
    <dgm:pt modelId="{186DA605-1D37-4BC4-B6A4-9EA60EE9A4F5}" type="parTrans" cxnId="{24708C71-6A88-4BA4-8257-C2BBBB508413}">
      <dgm:prSet/>
      <dgm:spPr/>
      <dgm:t>
        <a:bodyPr/>
        <a:lstStyle/>
        <a:p>
          <a:endParaRPr lang="en-US"/>
        </a:p>
      </dgm:t>
    </dgm:pt>
    <dgm:pt modelId="{E1154B75-266D-487A-82F1-55C0F923C4B2}" type="sibTrans" cxnId="{24708C71-6A88-4BA4-8257-C2BBBB508413}">
      <dgm:prSet/>
      <dgm:spPr/>
      <dgm:t>
        <a:bodyPr/>
        <a:lstStyle/>
        <a:p>
          <a:endParaRPr lang="en-US"/>
        </a:p>
      </dgm:t>
    </dgm:pt>
    <dgm:pt modelId="{063A5FF1-DF5B-499F-83AF-F780EF126565}">
      <dgm:prSet custT="1"/>
      <dgm:spPr/>
      <dgm:t>
        <a:bodyPr/>
        <a:lstStyle/>
        <a:p>
          <a:r>
            <a:rPr lang="af-ZA" sz="2800" dirty="0">
              <a:latin typeface="Arial" panose="020B0604020202020204" pitchFamily="34" charset="0"/>
              <a:cs typeface="Arial" panose="020B0604020202020204" pitchFamily="34" charset="0"/>
            </a:rPr>
            <a:t>Thể hiện được thái độ nghiêm túc, tự chủ, làm việc có kế hoạch, tôn trọng và hợp tác với các thành viên trong nhóm công tác để tổ chức được một số cuộc họp thông thường trên ccstinhf huống cụ thể tại lướp</a:t>
          </a:r>
          <a:endParaRPr lang="en-US" sz="2800" dirty="0">
            <a:latin typeface="Arial" panose="020B0604020202020204" pitchFamily="34" charset="0"/>
            <a:cs typeface="Arial" panose="020B0604020202020204" pitchFamily="34" charset="0"/>
          </a:endParaRPr>
        </a:p>
      </dgm:t>
    </dgm:pt>
    <dgm:pt modelId="{DA110202-C743-4B9F-A496-6720608D3155}" type="parTrans" cxnId="{50B4A75C-CDDE-4E59-AEE7-8EC596404D07}">
      <dgm:prSet/>
      <dgm:spPr/>
      <dgm:t>
        <a:bodyPr/>
        <a:lstStyle/>
        <a:p>
          <a:endParaRPr lang="en-US"/>
        </a:p>
      </dgm:t>
    </dgm:pt>
    <dgm:pt modelId="{B122C0D3-B25E-4775-90B0-6AE84C7EE486}" type="sibTrans" cxnId="{50B4A75C-CDDE-4E59-AEE7-8EC596404D07}">
      <dgm:prSet/>
      <dgm:spPr/>
      <dgm:t>
        <a:bodyPr/>
        <a:lstStyle/>
        <a:p>
          <a:endParaRPr lang="en-US"/>
        </a:p>
      </dgm:t>
    </dgm:pt>
    <dgm:pt modelId="{04A1518B-1B82-45E9-AD2C-20AA5360CF8A}" type="pres">
      <dgm:prSet presAssocID="{EBDF1743-4229-47B0-A965-C0DF68E1C9FE}" presName="Name0" presStyleCnt="0">
        <dgm:presLayoutVars>
          <dgm:chMax val="7"/>
          <dgm:chPref val="7"/>
          <dgm:dir/>
        </dgm:presLayoutVars>
      </dgm:prSet>
      <dgm:spPr/>
      <dgm:t>
        <a:bodyPr/>
        <a:lstStyle/>
        <a:p>
          <a:endParaRPr lang="en-US"/>
        </a:p>
      </dgm:t>
    </dgm:pt>
    <dgm:pt modelId="{989751CA-5421-4C52-8E74-BC115872792C}" type="pres">
      <dgm:prSet presAssocID="{EBDF1743-4229-47B0-A965-C0DF68E1C9FE}" presName="Name1" presStyleCnt="0"/>
      <dgm:spPr/>
    </dgm:pt>
    <dgm:pt modelId="{9A4C16DD-AEE8-4722-9700-4AE9D1755FEE}" type="pres">
      <dgm:prSet presAssocID="{EBDF1743-4229-47B0-A965-C0DF68E1C9FE}" presName="cycle" presStyleCnt="0"/>
      <dgm:spPr/>
    </dgm:pt>
    <dgm:pt modelId="{4CA64987-CC95-4BF7-9907-85965B7F7D39}" type="pres">
      <dgm:prSet presAssocID="{EBDF1743-4229-47B0-A965-C0DF68E1C9FE}" presName="srcNode" presStyleLbl="node1" presStyleIdx="0" presStyleCnt="4"/>
      <dgm:spPr/>
    </dgm:pt>
    <dgm:pt modelId="{E912BEA2-C8A1-4A67-8EE4-183B32687B0D}" type="pres">
      <dgm:prSet presAssocID="{EBDF1743-4229-47B0-A965-C0DF68E1C9FE}" presName="conn" presStyleLbl="parChTrans1D2" presStyleIdx="0" presStyleCnt="1"/>
      <dgm:spPr/>
      <dgm:t>
        <a:bodyPr/>
        <a:lstStyle/>
        <a:p>
          <a:endParaRPr lang="en-US"/>
        </a:p>
      </dgm:t>
    </dgm:pt>
    <dgm:pt modelId="{29DE1EF6-EFCF-4449-A596-6E07F4E17B22}" type="pres">
      <dgm:prSet presAssocID="{EBDF1743-4229-47B0-A965-C0DF68E1C9FE}" presName="extraNode" presStyleLbl="node1" presStyleIdx="0" presStyleCnt="4"/>
      <dgm:spPr/>
    </dgm:pt>
    <dgm:pt modelId="{08B538DF-2673-40F8-9C0C-8D4DB6394D68}" type="pres">
      <dgm:prSet presAssocID="{EBDF1743-4229-47B0-A965-C0DF68E1C9FE}" presName="dstNode" presStyleLbl="node1" presStyleIdx="0" presStyleCnt="4"/>
      <dgm:spPr/>
    </dgm:pt>
    <dgm:pt modelId="{70DF8B0F-DE57-40D8-94C2-89CD559A911E}" type="pres">
      <dgm:prSet presAssocID="{BCADD39F-B0A2-41B6-AD6F-5604F83C8A6E}" presName="text_1" presStyleLbl="node1" presStyleIdx="0" presStyleCnt="4">
        <dgm:presLayoutVars>
          <dgm:bulletEnabled val="1"/>
        </dgm:presLayoutVars>
      </dgm:prSet>
      <dgm:spPr/>
      <dgm:t>
        <a:bodyPr/>
        <a:lstStyle/>
        <a:p>
          <a:endParaRPr lang="en-US"/>
        </a:p>
      </dgm:t>
    </dgm:pt>
    <dgm:pt modelId="{9FC04E05-B68D-4A86-A925-D4E2277AA83C}" type="pres">
      <dgm:prSet presAssocID="{BCADD39F-B0A2-41B6-AD6F-5604F83C8A6E}" presName="accent_1" presStyleCnt="0"/>
      <dgm:spPr/>
    </dgm:pt>
    <dgm:pt modelId="{7B6F9A5D-9A0D-4639-82BE-FA3F63B0FC45}" type="pres">
      <dgm:prSet presAssocID="{BCADD39F-B0A2-41B6-AD6F-5604F83C8A6E}" presName="accentRepeatNode" presStyleLbl="solidFgAcc1" presStyleIdx="0" presStyleCnt="4"/>
      <dgm:spPr/>
    </dgm:pt>
    <dgm:pt modelId="{D92E3D86-1513-4285-8543-B9412F70F543}" type="pres">
      <dgm:prSet presAssocID="{E7B6CF7C-0947-42C0-8825-65A2325F81CA}" presName="text_2" presStyleLbl="node1" presStyleIdx="1" presStyleCnt="4">
        <dgm:presLayoutVars>
          <dgm:bulletEnabled val="1"/>
        </dgm:presLayoutVars>
      </dgm:prSet>
      <dgm:spPr/>
      <dgm:t>
        <a:bodyPr/>
        <a:lstStyle/>
        <a:p>
          <a:endParaRPr lang="en-US"/>
        </a:p>
      </dgm:t>
    </dgm:pt>
    <dgm:pt modelId="{A381E2C5-BBC0-4B22-89D5-03C2BC6D2DE2}" type="pres">
      <dgm:prSet presAssocID="{E7B6CF7C-0947-42C0-8825-65A2325F81CA}" presName="accent_2" presStyleCnt="0"/>
      <dgm:spPr/>
    </dgm:pt>
    <dgm:pt modelId="{A72BAB46-7B17-4432-9E00-F58702E5164C}" type="pres">
      <dgm:prSet presAssocID="{E7B6CF7C-0947-42C0-8825-65A2325F81CA}" presName="accentRepeatNode" presStyleLbl="solidFgAcc1" presStyleIdx="1" presStyleCnt="4"/>
      <dgm:spPr/>
    </dgm:pt>
    <dgm:pt modelId="{44DE36E2-636D-4C13-8EA5-A54668706AF2}" type="pres">
      <dgm:prSet presAssocID="{F44EBA67-824A-4710-AC81-863B2FA37113}" presName="text_3" presStyleLbl="node1" presStyleIdx="2" presStyleCnt="4">
        <dgm:presLayoutVars>
          <dgm:bulletEnabled val="1"/>
        </dgm:presLayoutVars>
      </dgm:prSet>
      <dgm:spPr/>
      <dgm:t>
        <a:bodyPr/>
        <a:lstStyle/>
        <a:p>
          <a:endParaRPr lang="en-US"/>
        </a:p>
      </dgm:t>
    </dgm:pt>
    <dgm:pt modelId="{E12F6310-3E71-4147-A788-B012EC952B21}" type="pres">
      <dgm:prSet presAssocID="{F44EBA67-824A-4710-AC81-863B2FA37113}" presName="accent_3" presStyleCnt="0"/>
      <dgm:spPr/>
    </dgm:pt>
    <dgm:pt modelId="{353BA184-CF69-43F1-8118-1631026615AE}" type="pres">
      <dgm:prSet presAssocID="{F44EBA67-824A-4710-AC81-863B2FA37113}" presName="accentRepeatNode" presStyleLbl="solidFgAcc1" presStyleIdx="2" presStyleCnt="4"/>
      <dgm:spPr>
        <a:blipFill rotWithShape="0">
          <a:blip xmlns:r="http://schemas.openxmlformats.org/officeDocument/2006/relationships" r:embed="rId1"/>
          <a:stretch>
            <a:fillRect/>
          </a:stretch>
        </a:blipFill>
      </dgm:spPr>
    </dgm:pt>
    <dgm:pt modelId="{ED963B94-0C69-4671-9C41-BF3BE0F2C61E}" type="pres">
      <dgm:prSet presAssocID="{063A5FF1-DF5B-499F-83AF-F780EF126565}" presName="text_4" presStyleLbl="node1" presStyleIdx="3" presStyleCnt="4" custScaleY="183266">
        <dgm:presLayoutVars>
          <dgm:bulletEnabled val="1"/>
        </dgm:presLayoutVars>
      </dgm:prSet>
      <dgm:spPr/>
      <dgm:t>
        <a:bodyPr/>
        <a:lstStyle/>
        <a:p>
          <a:endParaRPr lang="en-US"/>
        </a:p>
      </dgm:t>
    </dgm:pt>
    <dgm:pt modelId="{63A5DC37-C037-467F-935F-DB9A4F6F0ED6}" type="pres">
      <dgm:prSet presAssocID="{063A5FF1-DF5B-499F-83AF-F780EF126565}" presName="accent_4" presStyleCnt="0"/>
      <dgm:spPr/>
    </dgm:pt>
    <dgm:pt modelId="{90A63205-5DC0-4A03-A660-F930230E34E3}" type="pres">
      <dgm:prSet presAssocID="{063A5FF1-DF5B-499F-83AF-F780EF126565}" presName="accentRepeatNode" presStyleLbl="solidFgAcc1" presStyleIdx="3" presStyleCnt="4"/>
      <dgm:spPr/>
    </dgm:pt>
  </dgm:ptLst>
  <dgm:cxnLst>
    <dgm:cxn modelId="{14B48A67-52E6-4E31-90C2-88E7FEBD7A42}" type="presOf" srcId="{BCADD39F-B0A2-41B6-AD6F-5604F83C8A6E}" destId="{70DF8B0F-DE57-40D8-94C2-89CD559A911E}" srcOrd="0" destOrd="0" presId="urn:microsoft.com/office/officeart/2008/layout/VerticalCurvedList"/>
    <dgm:cxn modelId="{F4830616-8D9F-427B-BF57-1CBB74CD9D63}" type="presOf" srcId="{A70F2240-1E9D-4A1F-A304-FEB667867589}" destId="{E912BEA2-C8A1-4A67-8EE4-183B32687B0D}" srcOrd="0" destOrd="0" presId="urn:microsoft.com/office/officeart/2008/layout/VerticalCurvedList"/>
    <dgm:cxn modelId="{3FE2770C-1C1A-4620-9FC9-1A39BBFA0BD5}" type="presOf" srcId="{E7B6CF7C-0947-42C0-8825-65A2325F81CA}" destId="{D92E3D86-1513-4285-8543-B9412F70F543}" srcOrd="0" destOrd="0" presId="urn:microsoft.com/office/officeart/2008/layout/VerticalCurvedList"/>
    <dgm:cxn modelId="{50B4A75C-CDDE-4E59-AEE7-8EC596404D07}" srcId="{EBDF1743-4229-47B0-A965-C0DF68E1C9FE}" destId="{063A5FF1-DF5B-499F-83AF-F780EF126565}" srcOrd="3" destOrd="0" parTransId="{DA110202-C743-4B9F-A496-6720608D3155}" sibTransId="{B122C0D3-B25E-4775-90B0-6AE84C7EE486}"/>
    <dgm:cxn modelId="{048B1C1E-178A-479A-BCC1-A9E8FDD5EA37}" srcId="{EBDF1743-4229-47B0-A965-C0DF68E1C9FE}" destId="{E7B6CF7C-0947-42C0-8825-65A2325F81CA}" srcOrd="1" destOrd="0" parTransId="{F159CFD4-8343-4FD0-9AA4-D98090C871A6}" sibTransId="{4D11A512-DFCB-4C7D-8AC9-0459F94B6C4C}"/>
    <dgm:cxn modelId="{7395C003-B09B-479B-9109-E376A001F720}" type="presOf" srcId="{EBDF1743-4229-47B0-A965-C0DF68E1C9FE}" destId="{04A1518B-1B82-45E9-AD2C-20AA5360CF8A}" srcOrd="0" destOrd="0" presId="urn:microsoft.com/office/officeart/2008/layout/VerticalCurvedList"/>
    <dgm:cxn modelId="{092B19C2-907E-48E4-B98E-9183F6BFB38B}" type="presOf" srcId="{063A5FF1-DF5B-499F-83AF-F780EF126565}" destId="{ED963B94-0C69-4671-9C41-BF3BE0F2C61E}" srcOrd="0" destOrd="0" presId="urn:microsoft.com/office/officeart/2008/layout/VerticalCurvedList"/>
    <dgm:cxn modelId="{C88D4602-FA9F-4D95-80A6-D9FA602586B1}" type="presOf" srcId="{F44EBA67-824A-4710-AC81-863B2FA37113}" destId="{44DE36E2-636D-4C13-8EA5-A54668706AF2}" srcOrd="0" destOrd="0" presId="urn:microsoft.com/office/officeart/2008/layout/VerticalCurvedList"/>
    <dgm:cxn modelId="{380DB943-B82B-4848-A971-A800CF074B3C}" srcId="{EBDF1743-4229-47B0-A965-C0DF68E1C9FE}" destId="{BCADD39F-B0A2-41B6-AD6F-5604F83C8A6E}" srcOrd="0" destOrd="0" parTransId="{6E5C3DE2-CF96-454F-937D-0736072E4AEC}" sibTransId="{A70F2240-1E9D-4A1F-A304-FEB667867589}"/>
    <dgm:cxn modelId="{24708C71-6A88-4BA4-8257-C2BBBB508413}" srcId="{EBDF1743-4229-47B0-A965-C0DF68E1C9FE}" destId="{F44EBA67-824A-4710-AC81-863B2FA37113}" srcOrd="2" destOrd="0" parTransId="{186DA605-1D37-4BC4-B6A4-9EA60EE9A4F5}" sibTransId="{E1154B75-266D-487A-82F1-55C0F923C4B2}"/>
    <dgm:cxn modelId="{ADD9F493-F632-4973-97F7-8821C578C0C9}" type="presParOf" srcId="{04A1518B-1B82-45E9-AD2C-20AA5360CF8A}" destId="{989751CA-5421-4C52-8E74-BC115872792C}" srcOrd="0" destOrd="0" presId="urn:microsoft.com/office/officeart/2008/layout/VerticalCurvedList"/>
    <dgm:cxn modelId="{F6E98760-30F6-478D-94C7-C287FC2D69A5}" type="presParOf" srcId="{989751CA-5421-4C52-8E74-BC115872792C}" destId="{9A4C16DD-AEE8-4722-9700-4AE9D1755FEE}" srcOrd="0" destOrd="0" presId="urn:microsoft.com/office/officeart/2008/layout/VerticalCurvedList"/>
    <dgm:cxn modelId="{9FC582AB-E497-49DE-A2A7-5C285BAF88D8}" type="presParOf" srcId="{9A4C16DD-AEE8-4722-9700-4AE9D1755FEE}" destId="{4CA64987-CC95-4BF7-9907-85965B7F7D39}" srcOrd="0" destOrd="0" presId="urn:microsoft.com/office/officeart/2008/layout/VerticalCurvedList"/>
    <dgm:cxn modelId="{ECFECF09-375B-4FFC-A894-14DC5AA962DB}" type="presParOf" srcId="{9A4C16DD-AEE8-4722-9700-4AE9D1755FEE}" destId="{E912BEA2-C8A1-4A67-8EE4-183B32687B0D}" srcOrd="1" destOrd="0" presId="urn:microsoft.com/office/officeart/2008/layout/VerticalCurvedList"/>
    <dgm:cxn modelId="{804FBE37-2D2B-44CB-BFFF-28E11EF0D547}" type="presParOf" srcId="{9A4C16DD-AEE8-4722-9700-4AE9D1755FEE}" destId="{29DE1EF6-EFCF-4449-A596-6E07F4E17B22}" srcOrd="2" destOrd="0" presId="urn:microsoft.com/office/officeart/2008/layout/VerticalCurvedList"/>
    <dgm:cxn modelId="{82323CC3-DFBD-4C58-8538-791503287165}" type="presParOf" srcId="{9A4C16DD-AEE8-4722-9700-4AE9D1755FEE}" destId="{08B538DF-2673-40F8-9C0C-8D4DB6394D68}" srcOrd="3" destOrd="0" presId="urn:microsoft.com/office/officeart/2008/layout/VerticalCurvedList"/>
    <dgm:cxn modelId="{D2255437-7CCE-4089-A174-72DFA6768C11}" type="presParOf" srcId="{989751CA-5421-4C52-8E74-BC115872792C}" destId="{70DF8B0F-DE57-40D8-94C2-89CD559A911E}" srcOrd="1" destOrd="0" presId="urn:microsoft.com/office/officeart/2008/layout/VerticalCurvedList"/>
    <dgm:cxn modelId="{36C7347D-8C7B-4FF5-9640-2A67A88C8EB8}" type="presParOf" srcId="{989751CA-5421-4C52-8E74-BC115872792C}" destId="{9FC04E05-B68D-4A86-A925-D4E2277AA83C}" srcOrd="2" destOrd="0" presId="urn:microsoft.com/office/officeart/2008/layout/VerticalCurvedList"/>
    <dgm:cxn modelId="{BDDB9C18-7FDF-4131-9905-C4EBCB1832AD}" type="presParOf" srcId="{9FC04E05-B68D-4A86-A925-D4E2277AA83C}" destId="{7B6F9A5D-9A0D-4639-82BE-FA3F63B0FC45}" srcOrd="0" destOrd="0" presId="urn:microsoft.com/office/officeart/2008/layout/VerticalCurvedList"/>
    <dgm:cxn modelId="{60792C59-A1D3-4929-9674-58C10A4404C5}" type="presParOf" srcId="{989751CA-5421-4C52-8E74-BC115872792C}" destId="{D92E3D86-1513-4285-8543-B9412F70F543}" srcOrd="3" destOrd="0" presId="urn:microsoft.com/office/officeart/2008/layout/VerticalCurvedList"/>
    <dgm:cxn modelId="{F6AE0409-D28C-4CBA-8B34-8E75D2E1ED86}" type="presParOf" srcId="{989751CA-5421-4C52-8E74-BC115872792C}" destId="{A381E2C5-BBC0-4B22-89D5-03C2BC6D2DE2}" srcOrd="4" destOrd="0" presId="urn:microsoft.com/office/officeart/2008/layout/VerticalCurvedList"/>
    <dgm:cxn modelId="{BBB980E7-0E17-4E1C-842A-2F0E949BA9DA}" type="presParOf" srcId="{A381E2C5-BBC0-4B22-89D5-03C2BC6D2DE2}" destId="{A72BAB46-7B17-4432-9E00-F58702E5164C}" srcOrd="0" destOrd="0" presId="urn:microsoft.com/office/officeart/2008/layout/VerticalCurvedList"/>
    <dgm:cxn modelId="{820944FD-543C-42DB-8277-F16DBE7E5A47}" type="presParOf" srcId="{989751CA-5421-4C52-8E74-BC115872792C}" destId="{44DE36E2-636D-4C13-8EA5-A54668706AF2}" srcOrd="5" destOrd="0" presId="urn:microsoft.com/office/officeart/2008/layout/VerticalCurvedList"/>
    <dgm:cxn modelId="{1EC890D9-101E-427D-9251-E00E46BC3791}" type="presParOf" srcId="{989751CA-5421-4C52-8E74-BC115872792C}" destId="{E12F6310-3E71-4147-A788-B012EC952B21}" srcOrd="6" destOrd="0" presId="urn:microsoft.com/office/officeart/2008/layout/VerticalCurvedList"/>
    <dgm:cxn modelId="{636F925C-1A8E-4E24-B6B5-F64CE4AC3ECB}" type="presParOf" srcId="{E12F6310-3E71-4147-A788-B012EC952B21}" destId="{353BA184-CF69-43F1-8118-1631026615AE}" srcOrd="0" destOrd="0" presId="urn:microsoft.com/office/officeart/2008/layout/VerticalCurvedList"/>
    <dgm:cxn modelId="{3B75FA4B-676D-4F8C-A950-06C9EA818A21}" type="presParOf" srcId="{989751CA-5421-4C52-8E74-BC115872792C}" destId="{ED963B94-0C69-4671-9C41-BF3BE0F2C61E}" srcOrd="7" destOrd="0" presId="urn:microsoft.com/office/officeart/2008/layout/VerticalCurvedList"/>
    <dgm:cxn modelId="{67E6E16F-AF40-4378-8A49-4198E78807B9}" type="presParOf" srcId="{989751CA-5421-4C52-8E74-BC115872792C}" destId="{63A5DC37-C037-467F-935F-DB9A4F6F0ED6}" srcOrd="8" destOrd="0" presId="urn:microsoft.com/office/officeart/2008/layout/VerticalCurvedList"/>
    <dgm:cxn modelId="{B7131B9F-6F5D-4B97-9FBE-C288799800F1}" type="presParOf" srcId="{63A5DC37-C037-467F-935F-DB9A4F6F0ED6}" destId="{90A63205-5DC0-4A03-A660-F930230E34E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2BEA2-C8A1-4A67-8EE4-183B32687B0D}">
      <dsp:nvSpPr>
        <dsp:cNvPr id="0" name=""/>
        <dsp:cNvSpPr/>
      </dsp:nvSpPr>
      <dsp:spPr>
        <a:xfrm>
          <a:off x="-6424761" y="-1007750"/>
          <a:ext cx="7647229" cy="7647229"/>
        </a:xfrm>
        <a:prstGeom prst="blockArc">
          <a:avLst>
            <a:gd name="adj1" fmla="val 18900000"/>
            <a:gd name="adj2" fmla="val 2700000"/>
            <a:gd name="adj3" fmla="val 28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F8B0F-DE57-40D8-94C2-89CD559A911E}">
      <dsp:nvSpPr>
        <dsp:cNvPr id="0" name=""/>
        <dsp:cNvSpPr/>
      </dsp:nvSpPr>
      <dsp:spPr>
        <a:xfrm>
          <a:off x="639721" y="411752"/>
          <a:ext cx="10046276" cy="874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816" tIns="71120" rIns="71120" bIns="71120" numCol="1" spcCol="1270" anchor="ctr" anchorCtr="0">
          <a:noAutofit/>
        </a:bodyPr>
        <a:lstStyle/>
        <a:p>
          <a:pPr lvl="0" algn="l"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Nêu</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được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mục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đích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cuộc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họp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và</a:t>
          </a:r>
          <a:r>
            <a:rPr lang="en-US" sz="2800" kern="1200" dirty="0">
              <a:latin typeface="Arial" panose="020B0604020202020204" pitchFamily="34" charset="0"/>
              <a:cs typeface="Arial" panose="020B0604020202020204" pitchFamily="34" charset="0"/>
            </a:rPr>
            <a:t> 1 </a:t>
          </a:r>
          <a:r>
            <a:rPr lang="en-US" sz="2800" kern="1200" dirty="0" err="1">
              <a:latin typeface="Arial" panose="020B0604020202020204" pitchFamily="34" charset="0"/>
              <a:cs typeface="Arial" panose="020B0604020202020204" pitchFamily="34" charset="0"/>
            </a:rPr>
            <a:t>số</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cuộc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họp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thường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trong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điều</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dưỡng</a:t>
          </a:r>
          <a:r>
            <a:rPr lang="en-US" sz="2800" kern="1200" dirty="0">
              <a:latin typeface="Arial" panose="020B0604020202020204" pitchFamily="34" charset="0"/>
              <a:cs typeface="Arial" panose="020B0604020202020204" pitchFamily="34" charset="0"/>
            </a:rPr>
            <a:t>.</a:t>
          </a:r>
        </a:p>
      </dsp:txBody>
      <dsp:txXfrm>
        <a:off x="639721" y="411752"/>
        <a:ext cx="10046276" cy="874098"/>
      </dsp:txXfrm>
    </dsp:sp>
    <dsp:sp modelId="{7B6F9A5D-9A0D-4639-82BE-FA3F63B0FC45}">
      <dsp:nvSpPr>
        <dsp:cNvPr id="0" name=""/>
        <dsp:cNvSpPr/>
      </dsp:nvSpPr>
      <dsp:spPr>
        <a:xfrm>
          <a:off x="93410" y="302489"/>
          <a:ext cx="1092623" cy="10926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2E3D86-1513-4285-8543-B9412F70F543}">
      <dsp:nvSpPr>
        <dsp:cNvPr id="0" name=""/>
        <dsp:cNvSpPr/>
      </dsp:nvSpPr>
      <dsp:spPr>
        <a:xfrm>
          <a:off x="1140862" y="1723127"/>
          <a:ext cx="9545135" cy="874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816" tIns="71120" rIns="71120" bIns="71120" numCol="1" spcCol="1270" anchor="ctr" anchorCtr="0">
          <a:noAutofit/>
        </a:bodyPr>
        <a:lstStyle/>
        <a:p>
          <a:pPr lvl="0" algn="l"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Trình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bày</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được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nội</a:t>
          </a:r>
          <a:r>
            <a:rPr lang="en-US" sz="2800" kern="1200" dirty="0">
              <a:latin typeface="Arial" panose="020B0604020202020204" pitchFamily="34" charset="0"/>
              <a:cs typeface="Arial" panose="020B0604020202020204" pitchFamily="34" charset="0"/>
            </a:rPr>
            <a:t> dung </a:t>
          </a:r>
          <a:r>
            <a:rPr lang="en-US" sz="2800" kern="1200" dirty="0" err="1">
              <a:latin typeface="Arial" panose="020B0604020202020204" pitchFamily="34" charset="0"/>
              <a:cs typeface="Arial" panose="020B0604020202020204" pitchFamily="34" charset="0"/>
            </a:rPr>
            <a:t>khi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tổ</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chức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một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cuộc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họp</a:t>
          </a:r>
          <a:r>
            <a:rPr lang="en-US" sz="2800" kern="1200" dirty="0">
              <a:latin typeface="Arial" panose="020B0604020202020204" pitchFamily="34" charset="0"/>
              <a:cs typeface="Arial" panose="020B0604020202020204" pitchFamily="34" charset="0"/>
            </a:rPr>
            <a:t>.</a:t>
          </a:r>
        </a:p>
      </dsp:txBody>
      <dsp:txXfrm>
        <a:off x="1140862" y="1723127"/>
        <a:ext cx="9545135" cy="874098"/>
      </dsp:txXfrm>
    </dsp:sp>
    <dsp:sp modelId="{A72BAB46-7B17-4432-9E00-F58702E5164C}">
      <dsp:nvSpPr>
        <dsp:cNvPr id="0" name=""/>
        <dsp:cNvSpPr/>
      </dsp:nvSpPr>
      <dsp:spPr>
        <a:xfrm>
          <a:off x="594550" y="1613864"/>
          <a:ext cx="1092623" cy="10926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DE36E2-636D-4C13-8EA5-A54668706AF2}">
      <dsp:nvSpPr>
        <dsp:cNvPr id="0" name=""/>
        <dsp:cNvSpPr/>
      </dsp:nvSpPr>
      <dsp:spPr>
        <a:xfrm>
          <a:off x="1140862" y="3034501"/>
          <a:ext cx="9545135" cy="874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816" tIns="71120" rIns="71120" bIns="71120" numCol="1" spcCol="1270" anchor="ctr" anchorCtr="0">
          <a:noAutofit/>
        </a:bodyPr>
        <a:lstStyle/>
        <a:p>
          <a:pPr lvl="0" algn="l" defTabSz="1244600">
            <a:lnSpc>
              <a:spcPct val="90000"/>
            </a:lnSpc>
            <a:spcBef>
              <a:spcPct val="0"/>
            </a:spcBef>
            <a:spcAft>
              <a:spcPct val="35000"/>
            </a:spcAft>
          </a:pPr>
          <a:r>
            <a:rPr lang="af-ZA" sz="2800" kern="1200" dirty="0">
              <a:latin typeface="Arial" panose="020B0604020202020204" pitchFamily="34" charset="0"/>
              <a:cs typeface="Arial" panose="020B0604020202020204" pitchFamily="34" charset="0"/>
            </a:rPr>
            <a:t>Tổ chức được một số cuộc họp thông thường trong công tác điều dưỡng trên những tình huống cụ  thể.</a:t>
          </a:r>
          <a:endParaRPr lang="en-US" sz="2800" kern="1200" dirty="0">
            <a:latin typeface="Arial" panose="020B0604020202020204" pitchFamily="34" charset="0"/>
            <a:cs typeface="Arial" panose="020B0604020202020204" pitchFamily="34" charset="0"/>
          </a:endParaRPr>
        </a:p>
      </dsp:txBody>
      <dsp:txXfrm>
        <a:off x="1140862" y="3034501"/>
        <a:ext cx="9545135" cy="874098"/>
      </dsp:txXfrm>
    </dsp:sp>
    <dsp:sp modelId="{353BA184-CF69-43F1-8118-1631026615AE}">
      <dsp:nvSpPr>
        <dsp:cNvPr id="0" name=""/>
        <dsp:cNvSpPr/>
      </dsp:nvSpPr>
      <dsp:spPr>
        <a:xfrm>
          <a:off x="594550" y="2925239"/>
          <a:ext cx="1092623" cy="1092623"/>
        </a:xfrm>
        <a:prstGeom prst="ellipse">
          <a:avLst/>
        </a:prstGeom>
        <a:blipFill rotWithShape="0">
          <a:blip xmlns:r="http://schemas.openxmlformats.org/officeDocument/2006/relationships" r:embed="rId1"/>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963B94-0C69-4671-9C41-BF3BE0F2C61E}">
      <dsp:nvSpPr>
        <dsp:cNvPr id="0" name=""/>
        <dsp:cNvSpPr/>
      </dsp:nvSpPr>
      <dsp:spPr>
        <a:xfrm>
          <a:off x="639721" y="3981963"/>
          <a:ext cx="10046276" cy="16019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816" tIns="71120" rIns="71120" bIns="71120" numCol="1" spcCol="1270" anchor="ctr" anchorCtr="0">
          <a:noAutofit/>
        </a:bodyPr>
        <a:lstStyle/>
        <a:p>
          <a:pPr lvl="0" algn="l" defTabSz="1244600">
            <a:lnSpc>
              <a:spcPct val="90000"/>
            </a:lnSpc>
            <a:spcBef>
              <a:spcPct val="0"/>
            </a:spcBef>
            <a:spcAft>
              <a:spcPct val="35000"/>
            </a:spcAft>
          </a:pPr>
          <a:r>
            <a:rPr lang="af-ZA" sz="2800" kern="1200" dirty="0">
              <a:latin typeface="Arial" panose="020B0604020202020204" pitchFamily="34" charset="0"/>
              <a:cs typeface="Arial" panose="020B0604020202020204" pitchFamily="34" charset="0"/>
            </a:rPr>
            <a:t>Thể hiện được thái độ nghiêm túc, tự chủ, làm việc có kế hoạch, tôn trọng và hợp tác với các thành viên trong nhóm công tác để tổ chức được một số cuộc họp thông thường trên ccstinhf huống cụ thể tại lướp</a:t>
          </a:r>
          <a:endParaRPr lang="en-US" sz="2800" kern="1200" dirty="0">
            <a:latin typeface="Arial" panose="020B0604020202020204" pitchFamily="34" charset="0"/>
            <a:cs typeface="Arial" panose="020B0604020202020204" pitchFamily="34" charset="0"/>
          </a:endParaRPr>
        </a:p>
      </dsp:txBody>
      <dsp:txXfrm>
        <a:off x="639721" y="3981963"/>
        <a:ext cx="10046276" cy="1601925"/>
      </dsp:txXfrm>
    </dsp:sp>
    <dsp:sp modelId="{90A63205-5DC0-4A03-A660-F930230E34E3}">
      <dsp:nvSpPr>
        <dsp:cNvPr id="0" name=""/>
        <dsp:cNvSpPr/>
      </dsp:nvSpPr>
      <dsp:spPr>
        <a:xfrm>
          <a:off x="93410" y="4236614"/>
          <a:ext cx="1092623" cy="10926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40A12-510C-0149-8B69-054C7BED1ABF}" type="datetimeFigureOut">
              <a:rPr lang="en-US" smtClean="0"/>
              <a:t>23/2/2023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D1731-EF14-DA4E-8E38-6E8AC1E047BA}" type="slidenum">
              <a:rPr lang="en-US" smtClean="0"/>
              <a:t>‹#›</a:t>
            </a:fld>
            <a:endParaRPr lang="en-US"/>
          </a:p>
        </p:txBody>
      </p:sp>
    </p:spTree>
    <p:extLst>
      <p:ext uri="{BB962C8B-B14F-4D97-AF65-F5344CB8AC3E}">
        <p14:creationId xmlns:p14="http://schemas.microsoft.com/office/powerpoint/2010/main" val="197123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60E0D0-E490-5046-A4D7-0E3F49317A57}" type="datetime1">
              <a:rPr lang="en-AU" smtClean="0"/>
              <a:t>23/02/2023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325544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0D2C11-40D1-BB40-8467-FC8E1155C939}" type="datetime1">
              <a:rPr lang="en-AU" smtClean="0"/>
              <a:t>23/02/2023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10717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FB8DFD-8BFD-9840-A401-C590604C6844}" type="datetime1">
              <a:rPr lang="en-AU" smtClean="0"/>
              <a:t>23/02/2023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399775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792865-A902-E54E-AB86-8594270214D9}" type="datetime1">
              <a:rPr lang="en-AU" smtClean="0"/>
              <a:t>23/02/2023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5214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47EA44-15C2-224E-9A2D-A708FA986532}" type="datetime1">
              <a:rPr lang="en-AU" smtClean="0"/>
              <a:t>23/02/2023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8210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B0AEB-8AA9-C94F-952B-5E4FF434ED85}" type="datetime1">
              <a:rPr lang="en-AU" smtClean="0"/>
              <a:t>23/02/2023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18437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D353C3-3C6F-EF46-9A73-DD0B79AA216F}" type="datetime1">
              <a:rPr lang="en-AU" smtClean="0"/>
              <a:t>23/02/2023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74386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E290AB-204A-8146-8792-6EC8D29D1EFC}" type="datetime1">
              <a:rPr lang="en-AU" smtClean="0"/>
              <a:t>23/02/2023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1416096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739DE-6BF6-344F-85AD-96FD1BDBC8E0}" type="datetime1">
              <a:rPr lang="en-AU" smtClean="0"/>
              <a:t>23/02/2023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6283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CBA5C7-740C-6741-B5E7-4F705C996A9A}" type="datetime1">
              <a:rPr lang="en-AU" smtClean="0"/>
              <a:t>23/02/2023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54220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366F6-D35E-C443-B740-ACED54863B5C}" type="datetime1">
              <a:rPr lang="en-AU" smtClean="0"/>
              <a:t>23/02/2023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5E869-B835-45DF-A02C-A4F48D06F26A}" type="slidenum">
              <a:rPr lang="en-US" smtClean="0"/>
              <a:t>‹#›</a:t>
            </a:fld>
            <a:endParaRPr lang="en-US"/>
          </a:p>
        </p:txBody>
      </p:sp>
    </p:spTree>
    <p:extLst>
      <p:ext uri="{BB962C8B-B14F-4D97-AF65-F5344CB8AC3E}">
        <p14:creationId xmlns:p14="http://schemas.microsoft.com/office/powerpoint/2010/main" val="218508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95D47-E382-8645-AB69-FE5491130B16}" type="datetime1">
              <a:rPr lang="en-AU" smtClean="0"/>
              <a:t>23/02/2023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5E869-B835-45DF-A02C-A4F48D06F26A}" type="slidenum">
              <a:rPr lang="en-US" smtClean="0"/>
              <a:t>‹#›</a:t>
            </a:fld>
            <a:endParaRPr lang="en-US"/>
          </a:p>
        </p:txBody>
      </p:sp>
    </p:spTree>
    <p:extLst>
      <p:ext uri="{BB962C8B-B14F-4D97-AF65-F5344CB8AC3E}">
        <p14:creationId xmlns:p14="http://schemas.microsoft.com/office/powerpoint/2010/main" val="225783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09105" y="250333"/>
            <a:ext cx="8296430" cy="4220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b="1" dirty="0">
                <a:solidFill>
                  <a:srgbClr val="FF0000"/>
                </a:solidFill>
                <a:latin typeface="Arial" panose="020B0604020202020204" pitchFamily="34" charset="0"/>
                <a:cs typeface="Arial" panose="020B0604020202020204" pitchFamily="34" charset="0"/>
              </a:rPr>
              <a:t>TỔ CHỨC CUỘC HỌP</a:t>
            </a:r>
            <a:endParaRPr lang="en-US" sz="5400" dirty="0">
              <a:solidFill>
                <a:srgbClr val="FF00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23" y="926121"/>
            <a:ext cx="11187953" cy="4262717"/>
          </a:xfrm>
          <a:prstGeom prst="rect">
            <a:avLst/>
          </a:prstGeom>
        </p:spPr>
      </p:pic>
      <p:graphicFrame>
        <p:nvGraphicFramePr>
          <p:cNvPr id="2" name="Table 1">
            <a:extLst>
              <a:ext uri="{FF2B5EF4-FFF2-40B4-BE49-F238E27FC236}">
                <a16:creationId xmlns:a16="http://schemas.microsoft.com/office/drawing/2014/main" id="{0A85EAC1-6CE4-CD43-8596-B17D3CF2D060}"/>
              </a:ext>
            </a:extLst>
          </p:cNvPr>
          <p:cNvGraphicFramePr>
            <a:graphicFrameLocks noGrp="1"/>
          </p:cNvGraphicFramePr>
          <p:nvPr>
            <p:extLst>
              <p:ext uri="{D42A27DB-BD31-4B8C-83A1-F6EECF244321}">
                <p14:modId xmlns:p14="http://schemas.microsoft.com/office/powerpoint/2010/main" val="2038580891"/>
              </p:ext>
            </p:extLst>
          </p:nvPr>
        </p:nvGraphicFramePr>
        <p:xfrm>
          <a:off x="2009105" y="5389267"/>
          <a:ext cx="10001665" cy="2664414"/>
        </p:xfrm>
        <a:graphic>
          <a:graphicData uri="http://schemas.openxmlformats.org/drawingml/2006/table">
            <a:tbl>
              <a:tblPr firstRow="1" bandRow="1">
                <a:tableStyleId>{5C22544A-7EE6-4342-B048-85BDC9FD1C3A}</a:tableStyleId>
              </a:tblPr>
              <a:tblGrid>
                <a:gridCol w="10001665">
                  <a:extLst>
                    <a:ext uri="{9D8B030D-6E8A-4147-A177-3AD203B41FA5}">
                      <a16:colId xmlns:a16="http://schemas.microsoft.com/office/drawing/2014/main" val="2155954187"/>
                    </a:ext>
                  </a:extLst>
                </a:gridCol>
              </a:tblGrid>
              <a:tr h="1332207">
                <a:tc>
                  <a:txBody>
                    <a:bodyPr/>
                    <a:lstStyle/>
                    <a:p>
                      <a:pPr algn="ctr"/>
                      <a:r>
                        <a:rPr lang="en-US" sz="2400" dirty="0">
                          <a:solidFill>
                            <a:srgbClr val="002060"/>
                          </a:solidFill>
                          <a:latin typeface="Arial" panose="020B0604020202020204" pitchFamily="34" charset="0"/>
                          <a:cs typeface="Arial" panose="020B0604020202020204" pitchFamily="34" charset="0"/>
                        </a:rPr>
                        <a:t>GV : </a:t>
                      </a:r>
                      <a:r>
                        <a:rPr lang="en-US" sz="2400" dirty="0" err="1" smtClean="0">
                          <a:solidFill>
                            <a:srgbClr val="002060"/>
                          </a:solidFill>
                          <a:latin typeface="Arial" panose="020B0604020202020204" pitchFamily="34" charset="0"/>
                          <a:cs typeface="Arial" panose="020B0604020202020204" pitchFamily="34" charset="0"/>
                        </a:rPr>
                        <a:t>Đoàn</a:t>
                      </a:r>
                      <a:r>
                        <a:rPr lang="en-US" sz="2400" dirty="0" smtClean="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Thị</a:t>
                      </a:r>
                      <a:r>
                        <a:rPr lang="en-US" sz="2400" dirty="0">
                          <a:solidFill>
                            <a:srgbClr val="002060"/>
                          </a:solidFill>
                          <a:latin typeface="Arial" panose="020B0604020202020204" pitchFamily="34" charset="0"/>
                          <a:cs typeface="Arial" panose="020B0604020202020204" pitchFamily="34" charset="0"/>
                        </a:rPr>
                        <a:t> </a:t>
                      </a:r>
                      <a:r>
                        <a:rPr lang="en-US" sz="2400" dirty="0" err="1" smtClean="0">
                          <a:solidFill>
                            <a:srgbClr val="002060"/>
                          </a:solidFill>
                          <a:latin typeface="Arial" panose="020B0604020202020204" pitchFamily="34" charset="0"/>
                          <a:cs typeface="Arial" panose="020B0604020202020204" pitchFamily="34" charset="0"/>
                        </a:rPr>
                        <a:t>Vân</a:t>
                      </a:r>
                      <a:r>
                        <a:rPr lang="en-US" sz="2400" dirty="0" smtClean="0">
                          <a:solidFill>
                            <a:srgbClr val="002060"/>
                          </a:solidFill>
                          <a:latin typeface="Arial" panose="020B0604020202020204" pitchFamily="34" charset="0"/>
                          <a:cs typeface="Arial" panose="020B0604020202020204" pitchFamily="34" charset="0"/>
                        </a:rPr>
                        <a:t> </a:t>
                      </a:r>
                      <a:endParaRPr lang="en-US" sz="2400" dirty="0">
                        <a:solidFill>
                          <a:srgbClr val="002060"/>
                        </a:solidFill>
                        <a:latin typeface="Arial" panose="020B0604020202020204" pitchFamily="34" charset="0"/>
                        <a:cs typeface="Arial" panose="020B0604020202020204" pitchFamily="34" charset="0"/>
                      </a:endParaRPr>
                    </a:p>
                    <a:p>
                      <a:pPr algn="ctr"/>
                      <a:r>
                        <a:rPr lang="en-US" sz="2400" dirty="0" err="1">
                          <a:solidFill>
                            <a:srgbClr val="002060"/>
                          </a:solidFill>
                          <a:latin typeface="Arial" panose="020B0604020202020204" pitchFamily="34" charset="0"/>
                          <a:cs typeface="Arial" panose="020B0604020202020204" pitchFamily="34" charset="0"/>
                        </a:rPr>
                        <a:t>Bộ</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môn</a:t>
                      </a:r>
                      <a:r>
                        <a:rPr lang="en-US" sz="2400" dirty="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QLĐ</a:t>
                      </a:r>
                      <a:r>
                        <a:rPr lang="en-US" sz="2400" baseline="0" dirty="0" smtClean="0">
                          <a:solidFill>
                            <a:srgbClr val="002060"/>
                          </a:solidFill>
                          <a:latin typeface="Arial" panose="020B0604020202020204" pitchFamily="34" charset="0"/>
                          <a:cs typeface="Arial" panose="020B0604020202020204" pitchFamily="34" charset="0"/>
                        </a:rPr>
                        <a:t>D</a:t>
                      </a:r>
                      <a:r>
                        <a:rPr lang="en-US" sz="2400" dirty="0" smtClean="0">
                          <a:solidFill>
                            <a:srgbClr val="00206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rPr>
                        <a:t>khoa </a:t>
                      </a:r>
                      <a:r>
                        <a:rPr lang="en-US" sz="2400" dirty="0" err="1">
                          <a:solidFill>
                            <a:srgbClr val="002060"/>
                          </a:solidFill>
                          <a:latin typeface="Arial" panose="020B0604020202020204" pitchFamily="34" charset="0"/>
                          <a:cs typeface="Arial" panose="020B0604020202020204" pitchFamily="34" charset="0"/>
                        </a:rPr>
                        <a:t>Điều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Dưỡng</a:t>
                      </a:r>
                      <a:endParaRPr lang="en-US" sz="24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786011223"/>
                  </a:ext>
                </a:extLst>
              </a:tr>
              <a:tr h="1332207">
                <a:tc>
                  <a:txBody>
                    <a:bodyPr/>
                    <a:lstStyle/>
                    <a:p>
                      <a:pPr algn="ctr"/>
                      <a:endParaRPr lang="en-US" sz="24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314368016"/>
                  </a:ext>
                </a:extLst>
              </a:tr>
            </a:tbl>
          </a:graphicData>
        </a:graphic>
      </p:graphicFrame>
      <p:sp>
        <p:nvSpPr>
          <p:cNvPr id="3" name="Slide Number Placeholder 2">
            <a:extLst>
              <a:ext uri="{FF2B5EF4-FFF2-40B4-BE49-F238E27FC236}">
                <a16:creationId xmlns:a16="http://schemas.microsoft.com/office/drawing/2014/main" id="{97C6874A-8DD9-C140-A7C9-64D5DE45ABD5}"/>
              </a:ext>
            </a:extLst>
          </p:cNvPr>
          <p:cNvSpPr>
            <a:spLocks noGrp="1"/>
          </p:cNvSpPr>
          <p:nvPr>
            <p:ph type="sldNum" sz="quarter" idx="12"/>
          </p:nvPr>
        </p:nvSpPr>
        <p:spPr/>
        <p:txBody>
          <a:bodyPr/>
          <a:lstStyle/>
          <a:p>
            <a:fld id="{4605E869-B835-45DF-A02C-A4F48D06F26A}" type="slidenum">
              <a:rPr lang="en-US" smtClean="0"/>
              <a:t>0</a:t>
            </a:fld>
            <a:endParaRPr lang="en-US"/>
          </a:p>
        </p:txBody>
      </p:sp>
    </p:spTree>
    <p:extLst>
      <p:ext uri="{BB962C8B-B14F-4D97-AF65-F5344CB8AC3E}">
        <p14:creationId xmlns:p14="http://schemas.microsoft.com/office/powerpoint/2010/main" val="3957209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C2CB0-2D4B-E740-AB8A-398413D78E97}"/>
              </a:ext>
            </a:extLst>
          </p:cNvPr>
          <p:cNvSpPr>
            <a:spLocks noGrp="1"/>
          </p:cNvSpPr>
          <p:nvPr>
            <p:ph type="title"/>
          </p:nvPr>
        </p:nvSpPr>
        <p:spPr/>
        <p:txBody>
          <a:bodyPr>
            <a:normAutofit/>
          </a:bodyPr>
          <a:lstStyle/>
          <a:p>
            <a:pPr algn="ctr"/>
            <a:r>
              <a:rPr lang="en-US" sz="3200" b="1" dirty="0">
                <a:solidFill>
                  <a:srgbClr val="FF0000"/>
                </a:solidFill>
                <a:latin typeface="Arial" panose="020B0604020202020204" pitchFamily="34" charset="0"/>
                <a:cs typeface="Arial" panose="020B0604020202020204" pitchFamily="34" charset="0"/>
              </a:rPr>
              <a:t>NỘI DUNG KHI TỔ CHỨC CUỘC HỌP</a:t>
            </a:r>
          </a:p>
        </p:txBody>
      </p:sp>
      <p:sp>
        <p:nvSpPr>
          <p:cNvPr id="3" name="Content Placeholder 2">
            <a:extLst>
              <a:ext uri="{FF2B5EF4-FFF2-40B4-BE49-F238E27FC236}">
                <a16:creationId xmlns:a16="http://schemas.microsoft.com/office/drawing/2014/main" id="{45E64C78-3DF1-3644-A947-37E081B076FE}"/>
              </a:ext>
            </a:extLst>
          </p:cNvPr>
          <p:cNvSpPr>
            <a:spLocks noGrp="1"/>
          </p:cNvSpPr>
          <p:nvPr>
            <p:ph idx="1"/>
          </p:nvPr>
        </p:nvSpPr>
        <p:spPr>
          <a:xfrm>
            <a:off x="838200" y="1417739"/>
            <a:ext cx="10515600" cy="4759224"/>
          </a:xfrm>
        </p:spPr>
        <p:txBody>
          <a:bodyPr>
            <a:normAutofit/>
          </a:bodyPr>
          <a:lstStyle/>
          <a:p>
            <a:pPr marL="0" indent="0">
              <a:buNone/>
            </a:pPr>
            <a:r>
              <a:rPr lang="en-US" sz="3200" dirty="0" err="1">
                <a:solidFill>
                  <a:srgbClr val="FF0000"/>
                </a:solidFill>
                <a:latin typeface="Arial" panose="020B0604020202020204" pitchFamily="34" charset="0"/>
                <a:cs typeface="Arial" panose="020B0604020202020204" pitchFamily="34" charset="0"/>
              </a:rPr>
              <a:t>Chuẩn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bị</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cho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một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cuộc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họp</a:t>
            </a:r>
            <a:endParaRPr lang="en-US" sz="3200" dirty="0">
              <a:solidFill>
                <a:srgbClr val="FF0000"/>
              </a:solidFill>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Xác</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định</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mục</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đích</a:t>
            </a:r>
            <a:endParaRPr lang="en-US" sz="3200" dirty="0">
              <a:solidFill>
                <a:srgbClr val="0000FF"/>
              </a:solidFill>
              <a:latin typeface="Arial" panose="020B0604020202020204" pitchFamily="34" charset="0"/>
              <a:cs typeface="Arial" panose="020B0604020202020204" pitchFamily="34" charset="0"/>
            </a:endParaRPr>
          </a:p>
          <a:p>
            <a:pPr>
              <a:buFontTx/>
              <a:buChar char="-"/>
            </a:pPr>
            <a:r>
              <a:rPr lang="en-US" sz="3200" dirty="0" err="1">
                <a:solidFill>
                  <a:srgbClr val="0000FF"/>
                </a:solidFill>
                <a:latin typeface="Arial" panose="020B0604020202020204" pitchFamily="34" charset="0"/>
                <a:cs typeface="Arial" panose="020B0604020202020204" pitchFamily="34" charset="0"/>
              </a:rPr>
              <a:t>Xác</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định</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thành</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phần</a:t>
            </a:r>
            <a:r>
              <a:rPr lang="en-US" sz="3200" dirty="0">
                <a:solidFill>
                  <a:srgbClr val="0000FF"/>
                </a:solidFill>
                <a:latin typeface="Arial" panose="020B0604020202020204" pitchFamily="34" charset="0"/>
                <a:cs typeface="Arial" panose="020B0604020202020204" pitchFamily="34" charset="0"/>
              </a:rPr>
              <a:t> </a:t>
            </a:r>
          </a:p>
          <a:p>
            <a:pPr marL="0" indent="0">
              <a:buNone/>
            </a:pP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Thời</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gian</a:t>
            </a:r>
            <a:endParaRPr lang="en-US" sz="3200" dirty="0">
              <a:solidFill>
                <a:srgbClr val="0000FF"/>
              </a:solidFill>
              <a:latin typeface="Arial" panose="020B0604020202020204" pitchFamily="34" charset="0"/>
              <a:cs typeface="Arial" panose="020B0604020202020204" pitchFamily="34" charset="0"/>
            </a:endParaRPr>
          </a:p>
          <a:p>
            <a:pPr marL="0" indent="0">
              <a:buNone/>
            </a:pP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Địa</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điểm</a:t>
            </a:r>
            <a:endParaRPr lang="en-US" sz="3200" dirty="0">
              <a:solidFill>
                <a:srgbClr val="0000FF"/>
              </a:solidFill>
              <a:latin typeface="Arial" panose="020B0604020202020204" pitchFamily="34" charset="0"/>
              <a:cs typeface="Arial" panose="020B0604020202020204" pitchFamily="34" charset="0"/>
            </a:endParaRPr>
          </a:p>
          <a:p>
            <a:pPr marL="0" indent="0">
              <a:buNone/>
            </a:pP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Nội</a:t>
            </a:r>
            <a:r>
              <a:rPr lang="en-US" sz="3200" dirty="0">
                <a:solidFill>
                  <a:srgbClr val="0000FF"/>
                </a:solidFill>
                <a:latin typeface="Arial" panose="020B0604020202020204" pitchFamily="34" charset="0"/>
                <a:cs typeface="Arial" panose="020B0604020202020204" pitchFamily="34" charset="0"/>
              </a:rPr>
              <a:t> dung</a:t>
            </a:r>
          </a:p>
          <a:p>
            <a:pPr marL="0" indent="0">
              <a:buNone/>
            </a:pP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Chương</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trình</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dự</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kiến</a:t>
            </a:r>
            <a:endParaRPr lang="en-US" sz="3200" dirty="0">
              <a:solidFill>
                <a:srgbClr val="0000FF"/>
              </a:solidFill>
              <a:latin typeface="Arial" panose="020B0604020202020204" pitchFamily="34" charset="0"/>
              <a:cs typeface="Arial" panose="020B0604020202020204" pitchFamily="34" charset="0"/>
            </a:endParaRPr>
          </a:p>
          <a:p>
            <a:pPr marL="0" indent="0">
              <a:buNone/>
            </a:pP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Thông</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báo</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mời</a:t>
            </a:r>
            <a:r>
              <a:rPr lang="en-US" sz="3200" dirty="0">
                <a:solidFill>
                  <a:srgbClr val="0000FF"/>
                </a:solidFill>
                <a:latin typeface="Arial" panose="020B0604020202020204" pitchFamily="34" charset="0"/>
                <a:cs typeface="Arial" panose="020B0604020202020204" pitchFamily="34" charset="0"/>
              </a:rPr>
              <a:t> </a:t>
            </a:r>
            <a:r>
              <a:rPr lang="en-US" sz="3200" dirty="0" err="1">
                <a:solidFill>
                  <a:srgbClr val="0000FF"/>
                </a:solidFill>
                <a:latin typeface="Arial" panose="020B0604020202020204" pitchFamily="34" charset="0"/>
                <a:cs typeface="Arial" panose="020B0604020202020204" pitchFamily="34" charset="0"/>
              </a:rPr>
              <a:t>họp</a:t>
            </a:r>
            <a:endParaRPr lang="en-US" sz="3200" dirty="0">
              <a:solidFill>
                <a:srgbClr val="0000FF"/>
              </a:solidFill>
              <a:latin typeface="Arial" panose="020B0604020202020204" pitchFamily="34" charset="0"/>
              <a:cs typeface="Arial" panose="020B0604020202020204" pitchFamily="34" charset="0"/>
            </a:endParaRPr>
          </a:p>
          <a:p>
            <a:pPr marL="0" indent="0">
              <a:buNone/>
            </a:pPr>
            <a:endParaRPr lang="en-US" sz="32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4A18BDE-922F-8743-A4BE-99539FC5AEA0}"/>
              </a:ext>
            </a:extLst>
          </p:cNvPr>
          <p:cNvSpPr>
            <a:spLocks noGrp="1"/>
          </p:cNvSpPr>
          <p:nvPr>
            <p:ph type="sldNum" sz="quarter" idx="12"/>
          </p:nvPr>
        </p:nvSpPr>
        <p:spPr/>
        <p:txBody>
          <a:bodyPr/>
          <a:lstStyle/>
          <a:p>
            <a:fld id="{4605E869-B835-45DF-A02C-A4F48D06F26A}" type="slidenum">
              <a:rPr lang="en-US" smtClean="0"/>
              <a:t>9</a:t>
            </a:fld>
            <a:endParaRPr lang="en-US"/>
          </a:p>
        </p:txBody>
      </p:sp>
    </p:spTree>
    <p:extLst>
      <p:ext uri="{BB962C8B-B14F-4D97-AF65-F5344CB8AC3E}">
        <p14:creationId xmlns:p14="http://schemas.microsoft.com/office/powerpoint/2010/main" val="2716292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9599-9EFA-4462-8589-94D2710A4579}"/>
              </a:ext>
            </a:extLst>
          </p:cNvPr>
          <p:cNvSpPr>
            <a:spLocks noGrp="1"/>
          </p:cNvSpPr>
          <p:nvPr>
            <p:ph type="title"/>
          </p:nvPr>
        </p:nvSpPr>
        <p:spPr>
          <a:xfrm>
            <a:off x="1074820" y="365125"/>
            <a:ext cx="10278979" cy="1325563"/>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Chuẩn bị cho một cuộc họp</a:t>
            </a:r>
            <a:br>
              <a:rPr lang="vi-VN" sz="3200" b="1" dirty="0">
                <a:solidFill>
                  <a:srgbClr val="FF0000"/>
                </a:solidFill>
                <a:latin typeface="Arial" panose="020B0604020202020204" pitchFamily="34" charset="0"/>
                <a:cs typeface="Arial" panose="020B0604020202020204" pitchFamily="34" charset="0"/>
              </a:rPr>
            </a:br>
            <a:r>
              <a:rPr lang="en-US" sz="2800" b="1" dirty="0" err="1">
                <a:solidFill>
                  <a:srgbClr val="0000FF"/>
                </a:solidFill>
                <a:latin typeface="Arial" panose="020B0604020202020204" pitchFamily="34" charset="0"/>
                <a:cs typeface="Arial" panose="020B0604020202020204" pitchFamily="34" charset="0"/>
              </a:rPr>
              <a:t>Nhận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xét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phần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làm</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trắc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nghiệm</a:t>
            </a:r>
            <a:endParaRPr lang="en-US" sz="2800" b="1" dirty="0">
              <a:solidFill>
                <a:srgbClr val="0000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31A528-94AC-4C85-86A5-D4AC86B5FBCF}"/>
              </a:ext>
            </a:extLst>
          </p:cNvPr>
          <p:cNvSpPr>
            <a:spLocks noGrp="1"/>
          </p:cNvSpPr>
          <p:nvPr>
            <p:ph type="sldNum" sz="quarter" idx="12"/>
          </p:nvPr>
        </p:nvSpPr>
        <p:spPr/>
        <p:txBody>
          <a:bodyPr/>
          <a:lstStyle/>
          <a:p>
            <a:fld id="{4605E869-B835-45DF-A02C-A4F48D06F26A}" type="slidenum">
              <a:rPr lang="en-US" smtClean="0"/>
              <a:t>10</a:t>
            </a:fld>
            <a:endParaRPr lang="en-US"/>
          </a:p>
        </p:txBody>
      </p:sp>
      <p:pic>
        <p:nvPicPr>
          <p:cNvPr id="4098" name="Picture 2" descr="Biểu đồ câu trả lời của biểu mẫu. Tên câu hỏi: Câu 4. Địa điểm tổ chức cuộc họp cần phải đáp ứng yêu cầu sau:. Số lượng câu trả lời: 0 / 40 câu trả lời chính xác.">
            <a:extLst>
              <a:ext uri="{FF2B5EF4-FFF2-40B4-BE49-F238E27FC236}">
                <a16:creationId xmlns:a16="http://schemas.microsoft.com/office/drawing/2014/main" id="{8330F39A-E9E8-4557-8F62-A81F89BFF0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85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9599-9EFA-4462-8589-94D2710A4579}"/>
              </a:ext>
            </a:extLst>
          </p:cNvPr>
          <p:cNvSpPr>
            <a:spLocks noGrp="1"/>
          </p:cNvSpPr>
          <p:nvPr>
            <p:ph type="title"/>
          </p:nvPr>
        </p:nvSpPr>
        <p:spPr>
          <a:xfrm>
            <a:off x="1074820" y="365125"/>
            <a:ext cx="10278979" cy="1325563"/>
          </a:xfrm>
        </p:spPr>
        <p:txBody>
          <a:bodyPr>
            <a:normAutofit/>
          </a:bodyPr>
          <a:lstStyle/>
          <a:p>
            <a:pPr algn="ctr"/>
            <a:r>
              <a:rPr lang="vi-VN" sz="3600" b="1" dirty="0">
                <a:solidFill>
                  <a:srgbClr val="FF0000"/>
                </a:solidFill>
                <a:latin typeface="Arial" panose="020B0604020202020204" pitchFamily="34" charset="0"/>
                <a:cs typeface="Arial" panose="020B0604020202020204" pitchFamily="34" charset="0"/>
              </a:rPr>
              <a:t>Chuẩn bị cho một cuộc họp</a:t>
            </a:r>
            <a:br>
              <a:rPr lang="vi-VN" sz="3600" b="1" dirty="0">
                <a:solidFill>
                  <a:srgbClr val="FF0000"/>
                </a:solidFill>
                <a:latin typeface="Arial" panose="020B0604020202020204" pitchFamily="34" charset="0"/>
                <a:cs typeface="Arial" panose="020B0604020202020204" pitchFamily="34" charset="0"/>
              </a:rPr>
            </a:br>
            <a:r>
              <a:rPr lang="en-US" sz="3200" b="1" dirty="0" err="1">
                <a:solidFill>
                  <a:srgbClr val="0000FF"/>
                </a:solidFill>
                <a:latin typeface="Arial" panose="020B0604020202020204" pitchFamily="34" charset="0"/>
                <a:cs typeface="Arial" panose="020B0604020202020204" pitchFamily="34" charset="0"/>
              </a:rPr>
              <a:t>Nhận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xét</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phần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làm</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trắc</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nghiệm</a:t>
            </a:r>
            <a:endParaRPr lang="en-US" sz="3200" b="1" dirty="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31A528-94AC-4C85-86A5-D4AC86B5FBCF}"/>
              </a:ext>
            </a:extLst>
          </p:cNvPr>
          <p:cNvSpPr>
            <a:spLocks noGrp="1"/>
          </p:cNvSpPr>
          <p:nvPr>
            <p:ph type="sldNum" sz="quarter" idx="12"/>
          </p:nvPr>
        </p:nvSpPr>
        <p:spPr/>
        <p:txBody>
          <a:bodyPr/>
          <a:lstStyle/>
          <a:p>
            <a:fld id="{4605E869-B835-45DF-A02C-A4F48D06F26A}" type="slidenum">
              <a:rPr lang="en-US" smtClean="0"/>
              <a:t>11</a:t>
            </a:fld>
            <a:endParaRPr lang="en-US"/>
          </a:p>
        </p:txBody>
      </p:sp>
      <p:pic>
        <p:nvPicPr>
          <p:cNvPr id="5122" name="Picture 2" descr="Biểu đồ câu trả lời của biểu mẫu. Tên câu hỏi: Câu 5. Để đảm bảo nội dung cuộc họp này không trùng với nội dung của cuộc họp khác cần chuẩn bị về:. Số lượng câu trả lời: 0 / 40 câu trả lời chính xác.">
            <a:extLst>
              <a:ext uri="{FF2B5EF4-FFF2-40B4-BE49-F238E27FC236}">
                <a16:creationId xmlns:a16="http://schemas.microsoft.com/office/drawing/2014/main" id="{D69BC033-7D7C-448D-BFC3-9AAED240570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4845" y="1825625"/>
            <a:ext cx="85623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1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49599-9EFA-4462-8589-94D2710A4579}"/>
              </a:ext>
            </a:extLst>
          </p:cNvPr>
          <p:cNvSpPr>
            <a:spLocks noGrp="1"/>
          </p:cNvSpPr>
          <p:nvPr>
            <p:ph type="title"/>
          </p:nvPr>
        </p:nvSpPr>
        <p:spPr>
          <a:xfrm>
            <a:off x="1074820" y="365125"/>
            <a:ext cx="10278979" cy="1325563"/>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Điều hành cuộc họp</a:t>
            </a:r>
            <a:br>
              <a:rPr lang="vi-VN" sz="3200" b="1" dirty="0">
                <a:solidFill>
                  <a:srgbClr val="FF0000"/>
                </a:solidFill>
                <a:latin typeface="Arial" panose="020B0604020202020204" pitchFamily="34" charset="0"/>
                <a:cs typeface="Arial" panose="020B0604020202020204" pitchFamily="34" charset="0"/>
              </a:rPr>
            </a:br>
            <a:r>
              <a:rPr lang="en-US" sz="2800" b="1" dirty="0" err="1">
                <a:solidFill>
                  <a:srgbClr val="0000FF"/>
                </a:solidFill>
                <a:latin typeface="Arial" panose="020B0604020202020204" pitchFamily="34" charset="0"/>
                <a:cs typeface="Arial" panose="020B0604020202020204" pitchFamily="34" charset="0"/>
              </a:rPr>
              <a:t>Nhận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xét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phần</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làm</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trắc</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nghiệm</a:t>
            </a:r>
            <a:endParaRPr lang="en-US" sz="2800" b="1" dirty="0">
              <a:solidFill>
                <a:srgbClr val="0000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B31A528-94AC-4C85-86A5-D4AC86B5FBCF}"/>
              </a:ext>
            </a:extLst>
          </p:cNvPr>
          <p:cNvSpPr>
            <a:spLocks noGrp="1"/>
          </p:cNvSpPr>
          <p:nvPr>
            <p:ph type="sldNum" sz="quarter" idx="12"/>
          </p:nvPr>
        </p:nvSpPr>
        <p:spPr/>
        <p:txBody>
          <a:bodyPr/>
          <a:lstStyle/>
          <a:p>
            <a:fld id="{4605E869-B835-45DF-A02C-A4F48D06F26A}" type="slidenum">
              <a:rPr lang="en-US" smtClean="0"/>
              <a:t>12</a:t>
            </a:fld>
            <a:endParaRPr lang="en-US"/>
          </a:p>
        </p:txBody>
      </p:sp>
      <p:pic>
        <p:nvPicPr>
          <p:cNvPr id="6146" name="Picture 2" descr="Biểu đồ câu trả lời của biểu mẫu. Tên câu hỏi: Câu 7. Sau khi cuộc họp kết thúc, việc quan trọng nhất mà người điều hành cuộc họp cần thực hiện là:. Số lượng câu trả lời: 0 / 39 câu trả lời chính xác.">
            <a:extLst>
              <a:ext uri="{FF2B5EF4-FFF2-40B4-BE49-F238E27FC236}">
                <a16:creationId xmlns:a16="http://schemas.microsoft.com/office/drawing/2014/main" id="{A52F0786-25AC-4A67-A6CA-CDAB981C66D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14845" y="1825625"/>
            <a:ext cx="856231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835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1DC82-025F-49B1-9101-09060F3147B2}"/>
              </a:ext>
            </a:extLst>
          </p:cNvPr>
          <p:cNvSpPr>
            <a:spLocks noGrp="1"/>
          </p:cNvSpPr>
          <p:nvPr>
            <p:ph type="title"/>
          </p:nvPr>
        </p:nvSpPr>
        <p:spPr/>
        <p:txBody>
          <a:bodyPr>
            <a:normAutofit/>
          </a:bodyPr>
          <a:lstStyle/>
          <a:p>
            <a:pPr algn="ctr"/>
            <a:r>
              <a:rPr lang="en-US" sz="3200" b="1" dirty="0">
                <a:solidFill>
                  <a:srgbClr val="FF0000"/>
                </a:solidFill>
                <a:latin typeface="Arial" panose="020B0604020202020204" pitchFamily="34" charset="0"/>
                <a:cs typeface="Arial" panose="020B0604020202020204" pitchFamily="34" charset="0"/>
              </a:rPr>
              <a:t>NỘI DUNG KHI TỔ CHỨC CUỘC HỌP</a:t>
            </a:r>
            <a:endParaRPr lang="en-US" sz="3200" dirty="0"/>
          </a:p>
        </p:txBody>
      </p:sp>
      <p:sp>
        <p:nvSpPr>
          <p:cNvPr id="3" name="Content Placeholder 2">
            <a:extLst>
              <a:ext uri="{FF2B5EF4-FFF2-40B4-BE49-F238E27FC236}">
                <a16:creationId xmlns:a16="http://schemas.microsoft.com/office/drawing/2014/main" id="{5B952025-2CEB-400F-9CCA-9BD08B154519}"/>
              </a:ext>
            </a:extLst>
          </p:cNvPr>
          <p:cNvSpPr>
            <a:spLocks noGrp="1"/>
          </p:cNvSpPr>
          <p:nvPr>
            <p:ph idx="1"/>
          </p:nvPr>
        </p:nvSpPr>
        <p:spPr>
          <a:xfrm>
            <a:off x="838200" y="1837189"/>
            <a:ext cx="10515600" cy="4339774"/>
          </a:xfrm>
        </p:spPr>
        <p:txBody>
          <a:bodyPr>
            <a:normAutofit fontScale="92500" lnSpcReduction="20000"/>
          </a:bodyPr>
          <a:lstStyle/>
          <a:p>
            <a:pPr marL="0" indent="0">
              <a:buNone/>
            </a:pPr>
            <a:r>
              <a:rPr lang="en-US" dirty="0">
                <a:solidFill>
                  <a:srgbClr val="FF0000"/>
                </a:solidFill>
              </a:rPr>
              <a:t>* </a:t>
            </a:r>
            <a:r>
              <a:rPr lang="en-US" dirty="0" err="1">
                <a:solidFill>
                  <a:srgbClr val="FF0000"/>
                </a:solidFill>
              </a:rPr>
              <a:t>Điều</a:t>
            </a:r>
            <a:r>
              <a:rPr lang="en-US" dirty="0">
                <a:solidFill>
                  <a:srgbClr val="FF0000"/>
                </a:solidFill>
              </a:rPr>
              <a:t> </a:t>
            </a:r>
            <a:r>
              <a:rPr lang="en-US" dirty="0" err="1">
                <a:solidFill>
                  <a:srgbClr val="FF0000"/>
                </a:solidFill>
              </a:rPr>
              <a:t>hành</a:t>
            </a:r>
            <a:r>
              <a:rPr lang="en-US" dirty="0">
                <a:solidFill>
                  <a:srgbClr val="FF0000"/>
                </a:solidFill>
              </a:rPr>
              <a:t> </a:t>
            </a:r>
            <a:r>
              <a:rPr lang="en-US" dirty="0" err="1">
                <a:solidFill>
                  <a:srgbClr val="FF0000"/>
                </a:solidFill>
              </a:rPr>
              <a:t>cuộc</a:t>
            </a:r>
            <a:r>
              <a:rPr lang="en-US" dirty="0">
                <a:solidFill>
                  <a:srgbClr val="FF0000"/>
                </a:solidFill>
              </a:rPr>
              <a:t> </a:t>
            </a:r>
            <a:r>
              <a:rPr lang="en-US" dirty="0" err="1">
                <a:solidFill>
                  <a:srgbClr val="FF0000"/>
                </a:solidFill>
              </a:rPr>
              <a:t>họp</a:t>
            </a:r>
            <a:endParaRPr lang="en-US" dirty="0">
              <a:solidFill>
                <a:srgbClr val="FF0000"/>
              </a:solidFill>
            </a:endParaRPr>
          </a:p>
          <a:p>
            <a:pPr>
              <a:buFontTx/>
              <a:buChar char="-"/>
            </a:pP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mục</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thành</a:t>
            </a:r>
            <a:r>
              <a:rPr lang="en-US" dirty="0">
                <a:solidFill>
                  <a:srgbClr val="0000FF"/>
                </a:solidFill>
              </a:rPr>
              <a:t> </a:t>
            </a:r>
            <a:r>
              <a:rPr lang="en-US" dirty="0" err="1">
                <a:solidFill>
                  <a:srgbClr val="0000FF"/>
                </a:solidFill>
              </a:rPr>
              <a:t>phần</a:t>
            </a:r>
            <a:endParaRPr lang="en-US" dirty="0">
              <a:solidFill>
                <a:srgbClr val="0000FF"/>
              </a:solidFill>
            </a:endParaRPr>
          </a:p>
          <a:p>
            <a:pPr>
              <a:buFontTx/>
              <a:buChar char="-"/>
            </a:pPr>
            <a:r>
              <a:rPr lang="en-US" dirty="0" err="1">
                <a:solidFill>
                  <a:srgbClr val="0000FF"/>
                </a:solidFill>
              </a:rPr>
              <a:t>Thông</a:t>
            </a:r>
            <a:r>
              <a:rPr lang="en-US" dirty="0">
                <a:solidFill>
                  <a:srgbClr val="0000FF"/>
                </a:solidFill>
              </a:rPr>
              <a:t> qua </a:t>
            </a:r>
            <a:r>
              <a:rPr lang="en-US" dirty="0" err="1">
                <a:solidFill>
                  <a:srgbClr val="0000FF"/>
                </a:solidFill>
              </a:rPr>
              <a:t>nội</a:t>
            </a:r>
            <a:r>
              <a:rPr lang="en-US" dirty="0">
                <a:solidFill>
                  <a:srgbClr val="0000FF"/>
                </a:solidFill>
              </a:rPr>
              <a:t> dung</a:t>
            </a:r>
          </a:p>
          <a:p>
            <a:pPr>
              <a:buFontTx/>
              <a:buChar char="-"/>
            </a:pPr>
            <a:r>
              <a:rPr lang="en-US" dirty="0" err="1">
                <a:solidFill>
                  <a:srgbClr val="0000FF"/>
                </a:solidFill>
              </a:rPr>
              <a:t>Duy</a:t>
            </a:r>
            <a:r>
              <a:rPr lang="en-US" dirty="0">
                <a:solidFill>
                  <a:srgbClr val="0000FF"/>
                </a:solidFill>
              </a:rPr>
              <a:t> </a:t>
            </a:r>
            <a:r>
              <a:rPr lang="en-US" dirty="0" err="1">
                <a:solidFill>
                  <a:srgbClr val="0000FF"/>
                </a:solidFill>
              </a:rPr>
              <a:t>trì</a:t>
            </a:r>
            <a:r>
              <a:rPr lang="en-US" dirty="0">
                <a:solidFill>
                  <a:srgbClr val="0000FF"/>
                </a:solidFill>
              </a:rPr>
              <a:t> </a:t>
            </a:r>
            <a:r>
              <a:rPr lang="en-US" dirty="0" err="1">
                <a:solidFill>
                  <a:srgbClr val="0000FF"/>
                </a:solidFill>
              </a:rPr>
              <a:t>cuộc</a:t>
            </a:r>
            <a:r>
              <a:rPr lang="en-US" dirty="0">
                <a:solidFill>
                  <a:srgbClr val="0000FF"/>
                </a:solidFill>
              </a:rPr>
              <a:t> </a:t>
            </a:r>
            <a:r>
              <a:rPr lang="en-US" dirty="0" err="1">
                <a:solidFill>
                  <a:srgbClr val="0000FF"/>
                </a:solidFill>
              </a:rPr>
              <a:t>họp</a:t>
            </a:r>
            <a:r>
              <a:rPr lang="en-US" dirty="0">
                <a:solidFill>
                  <a:srgbClr val="0000FF"/>
                </a:solidFill>
              </a:rPr>
              <a:t> </a:t>
            </a:r>
            <a:r>
              <a:rPr lang="en-US" dirty="0" err="1">
                <a:solidFill>
                  <a:srgbClr val="0000FF"/>
                </a:solidFill>
              </a:rPr>
              <a:t>liên</a:t>
            </a:r>
            <a:r>
              <a:rPr lang="en-US" dirty="0">
                <a:solidFill>
                  <a:srgbClr val="0000FF"/>
                </a:solidFill>
              </a:rPr>
              <a:t> </a:t>
            </a:r>
            <a:r>
              <a:rPr lang="en-US" dirty="0" err="1">
                <a:solidFill>
                  <a:srgbClr val="0000FF"/>
                </a:solidFill>
              </a:rPr>
              <a:t>tục</a:t>
            </a:r>
            <a:endParaRPr lang="en-US" dirty="0">
              <a:solidFill>
                <a:srgbClr val="0000FF"/>
              </a:solidFill>
            </a:endParaRPr>
          </a:p>
          <a:p>
            <a:pPr>
              <a:buFontTx/>
              <a:buChar char="-"/>
            </a:pPr>
            <a:r>
              <a:rPr lang="en-US" dirty="0" err="1">
                <a:solidFill>
                  <a:srgbClr val="0000FF"/>
                </a:solidFill>
              </a:rPr>
              <a:t>Ngăn</a:t>
            </a:r>
            <a:r>
              <a:rPr lang="en-US" dirty="0">
                <a:solidFill>
                  <a:srgbClr val="0000FF"/>
                </a:solidFill>
              </a:rPr>
              <a:t> </a:t>
            </a:r>
            <a:r>
              <a:rPr lang="en-US" dirty="0" err="1">
                <a:solidFill>
                  <a:srgbClr val="0000FF"/>
                </a:solidFill>
              </a:rPr>
              <a:t>ngừa</a:t>
            </a:r>
            <a:r>
              <a:rPr lang="en-US" dirty="0">
                <a:solidFill>
                  <a:srgbClr val="0000FF"/>
                </a:solidFill>
              </a:rPr>
              <a:t> </a:t>
            </a:r>
            <a:r>
              <a:rPr lang="en-US" dirty="0" err="1">
                <a:solidFill>
                  <a:srgbClr val="0000FF"/>
                </a:solidFill>
              </a:rPr>
              <a:t>xung</a:t>
            </a:r>
            <a:r>
              <a:rPr lang="en-US" dirty="0">
                <a:solidFill>
                  <a:srgbClr val="0000FF"/>
                </a:solidFill>
              </a:rPr>
              <a:t> </a:t>
            </a:r>
            <a:r>
              <a:rPr lang="en-US" dirty="0" err="1">
                <a:solidFill>
                  <a:srgbClr val="0000FF"/>
                </a:solidFill>
              </a:rPr>
              <a:t>đột</a:t>
            </a:r>
            <a:endParaRPr lang="en-US" dirty="0">
              <a:solidFill>
                <a:srgbClr val="0000FF"/>
              </a:solidFill>
            </a:endParaRPr>
          </a:p>
          <a:p>
            <a:pPr>
              <a:buFontTx/>
              <a:buChar char="-"/>
            </a:pPr>
            <a:r>
              <a:rPr lang="en-US" dirty="0" err="1">
                <a:solidFill>
                  <a:srgbClr val="0000FF"/>
                </a:solidFill>
              </a:rPr>
              <a:t>Động</a:t>
            </a:r>
            <a:r>
              <a:rPr lang="en-US" dirty="0">
                <a:solidFill>
                  <a:srgbClr val="0000FF"/>
                </a:solidFill>
              </a:rPr>
              <a:t> </a:t>
            </a:r>
            <a:r>
              <a:rPr lang="en-US" dirty="0" err="1">
                <a:solidFill>
                  <a:srgbClr val="0000FF"/>
                </a:solidFill>
              </a:rPr>
              <a:t>viên</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ít</a:t>
            </a:r>
            <a:r>
              <a:rPr lang="en-US" dirty="0">
                <a:solidFill>
                  <a:srgbClr val="0000FF"/>
                </a:solidFill>
              </a:rPr>
              <a:t> </a:t>
            </a:r>
            <a:r>
              <a:rPr lang="en-US" dirty="0" err="1">
                <a:solidFill>
                  <a:srgbClr val="0000FF"/>
                </a:solidFill>
              </a:rPr>
              <a:t>nói</a:t>
            </a:r>
            <a:endParaRPr lang="en-US" dirty="0">
              <a:solidFill>
                <a:srgbClr val="0000FF"/>
              </a:solidFill>
            </a:endParaRPr>
          </a:p>
          <a:p>
            <a:pPr>
              <a:buFontTx/>
              <a:buChar char="-"/>
            </a:pPr>
            <a:r>
              <a:rPr lang="en-US" dirty="0" err="1">
                <a:solidFill>
                  <a:srgbClr val="0000FF"/>
                </a:solidFill>
              </a:rPr>
              <a:t>Hạn</a:t>
            </a:r>
            <a:r>
              <a:rPr lang="en-US" dirty="0">
                <a:solidFill>
                  <a:srgbClr val="0000FF"/>
                </a:solidFill>
              </a:rPr>
              <a:t> </a:t>
            </a:r>
            <a:r>
              <a:rPr lang="en-US" dirty="0" err="1">
                <a:solidFill>
                  <a:srgbClr val="0000FF"/>
                </a:solidFill>
              </a:rPr>
              <a:t>chế</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nói</a:t>
            </a:r>
            <a:r>
              <a:rPr lang="en-US" dirty="0">
                <a:solidFill>
                  <a:srgbClr val="0000FF"/>
                </a:solidFill>
              </a:rPr>
              <a:t> </a:t>
            </a:r>
            <a:r>
              <a:rPr lang="en-US" dirty="0" err="1">
                <a:solidFill>
                  <a:srgbClr val="0000FF"/>
                </a:solidFill>
              </a:rPr>
              <a:t>nhiều</a:t>
            </a:r>
            <a:endParaRPr lang="en-US" dirty="0">
              <a:solidFill>
                <a:srgbClr val="0000FF"/>
              </a:solidFill>
            </a:endParaRPr>
          </a:p>
          <a:p>
            <a:pPr>
              <a:buFontTx/>
              <a:buChar char="-"/>
            </a:pPr>
            <a:r>
              <a:rPr lang="en-US" dirty="0" err="1">
                <a:solidFill>
                  <a:srgbClr val="0000FF"/>
                </a:solidFill>
              </a:rPr>
              <a:t>Tóm</a:t>
            </a:r>
            <a:r>
              <a:rPr lang="en-US" dirty="0">
                <a:solidFill>
                  <a:srgbClr val="0000FF"/>
                </a:solidFill>
              </a:rPr>
              <a:t> </a:t>
            </a:r>
            <a:r>
              <a:rPr lang="en-US" dirty="0" err="1">
                <a:solidFill>
                  <a:srgbClr val="0000FF"/>
                </a:solidFill>
              </a:rPr>
              <a:t>tắt</a:t>
            </a:r>
            <a:r>
              <a:rPr lang="en-US" dirty="0">
                <a:solidFill>
                  <a:srgbClr val="0000FF"/>
                </a:solidFill>
              </a:rPr>
              <a:t> </a:t>
            </a:r>
            <a:r>
              <a:rPr lang="en-US" dirty="0" err="1">
                <a:solidFill>
                  <a:srgbClr val="0000FF"/>
                </a:solidFill>
              </a:rPr>
              <a:t>nội</a:t>
            </a:r>
            <a:r>
              <a:rPr lang="en-US" dirty="0">
                <a:solidFill>
                  <a:srgbClr val="0000FF"/>
                </a:solidFill>
              </a:rPr>
              <a:t> dung </a:t>
            </a:r>
            <a:r>
              <a:rPr lang="en-US" dirty="0" err="1">
                <a:solidFill>
                  <a:srgbClr val="0000FF"/>
                </a:solidFill>
              </a:rPr>
              <a:t>chính</a:t>
            </a:r>
            <a:endParaRPr lang="en-US" dirty="0">
              <a:solidFill>
                <a:srgbClr val="0000FF"/>
              </a:solidFill>
            </a:endParaRPr>
          </a:p>
          <a:p>
            <a:pPr>
              <a:buFontTx/>
              <a:buChar char="-"/>
            </a:pPr>
            <a:r>
              <a:rPr lang="en-US" dirty="0" err="1">
                <a:solidFill>
                  <a:srgbClr val="0000FF"/>
                </a:solidFill>
              </a:rPr>
              <a:t>Phân</a:t>
            </a:r>
            <a:r>
              <a:rPr lang="en-US" dirty="0">
                <a:solidFill>
                  <a:srgbClr val="0000FF"/>
                </a:solidFill>
              </a:rPr>
              <a:t> </a:t>
            </a:r>
            <a:r>
              <a:rPr lang="en-US" dirty="0" err="1">
                <a:solidFill>
                  <a:srgbClr val="0000FF"/>
                </a:solidFill>
              </a:rPr>
              <a:t>công</a:t>
            </a:r>
            <a:r>
              <a:rPr lang="en-US" dirty="0">
                <a:solidFill>
                  <a:srgbClr val="0000FF"/>
                </a:solidFill>
              </a:rPr>
              <a:t> </a:t>
            </a:r>
            <a:r>
              <a:rPr lang="en-US" dirty="0" err="1">
                <a:solidFill>
                  <a:srgbClr val="0000FF"/>
                </a:solidFill>
              </a:rPr>
              <a:t>nhiệm</a:t>
            </a:r>
            <a:r>
              <a:rPr lang="en-US" dirty="0">
                <a:solidFill>
                  <a:srgbClr val="0000FF"/>
                </a:solidFill>
              </a:rPr>
              <a:t> </a:t>
            </a:r>
            <a:r>
              <a:rPr lang="en-US" dirty="0" err="1">
                <a:solidFill>
                  <a:srgbClr val="0000FF"/>
                </a:solidFill>
              </a:rPr>
              <a:t>vụ</a:t>
            </a:r>
            <a:endParaRPr lang="en-US" dirty="0">
              <a:solidFill>
                <a:srgbClr val="0000FF"/>
              </a:solidFill>
            </a:endParaRPr>
          </a:p>
          <a:p>
            <a:pPr>
              <a:buFontTx/>
              <a:buChar char="-"/>
            </a:pPr>
            <a:r>
              <a:rPr lang="en-US" dirty="0" err="1">
                <a:solidFill>
                  <a:srgbClr val="0000FF"/>
                </a:solidFill>
              </a:rPr>
              <a:t>Đề</a:t>
            </a:r>
            <a:r>
              <a:rPr lang="en-US" dirty="0">
                <a:solidFill>
                  <a:srgbClr val="0000FF"/>
                </a:solidFill>
              </a:rPr>
              <a:t> </a:t>
            </a:r>
            <a:r>
              <a:rPr lang="en-US" dirty="0" err="1">
                <a:solidFill>
                  <a:srgbClr val="0000FF"/>
                </a:solidFill>
              </a:rPr>
              <a:t>xuất</a:t>
            </a:r>
            <a:r>
              <a:rPr lang="en-US" dirty="0">
                <a:solidFill>
                  <a:srgbClr val="0000FF"/>
                </a:solidFill>
              </a:rPr>
              <a:t> </a:t>
            </a:r>
            <a:r>
              <a:rPr lang="en-US" dirty="0" err="1">
                <a:solidFill>
                  <a:srgbClr val="0000FF"/>
                </a:solidFill>
              </a:rPr>
              <a:t>kế</a:t>
            </a:r>
            <a:r>
              <a:rPr lang="en-US" dirty="0">
                <a:solidFill>
                  <a:srgbClr val="0000FF"/>
                </a:solidFill>
              </a:rPr>
              <a:t> </a:t>
            </a:r>
            <a:r>
              <a:rPr lang="en-US" dirty="0" err="1">
                <a:solidFill>
                  <a:srgbClr val="0000FF"/>
                </a:solidFill>
              </a:rPr>
              <a:t>hoạch</a:t>
            </a:r>
            <a:r>
              <a:rPr lang="en-US" dirty="0">
                <a:solidFill>
                  <a:srgbClr val="0000FF"/>
                </a:solidFill>
              </a:rPr>
              <a:t> </a:t>
            </a:r>
            <a:r>
              <a:rPr lang="en-US" dirty="0" err="1">
                <a:solidFill>
                  <a:srgbClr val="0000FF"/>
                </a:solidFill>
              </a:rPr>
              <a:t>theo</a:t>
            </a:r>
            <a:r>
              <a:rPr lang="en-US" dirty="0">
                <a:solidFill>
                  <a:srgbClr val="0000FF"/>
                </a:solidFill>
              </a:rPr>
              <a:t> </a:t>
            </a:r>
            <a:r>
              <a:rPr lang="en-US" dirty="0" err="1">
                <a:solidFill>
                  <a:srgbClr val="0000FF"/>
                </a:solidFill>
              </a:rPr>
              <a:t>dõi</a:t>
            </a:r>
            <a:r>
              <a:rPr lang="en-US" dirty="0">
                <a:solidFill>
                  <a:srgbClr val="0000FF"/>
                </a:solidFill>
              </a:rPr>
              <a:t>, </a:t>
            </a:r>
            <a:r>
              <a:rPr lang="en-US" dirty="0" err="1">
                <a:solidFill>
                  <a:srgbClr val="0000FF"/>
                </a:solidFill>
              </a:rPr>
              <a:t>giám</a:t>
            </a:r>
            <a:r>
              <a:rPr lang="en-US" dirty="0">
                <a:solidFill>
                  <a:srgbClr val="0000FF"/>
                </a:solidFill>
              </a:rPr>
              <a:t> </a:t>
            </a:r>
            <a:r>
              <a:rPr lang="en-US" dirty="0" err="1">
                <a:solidFill>
                  <a:srgbClr val="0000FF"/>
                </a:solidFill>
              </a:rPr>
              <a:t>sát</a:t>
            </a:r>
            <a:endParaRPr lang="en-US" dirty="0">
              <a:solidFill>
                <a:srgbClr val="0000FF"/>
              </a:solidFill>
            </a:endParaRPr>
          </a:p>
          <a:p>
            <a:pPr>
              <a:buFontTx/>
              <a:buChar char="-"/>
            </a:pPr>
            <a:endParaRPr lang="en-US" dirty="0"/>
          </a:p>
          <a:p>
            <a:pPr>
              <a:buFontTx/>
              <a:buChar char="-"/>
            </a:pPr>
            <a:endParaRPr lang="en-US" dirty="0"/>
          </a:p>
          <a:p>
            <a:pPr>
              <a:buFontTx/>
              <a:buChar char="-"/>
            </a:pPr>
            <a:endParaRPr lang="en-US" dirty="0"/>
          </a:p>
          <a:p>
            <a:pPr>
              <a:buFontTx/>
              <a:buChar char="-"/>
            </a:pPr>
            <a:endParaRPr lang="en-US" dirty="0"/>
          </a:p>
        </p:txBody>
      </p:sp>
      <p:sp>
        <p:nvSpPr>
          <p:cNvPr id="4" name="Slide Number Placeholder 3">
            <a:extLst>
              <a:ext uri="{FF2B5EF4-FFF2-40B4-BE49-F238E27FC236}">
                <a16:creationId xmlns:a16="http://schemas.microsoft.com/office/drawing/2014/main" id="{F01301D4-9B3D-4ED7-8359-FE1D357A3C3E}"/>
              </a:ext>
            </a:extLst>
          </p:cNvPr>
          <p:cNvSpPr>
            <a:spLocks noGrp="1"/>
          </p:cNvSpPr>
          <p:nvPr>
            <p:ph type="sldNum" sz="quarter" idx="12"/>
          </p:nvPr>
        </p:nvSpPr>
        <p:spPr/>
        <p:txBody>
          <a:bodyPr/>
          <a:lstStyle/>
          <a:p>
            <a:fld id="{4605E869-B835-45DF-A02C-A4F48D06F26A}" type="slidenum">
              <a:rPr lang="en-US" smtClean="0"/>
              <a:t>13</a:t>
            </a:fld>
            <a:endParaRPr lang="en-US"/>
          </a:p>
        </p:txBody>
      </p:sp>
    </p:spTree>
    <p:extLst>
      <p:ext uri="{BB962C8B-B14F-4D97-AF65-F5344CB8AC3E}">
        <p14:creationId xmlns:p14="http://schemas.microsoft.com/office/powerpoint/2010/main" val="14044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52368" y="648393"/>
            <a:ext cx="8130746" cy="1081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FF0000"/>
              </a:solidFill>
            </a:endParaRPr>
          </a:p>
          <a:p>
            <a:pPr algn="ctr"/>
            <a:r>
              <a:rPr lang="en-US" sz="3600" dirty="0" err="1">
                <a:solidFill>
                  <a:srgbClr val="FF0000"/>
                </a:solidFill>
                <a:latin typeface="Arial" panose="020B0604020202020204" pitchFamily="34" charset="0"/>
                <a:cs typeface="Arial" panose="020B0604020202020204" pitchFamily="34" charset="0"/>
              </a:rPr>
              <a:t>Cách</a:t>
            </a:r>
            <a:r>
              <a:rPr lang="en-US" sz="3600" dirty="0">
                <a:solidFill>
                  <a:srgbClr val="FF0000"/>
                </a:solidFill>
                <a:latin typeface="Arial" panose="020B0604020202020204" pitchFamily="34" charset="0"/>
                <a:cs typeface="Arial" panose="020B0604020202020204" pitchFamily="34" charset="0"/>
              </a:rPr>
              <a:t> ghi biên bản một cuộc </a:t>
            </a:r>
            <a:r>
              <a:rPr lang="en-US" sz="3600" dirty="0" err="1">
                <a:solidFill>
                  <a:srgbClr val="FF0000"/>
                </a:solidFill>
                <a:latin typeface="Arial" panose="020B0604020202020204" pitchFamily="34" charset="0"/>
                <a:cs typeface="Arial" panose="020B0604020202020204" pitchFamily="34" charset="0"/>
              </a:rPr>
              <a:t>họp</a:t>
            </a:r>
            <a:endParaRPr lang="en-US" sz="3600" dirty="0">
              <a:solidFill>
                <a:srgbClr val="FF0000"/>
              </a:solidFill>
              <a:latin typeface="Arial" panose="020B0604020202020204" pitchFamily="34" charset="0"/>
              <a:cs typeface="Arial" panose="020B0604020202020204" pitchFamily="34" charset="0"/>
            </a:endParaRPr>
          </a:p>
          <a:p>
            <a:pPr algn="ctr"/>
            <a:endParaRPr lang="en-US" sz="2800" b="1" dirty="0">
              <a:solidFill>
                <a:srgbClr val="FF0000"/>
              </a:solidFill>
            </a:endParaRPr>
          </a:p>
        </p:txBody>
      </p:sp>
      <p:sp>
        <p:nvSpPr>
          <p:cNvPr id="5" name="Rounded Rectangle 4"/>
          <p:cNvSpPr/>
          <p:nvPr/>
        </p:nvSpPr>
        <p:spPr>
          <a:xfrm>
            <a:off x="247135" y="1291906"/>
            <a:ext cx="11714205" cy="5295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rgbClr val="002060"/>
              </a:solidFill>
              <a:latin typeface="Arial" panose="020B0604020202020204" pitchFamily="34" charset="0"/>
              <a:cs typeface="Arial" panose="020B0604020202020204" pitchFamily="34" charset="0"/>
            </a:endParaRPr>
          </a:p>
          <a:p>
            <a:endParaRPr lang="en-US" sz="3200" dirty="0">
              <a:solidFill>
                <a:srgbClr val="002060"/>
              </a:solidFill>
              <a:latin typeface="Arial" panose="020B0604020202020204" pitchFamily="34" charset="0"/>
              <a:cs typeface="Arial" panose="020B0604020202020204" pitchFamily="34" charset="0"/>
            </a:endParaRPr>
          </a:p>
          <a:p>
            <a:pPr>
              <a:lnSpc>
                <a:spcPct val="150000"/>
              </a:lnSpc>
            </a:pPr>
            <a:endParaRPr lang="en-US" sz="3200" dirty="0">
              <a:solidFill>
                <a:srgbClr val="FF0000"/>
              </a:solidFill>
              <a:latin typeface="Arial" panose="020B0604020202020204" pitchFamily="34" charset="0"/>
              <a:cs typeface="Arial" panose="020B0604020202020204" pitchFamily="34" charset="0"/>
            </a:endParaRPr>
          </a:p>
          <a:p>
            <a:pPr algn="ctr"/>
            <a:endParaRPr lang="en-US" sz="2800" b="1" dirty="0">
              <a:solidFill>
                <a:srgbClr val="FF0000"/>
              </a:solidFill>
            </a:endParaRPr>
          </a:p>
        </p:txBody>
      </p:sp>
      <p:sp>
        <p:nvSpPr>
          <p:cNvPr id="2" name="Slide Number Placeholder 1">
            <a:extLst>
              <a:ext uri="{FF2B5EF4-FFF2-40B4-BE49-F238E27FC236}">
                <a16:creationId xmlns:a16="http://schemas.microsoft.com/office/drawing/2014/main" id="{0F31112B-3B06-F64B-87B2-F366254B5CE4}"/>
              </a:ext>
            </a:extLst>
          </p:cNvPr>
          <p:cNvSpPr>
            <a:spLocks noGrp="1"/>
          </p:cNvSpPr>
          <p:nvPr>
            <p:ph type="sldNum" sz="quarter" idx="12"/>
          </p:nvPr>
        </p:nvSpPr>
        <p:spPr/>
        <p:txBody>
          <a:bodyPr/>
          <a:lstStyle/>
          <a:p>
            <a:fld id="{4605E869-B835-45DF-A02C-A4F48D06F26A}" type="slidenum">
              <a:rPr lang="en-US" smtClean="0"/>
              <a:t>14</a:t>
            </a:fld>
            <a:endParaRPr lang="en-US"/>
          </a:p>
        </p:txBody>
      </p:sp>
    </p:spTree>
    <p:extLst>
      <p:ext uri="{BB962C8B-B14F-4D97-AF65-F5344CB8AC3E}">
        <p14:creationId xmlns:p14="http://schemas.microsoft.com/office/powerpoint/2010/main" val="226853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C9C8-7591-49BF-AE2F-A8D73FD9A1CB}"/>
              </a:ext>
            </a:extLst>
          </p:cNvPr>
          <p:cNvSpPr>
            <a:spLocks noGrp="1"/>
          </p:cNvSpPr>
          <p:nvPr>
            <p:ph type="title"/>
          </p:nvPr>
        </p:nvSpPr>
        <p:spPr>
          <a:xfrm>
            <a:off x="838200" y="365126"/>
            <a:ext cx="10515600" cy="898410"/>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Tiểu kết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156F8F-303C-47B2-9792-651744842F8A}"/>
              </a:ext>
            </a:extLst>
          </p:cNvPr>
          <p:cNvSpPr>
            <a:spLocks noGrp="1"/>
          </p:cNvSpPr>
          <p:nvPr>
            <p:ph idx="1"/>
          </p:nvPr>
        </p:nvSpPr>
        <p:spPr>
          <a:xfrm>
            <a:off x="314498" y="1263536"/>
            <a:ext cx="10515600" cy="4895056"/>
          </a:xfrm>
        </p:spPr>
        <p:txBody>
          <a:bodyPr/>
          <a:lstStyle/>
          <a:p>
            <a:pPr marL="0" indent="0">
              <a:buNone/>
            </a:pPr>
            <a:endParaRPr lang="vi-VN" dirty="0"/>
          </a:p>
          <a:p>
            <a:pPr marL="0" indent="0">
              <a:buNone/>
            </a:pPr>
            <a:endParaRPr lang="vi-VN" dirty="0"/>
          </a:p>
          <a:p>
            <a:pPr marL="0" indent="0">
              <a:buNone/>
            </a:pPr>
            <a:endParaRPr lang="vi-VN" dirty="0"/>
          </a:p>
          <a:p>
            <a:pPr marL="0" indent="0">
              <a:buNone/>
            </a:pPr>
            <a:endParaRPr lang="vi-VN" dirty="0"/>
          </a:p>
        </p:txBody>
      </p:sp>
      <p:sp>
        <p:nvSpPr>
          <p:cNvPr id="4" name="Slide Number Placeholder 3">
            <a:extLst>
              <a:ext uri="{FF2B5EF4-FFF2-40B4-BE49-F238E27FC236}">
                <a16:creationId xmlns:a16="http://schemas.microsoft.com/office/drawing/2014/main" id="{F587B7FE-9FE6-471D-81D8-24EE09750A08}"/>
              </a:ext>
            </a:extLst>
          </p:cNvPr>
          <p:cNvSpPr>
            <a:spLocks noGrp="1"/>
          </p:cNvSpPr>
          <p:nvPr>
            <p:ph type="sldNum" sz="quarter" idx="12"/>
          </p:nvPr>
        </p:nvSpPr>
        <p:spPr/>
        <p:txBody>
          <a:bodyPr/>
          <a:lstStyle/>
          <a:p>
            <a:fld id="{4605E869-B835-45DF-A02C-A4F48D06F26A}" type="slidenum">
              <a:rPr lang="en-US" smtClean="0"/>
              <a:t>15</a:t>
            </a:fld>
            <a:endParaRPr lang="en-US"/>
          </a:p>
        </p:txBody>
      </p:sp>
      <p:sp>
        <p:nvSpPr>
          <p:cNvPr id="5" name="Rectangle 4">
            <a:extLst>
              <a:ext uri="{FF2B5EF4-FFF2-40B4-BE49-F238E27FC236}">
                <a16:creationId xmlns:a16="http://schemas.microsoft.com/office/drawing/2014/main" id="{C1927BE1-A1E8-4FFC-ACF4-4350859988AD}"/>
              </a:ext>
            </a:extLst>
          </p:cNvPr>
          <p:cNvSpPr/>
          <p:nvPr/>
        </p:nvSpPr>
        <p:spPr>
          <a:xfrm>
            <a:off x="4810296" y="1625140"/>
            <a:ext cx="1512916" cy="726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Mục đích cuộc họp</a:t>
            </a:r>
            <a:endParaRPr lang="en-US" b="1" dirty="0">
              <a:solidFill>
                <a:srgbClr val="FF0000"/>
              </a:solidFill>
            </a:endParaRPr>
          </a:p>
        </p:txBody>
      </p:sp>
      <p:sp>
        <p:nvSpPr>
          <p:cNvPr id="6" name="Rectangle 5">
            <a:extLst>
              <a:ext uri="{FF2B5EF4-FFF2-40B4-BE49-F238E27FC236}">
                <a16:creationId xmlns:a16="http://schemas.microsoft.com/office/drawing/2014/main" id="{B419FF88-73FD-465F-AED4-7F89C7E37ADF}"/>
              </a:ext>
            </a:extLst>
          </p:cNvPr>
          <p:cNvSpPr/>
          <p:nvPr/>
        </p:nvSpPr>
        <p:spPr>
          <a:xfrm>
            <a:off x="4263733" y="3264254"/>
            <a:ext cx="1454727" cy="10793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Nội dung cuộc họp</a:t>
            </a:r>
            <a:endParaRPr lang="en-US" b="1" dirty="0">
              <a:solidFill>
                <a:srgbClr val="FF0000"/>
              </a:solidFill>
            </a:endParaRPr>
          </a:p>
        </p:txBody>
      </p:sp>
      <p:sp>
        <p:nvSpPr>
          <p:cNvPr id="7" name="Rectangle 6">
            <a:extLst>
              <a:ext uri="{FF2B5EF4-FFF2-40B4-BE49-F238E27FC236}">
                <a16:creationId xmlns:a16="http://schemas.microsoft.com/office/drawing/2014/main" id="{7AE91CBA-808B-4368-8A16-4DE51D37666A}"/>
              </a:ext>
            </a:extLst>
          </p:cNvPr>
          <p:cNvSpPr/>
          <p:nvPr/>
        </p:nvSpPr>
        <p:spPr>
          <a:xfrm>
            <a:off x="6723148" y="2635997"/>
            <a:ext cx="1887452" cy="677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Chuẩn bị </a:t>
            </a:r>
          </a:p>
          <a:p>
            <a:pPr algn="ctr"/>
            <a:r>
              <a:rPr lang="vi-VN" b="1" dirty="0">
                <a:solidFill>
                  <a:srgbClr val="FF0000"/>
                </a:solidFill>
              </a:rPr>
              <a:t>cuộc họp</a:t>
            </a:r>
            <a:endParaRPr lang="en-US" b="1" dirty="0">
              <a:solidFill>
                <a:srgbClr val="FF0000"/>
              </a:solidFill>
            </a:endParaRPr>
          </a:p>
        </p:txBody>
      </p:sp>
      <p:sp>
        <p:nvSpPr>
          <p:cNvPr id="8" name="Rectangle 7">
            <a:extLst>
              <a:ext uri="{FF2B5EF4-FFF2-40B4-BE49-F238E27FC236}">
                <a16:creationId xmlns:a16="http://schemas.microsoft.com/office/drawing/2014/main" id="{F1BF80DE-7C6E-42A5-9FF9-1B11D8D53228}"/>
              </a:ext>
            </a:extLst>
          </p:cNvPr>
          <p:cNvSpPr/>
          <p:nvPr/>
        </p:nvSpPr>
        <p:spPr>
          <a:xfrm>
            <a:off x="6960867" y="3803935"/>
            <a:ext cx="1679172" cy="67748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Điều hành cuộc </a:t>
            </a:r>
            <a:r>
              <a:rPr lang="vi-VN" dirty="0">
                <a:solidFill>
                  <a:srgbClr val="FF0000"/>
                </a:solidFill>
              </a:rPr>
              <a:t>họp</a:t>
            </a:r>
            <a:endParaRPr lang="en-US" dirty="0">
              <a:solidFill>
                <a:srgbClr val="FF0000"/>
              </a:solidFill>
            </a:endParaRPr>
          </a:p>
        </p:txBody>
      </p:sp>
      <p:sp>
        <p:nvSpPr>
          <p:cNvPr id="9" name="Rectangle 8">
            <a:extLst>
              <a:ext uri="{FF2B5EF4-FFF2-40B4-BE49-F238E27FC236}">
                <a16:creationId xmlns:a16="http://schemas.microsoft.com/office/drawing/2014/main" id="{B0EB1B04-2F50-4E67-9B50-6B064A09F8E8}"/>
              </a:ext>
            </a:extLst>
          </p:cNvPr>
          <p:cNvSpPr/>
          <p:nvPr/>
        </p:nvSpPr>
        <p:spPr>
          <a:xfrm>
            <a:off x="6960866" y="5112567"/>
            <a:ext cx="2132333" cy="8919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Cách ghi biên</a:t>
            </a:r>
          </a:p>
          <a:p>
            <a:pPr algn="ctr"/>
            <a:r>
              <a:rPr lang="vi-VN" b="1" dirty="0">
                <a:solidFill>
                  <a:srgbClr val="FF0000"/>
                </a:solidFill>
              </a:rPr>
              <a:t> bản họp</a:t>
            </a:r>
            <a:endParaRPr lang="en-US" b="1" dirty="0">
              <a:solidFill>
                <a:srgbClr val="FF0000"/>
              </a:solidFill>
            </a:endParaRPr>
          </a:p>
        </p:txBody>
      </p:sp>
      <p:sp>
        <p:nvSpPr>
          <p:cNvPr id="10" name="Rectangle 9">
            <a:extLst>
              <a:ext uri="{FF2B5EF4-FFF2-40B4-BE49-F238E27FC236}">
                <a16:creationId xmlns:a16="http://schemas.microsoft.com/office/drawing/2014/main" id="{EDAE00B9-5D53-4248-B3C2-06500E94C53E}"/>
              </a:ext>
            </a:extLst>
          </p:cNvPr>
          <p:cNvSpPr/>
          <p:nvPr/>
        </p:nvSpPr>
        <p:spPr>
          <a:xfrm>
            <a:off x="900543" y="2411984"/>
            <a:ext cx="1862051" cy="115962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rPr>
              <a:t>Tổ chức cuộc họp</a:t>
            </a:r>
            <a:endParaRPr lang="en-US" b="1" dirty="0">
              <a:solidFill>
                <a:srgbClr val="FF0000"/>
              </a:solidFill>
            </a:endParaRPr>
          </a:p>
        </p:txBody>
      </p:sp>
      <p:cxnSp>
        <p:nvCxnSpPr>
          <p:cNvPr id="12" name="Straight Arrow Connector 11">
            <a:extLst>
              <a:ext uri="{FF2B5EF4-FFF2-40B4-BE49-F238E27FC236}">
                <a16:creationId xmlns:a16="http://schemas.microsoft.com/office/drawing/2014/main" id="{16501215-72BC-4C4B-A31F-51C079D9B43F}"/>
              </a:ext>
            </a:extLst>
          </p:cNvPr>
          <p:cNvCxnSpPr>
            <a:cxnSpLocks/>
            <a:stCxn id="10" idx="3"/>
          </p:cNvCxnSpPr>
          <p:nvPr/>
        </p:nvCxnSpPr>
        <p:spPr>
          <a:xfrm flipV="1">
            <a:off x="2762594" y="1946473"/>
            <a:ext cx="2047702" cy="1045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09DCB41-3BD5-4D0E-ABAD-804B55BD8217}"/>
              </a:ext>
            </a:extLst>
          </p:cNvPr>
          <p:cNvCxnSpPr>
            <a:cxnSpLocks/>
            <a:stCxn id="10" idx="3"/>
          </p:cNvCxnSpPr>
          <p:nvPr/>
        </p:nvCxnSpPr>
        <p:spPr>
          <a:xfrm>
            <a:off x="2762594" y="2991797"/>
            <a:ext cx="1481049" cy="849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12BB3E0-70D4-4990-8420-49CF78545070}"/>
              </a:ext>
            </a:extLst>
          </p:cNvPr>
          <p:cNvCxnSpPr>
            <a:cxnSpLocks/>
            <a:stCxn id="6" idx="3"/>
          </p:cNvCxnSpPr>
          <p:nvPr/>
        </p:nvCxnSpPr>
        <p:spPr>
          <a:xfrm flipV="1">
            <a:off x="5718460" y="3066497"/>
            <a:ext cx="1008728" cy="7374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2ABE243-E551-4CE7-919B-358CC05E6BC0}"/>
              </a:ext>
            </a:extLst>
          </p:cNvPr>
          <p:cNvCxnSpPr>
            <a:cxnSpLocks/>
            <a:stCxn id="6" idx="3"/>
            <a:endCxn id="8" idx="1"/>
          </p:cNvCxnSpPr>
          <p:nvPr/>
        </p:nvCxnSpPr>
        <p:spPr>
          <a:xfrm>
            <a:off x="5718460" y="3803935"/>
            <a:ext cx="1242407" cy="338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33A4F22-B8E8-40EB-AD20-DA112B7B36DD}"/>
              </a:ext>
            </a:extLst>
          </p:cNvPr>
          <p:cNvCxnSpPr>
            <a:cxnSpLocks/>
            <a:stCxn id="6" idx="3"/>
            <a:endCxn id="9" idx="1"/>
          </p:cNvCxnSpPr>
          <p:nvPr/>
        </p:nvCxnSpPr>
        <p:spPr>
          <a:xfrm>
            <a:off x="5718460" y="3803935"/>
            <a:ext cx="1242406" cy="175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814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54B4-5164-4253-8F30-E141FD26952D}"/>
              </a:ext>
            </a:extLst>
          </p:cNvPr>
          <p:cNvSpPr>
            <a:spLocks noGrp="1"/>
          </p:cNvSpPr>
          <p:nvPr>
            <p:ph type="title"/>
          </p:nvPr>
        </p:nvSpPr>
        <p:spPr/>
        <p:txBody>
          <a:bodyPr>
            <a:normAutofit/>
          </a:bodyPr>
          <a:lstStyle/>
          <a:p>
            <a:r>
              <a:rPr lang="vi-VN" sz="3200" b="1" dirty="0">
                <a:solidFill>
                  <a:srgbClr val="FF0000"/>
                </a:solidFill>
                <a:latin typeface="Arial" panose="020B0604020202020204" pitchFamily="34" charset="0"/>
                <a:cs typeface="Arial" panose="020B0604020202020204" pitchFamily="34" charset="0"/>
              </a:rPr>
              <a:t>LƯỢNG GIÁ PHẦN LÝ THUYẾT</a:t>
            </a:r>
            <a:r>
              <a:rPr lang="en-US" sz="3200" b="1" dirty="0">
                <a:solidFill>
                  <a:srgbClr val="FF0000"/>
                </a:solidFill>
                <a:latin typeface="Arial" panose="020B0604020202020204" pitchFamily="34" charset="0"/>
                <a:cs typeface="Arial" panose="020B0604020202020204" pitchFamily="34" charset="0"/>
              </a:rPr>
              <a:t> : google forms</a:t>
            </a:r>
            <a:endParaRPr lang="en-US" sz="3200" dirty="0"/>
          </a:p>
        </p:txBody>
      </p:sp>
      <p:sp>
        <p:nvSpPr>
          <p:cNvPr id="3" name="Content Placeholder 2">
            <a:extLst>
              <a:ext uri="{FF2B5EF4-FFF2-40B4-BE49-F238E27FC236}">
                <a16:creationId xmlns:a16="http://schemas.microsoft.com/office/drawing/2014/main" id="{B71CEEB0-FDE8-4B18-A8BD-AF2EA8A7D985}"/>
              </a:ext>
            </a:extLst>
          </p:cNvPr>
          <p:cNvSpPr>
            <a:spLocks noGrp="1"/>
          </p:cNvSpPr>
          <p:nvPr>
            <p:ph idx="1"/>
          </p:nvPr>
        </p:nvSpPr>
        <p:spPr/>
        <p:txBody>
          <a:bodyPr/>
          <a:lstStyle/>
          <a:p>
            <a:pPr marL="0" indent="0">
              <a:buNone/>
            </a:pPr>
            <a:r>
              <a:rPr lang="en-US" dirty="0"/>
              <a:t>https://forms.gle/wWQrH3BhBa6gwYubA</a:t>
            </a:r>
          </a:p>
        </p:txBody>
      </p:sp>
      <p:sp>
        <p:nvSpPr>
          <p:cNvPr id="4" name="Slide Number Placeholder 3">
            <a:extLst>
              <a:ext uri="{FF2B5EF4-FFF2-40B4-BE49-F238E27FC236}">
                <a16:creationId xmlns:a16="http://schemas.microsoft.com/office/drawing/2014/main" id="{A4D863EA-23D3-4A4B-8ED8-5888157F8E32}"/>
              </a:ext>
            </a:extLst>
          </p:cNvPr>
          <p:cNvSpPr>
            <a:spLocks noGrp="1"/>
          </p:cNvSpPr>
          <p:nvPr>
            <p:ph type="sldNum" sz="quarter" idx="12"/>
          </p:nvPr>
        </p:nvSpPr>
        <p:spPr/>
        <p:txBody>
          <a:bodyPr/>
          <a:lstStyle/>
          <a:p>
            <a:fld id="{4605E869-B835-45DF-A02C-A4F48D06F26A}" type="slidenum">
              <a:rPr lang="en-US" smtClean="0"/>
              <a:t>16</a:t>
            </a:fld>
            <a:endParaRPr lang="en-US"/>
          </a:p>
        </p:txBody>
      </p:sp>
    </p:spTree>
    <p:extLst>
      <p:ext uri="{BB962C8B-B14F-4D97-AF65-F5344CB8AC3E}">
        <p14:creationId xmlns:p14="http://schemas.microsoft.com/office/powerpoint/2010/main" val="366631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86E8-D154-4349-9509-4D0DF2448DAA}"/>
              </a:ext>
            </a:extLst>
          </p:cNvPr>
          <p:cNvSpPr>
            <a:spLocks noGrp="1"/>
          </p:cNvSpPr>
          <p:nvPr>
            <p:ph type="title"/>
          </p:nvPr>
        </p:nvSpPr>
        <p:spPr>
          <a:xfrm>
            <a:off x="838200" y="365125"/>
            <a:ext cx="10515600" cy="1158875"/>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04F2A2-21E5-44AA-A96B-1D36AC4ADEFC}"/>
              </a:ext>
            </a:extLst>
          </p:cNvPr>
          <p:cNvSpPr>
            <a:spLocks noGrp="1"/>
          </p:cNvSpPr>
          <p:nvPr>
            <p:ph idx="1"/>
          </p:nvPr>
        </p:nvSpPr>
        <p:spPr>
          <a:xfrm>
            <a:off x="838200" y="1290320"/>
            <a:ext cx="10515600" cy="4886643"/>
          </a:xfrm>
        </p:spPr>
        <p:txBody>
          <a:bodyPr>
            <a:normAutofit lnSpcReduction="10000"/>
          </a:bodyPr>
          <a:lstStyle/>
          <a:p>
            <a:pPr marL="0" indent="0">
              <a:buNone/>
            </a:pPr>
            <a:r>
              <a:rPr lang="vi-VN" dirty="0"/>
              <a:t>Câu 1. Thời gian gần đây, tình trạng người nhà người bệnh vứt rác không đúng quy định xảy ra liên tục gây mất mỹ quan trong khoa. Thậm chí nhiều người còn vứt rác cả vào bồn cầu gây tắc bồn cầu. Việc này thì cả khoa đều nắm được nhưng do đợt này quá đông người bệnh vào khoa nên chưa đưa vấn đề này ra trong giao ban. Hôm nay điều dưỡng trưởng quyết định mở cuộc họp khẩn cấp về vấn đề đó. Theo em cuộc họp này mở ra với mục đích gì:</a:t>
            </a:r>
          </a:p>
          <a:p>
            <a:pPr marL="0" indent="0">
              <a:buNone/>
            </a:pPr>
            <a:r>
              <a:rPr lang="vi-VN" dirty="0"/>
              <a:t>	A. Cung cấp thông tin</a:t>
            </a:r>
          </a:p>
          <a:p>
            <a:pPr marL="0" indent="0">
              <a:buNone/>
            </a:pPr>
            <a:r>
              <a:rPr lang="vi-VN" dirty="0"/>
              <a:t>	B. Sắp xếp thông tin</a:t>
            </a:r>
          </a:p>
          <a:p>
            <a:pPr marL="0" indent="0">
              <a:buNone/>
            </a:pPr>
            <a:r>
              <a:rPr lang="vi-VN" dirty="0"/>
              <a:t>	C. Giải quyết vấn đề</a:t>
            </a:r>
          </a:p>
          <a:p>
            <a:pPr marL="0" indent="0">
              <a:buNone/>
            </a:pPr>
            <a:r>
              <a:rPr lang="vi-VN" dirty="0"/>
              <a:t>	D. Nêu lên vấn đề	</a:t>
            </a:r>
          </a:p>
          <a:p>
            <a:pPr marL="0" indent="0">
              <a:buNone/>
            </a:pPr>
            <a:endParaRPr lang="en-US" dirty="0"/>
          </a:p>
        </p:txBody>
      </p:sp>
      <p:sp>
        <p:nvSpPr>
          <p:cNvPr id="4" name="Slide Number Placeholder 3">
            <a:extLst>
              <a:ext uri="{FF2B5EF4-FFF2-40B4-BE49-F238E27FC236}">
                <a16:creationId xmlns:a16="http://schemas.microsoft.com/office/drawing/2014/main" id="{5AF23906-591E-4FFD-882E-897CEAB39DCD}"/>
              </a:ext>
            </a:extLst>
          </p:cNvPr>
          <p:cNvSpPr>
            <a:spLocks noGrp="1"/>
          </p:cNvSpPr>
          <p:nvPr>
            <p:ph type="sldNum" sz="quarter" idx="12"/>
          </p:nvPr>
        </p:nvSpPr>
        <p:spPr/>
        <p:txBody>
          <a:bodyPr/>
          <a:lstStyle/>
          <a:p>
            <a:fld id="{4605E869-B835-45DF-A02C-A4F48D06F26A}" type="slidenum">
              <a:rPr lang="en-US" smtClean="0"/>
              <a:t>17</a:t>
            </a:fld>
            <a:endParaRPr lang="en-US"/>
          </a:p>
        </p:txBody>
      </p:sp>
    </p:spTree>
    <p:extLst>
      <p:ext uri="{BB962C8B-B14F-4D97-AF65-F5344CB8AC3E}">
        <p14:creationId xmlns:p14="http://schemas.microsoft.com/office/powerpoint/2010/main" val="310095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86E8-D154-4349-9509-4D0DF2448DAA}"/>
              </a:ext>
            </a:extLst>
          </p:cNvPr>
          <p:cNvSpPr>
            <a:spLocks noGrp="1"/>
          </p:cNvSpPr>
          <p:nvPr>
            <p:ph type="title"/>
          </p:nvPr>
        </p:nvSpPr>
        <p:spPr>
          <a:xfrm>
            <a:off x="838200" y="365125"/>
            <a:ext cx="10515600" cy="1158875"/>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04F2A2-21E5-44AA-A96B-1D36AC4ADEFC}"/>
              </a:ext>
            </a:extLst>
          </p:cNvPr>
          <p:cNvSpPr>
            <a:spLocks noGrp="1"/>
          </p:cNvSpPr>
          <p:nvPr>
            <p:ph idx="1"/>
          </p:nvPr>
        </p:nvSpPr>
        <p:spPr>
          <a:xfrm>
            <a:off x="838200" y="1290320"/>
            <a:ext cx="10515600" cy="4886643"/>
          </a:xfrm>
        </p:spPr>
        <p:txBody>
          <a:bodyPr>
            <a:normAutofit lnSpcReduction="10000"/>
          </a:bodyPr>
          <a:lstStyle/>
          <a:p>
            <a:pPr marL="0" indent="0">
              <a:buNone/>
            </a:pPr>
            <a:r>
              <a:rPr lang="vi-VN" dirty="0"/>
              <a:t>Câu 1. Thời gian gần đây, tình trạng người nhà người bệnh vứt rác không đúng quy định xảy ra liên tục gây mất mỹ quan trong khoa. Thậm chí nhiều người còn vứt rác cả vào bồn cầu gây tắc bồn cầu. Việc này thì cả khoa đều nắm được nhưng do đợt này quá đông người bệnh vào khoa nên chưa đưa vấn đề này ra trong giao ban. Hôm nay điều dưỡng trưởng quyết định mở cuộc họp khẩn cấp về vấn đề đó. Theo em cuộc họp này mở ra với mục đích gì:</a:t>
            </a:r>
          </a:p>
          <a:p>
            <a:pPr marL="0" indent="0">
              <a:buNone/>
            </a:pPr>
            <a:r>
              <a:rPr lang="vi-VN" dirty="0"/>
              <a:t>	A. Cung cấp thông tin</a:t>
            </a:r>
          </a:p>
          <a:p>
            <a:pPr marL="0" indent="0">
              <a:buNone/>
            </a:pPr>
            <a:r>
              <a:rPr lang="vi-VN" dirty="0"/>
              <a:t>	B. Sắp xếp thông tin</a:t>
            </a:r>
          </a:p>
          <a:p>
            <a:pPr marL="0" indent="0">
              <a:buNone/>
            </a:pPr>
            <a:r>
              <a:rPr lang="vi-VN" dirty="0"/>
              <a:t>	</a:t>
            </a:r>
            <a:r>
              <a:rPr lang="vi-VN" dirty="0">
                <a:solidFill>
                  <a:srgbClr val="FF0000"/>
                </a:solidFill>
              </a:rPr>
              <a:t>C. Giải quyết vấn đề</a:t>
            </a:r>
          </a:p>
          <a:p>
            <a:pPr marL="0" indent="0">
              <a:buNone/>
            </a:pPr>
            <a:r>
              <a:rPr lang="vi-VN" dirty="0"/>
              <a:t>	D. Nêu lên vấn đề	</a:t>
            </a:r>
          </a:p>
          <a:p>
            <a:pPr marL="0" indent="0">
              <a:buNone/>
            </a:pPr>
            <a:endParaRPr lang="en-US" dirty="0"/>
          </a:p>
        </p:txBody>
      </p:sp>
      <p:sp>
        <p:nvSpPr>
          <p:cNvPr id="4" name="Slide Number Placeholder 3">
            <a:extLst>
              <a:ext uri="{FF2B5EF4-FFF2-40B4-BE49-F238E27FC236}">
                <a16:creationId xmlns:a16="http://schemas.microsoft.com/office/drawing/2014/main" id="{5AF23906-591E-4FFD-882E-897CEAB39DCD}"/>
              </a:ext>
            </a:extLst>
          </p:cNvPr>
          <p:cNvSpPr>
            <a:spLocks noGrp="1"/>
          </p:cNvSpPr>
          <p:nvPr>
            <p:ph type="sldNum" sz="quarter" idx="12"/>
          </p:nvPr>
        </p:nvSpPr>
        <p:spPr/>
        <p:txBody>
          <a:bodyPr/>
          <a:lstStyle/>
          <a:p>
            <a:fld id="{4605E869-B835-45DF-A02C-A4F48D06F26A}" type="slidenum">
              <a:rPr lang="en-US" smtClean="0"/>
              <a:t>18</a:t>
            </a:fld>
            <a:endParaRPr lang="en-US"/>
          </a:p>
        </p:txBody>
      </p:sp>
    </p:spTree>
    <p:extLst>
      <p:ext uri="{BB962C8B-B14F-4D97-AF65-F5344CB8AC3E}">
        <p14:creationId xmlns:p14="http://schemas.microsoft.com/office/powerpoint/2010/main" val="13654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3AC9-28F2-4F85-9F0A-6D5FA01361D8}"/>
              </a:ext>
            </a:extLst>
          </p:cNvPr>
          <p:cNvSpPr>
            <a:spLocks noGrp="1"/>
          </p:cNvSpPr>
          <p:nvPr>
            <p:ph type="title"/>
          </p:nvPr>
        </p:nvSpPr>
        <p:spPr/>
        <p:txBody>
          <a:bodyPr>
            <a:normAutofit/>
          </a:bodyPr>
          <a:lstStyle/>
          <a:p>
            <a:pPr algn="ctr"/>
            <a:r>
              <a:rPr lang="en-US" altLang="en-US" sz="3200" b="1" dirty="0">
                <a:solidFill>
                  <a:srgbClr val="FF0000"/>
                </a:solidFill>
                <a:latin typeface="Arial" panose="020B0604020202020204" pitchFamily="34" charset="0"/>
              </a:rPr>
              <a:t>CHƯƠNG TRÌNH MÔN HỌC</a:t>
            </a:r>
            <a:br>
              <a:rPr lang="en-US" altLang="en-US" sz="3200" b="1" dirty="0">
                <a:solidFill>
                  <a:srgbClr val="FF0000"/>
                </a:solidFill>
                <a:latin typeface="Arial" panose="020B0604020202020204" pitchFamily="34" charset="0"/>
              </a:rPr>
            </a:br>
            <a:r>
              <a:rPr lang="en-US" altLang="en-US" sz="3200" b="1" dirty="0">
                <a:solidFill>
                  <a:srgbClr val="FF0000"/>
                </a:solidFill>
                <a:latin typeface="Arial" panose="020B0604020202020204" pitchFamily="34" charset="0"/>
              </a:rPr>
              <a:t>QUẢN LÝ ĐIỀU DƯỠNG</a:t>
            </a:r>
            <a:endParaRPr lang="en-US" sz="3200" dirty="0"/>
          </a:p>
        </p:txBody>
      </p:sp>
      <p:graphicFrame>
        <p:nvGraphicFramePr>
          <p:cNvPr id="5" name="Table 5">
            <a:extLst>
              <a:ext uri="{FF2B5EF4-FFF2-40B4-BE49-F238E27FC236}">
                <a16:creationId xmlns:a16="http://schemas.microsoft.com/office/drawing/2014/main" id="{566FBD30-BEF3-4309-9F72-2F2BB52B1625}"/>
              </a:ext>
            </a:extLst>
          </p:cNvPr>
          <p:cNvGraphicFramePr>
            <a:graphicFrameLocks noGrp="1"/>
          </p:cNvGraphicFramePr>
          <p:nvPr>
            <p:ph idx="1"/>
            <p:extLst>
              <p:ext uri="{D42A27DB-BD31-4B8C-83A1-F6EECF244321}">
                <p14:modId xmlns:p14="http://schemas.microsoft.com/office/powerpoint/2010/main" val="1976827745"/>
              </p:ext>
            </p:extLst>
          </p:nvPr>
        </p:nvGraphicFramePr>
        <p:xfrm>
          <a:off x="830510" y="1937856"/>
          <a:ext cx="8124124" cy="3840480"/>
        </p:xfrm>
        <a:graphic>
          <a:graphicData uri="http://schemas.openxmlformats.org/drawingml/2006/table">
            <a:tbl>
              <a:tblPr firstRow="1" bandRow="1">
                <a:tableStyleId>{5C22544A-7EE6-4342-B048-85BDC9FD1C3A}</a:tableStyleId>
              </a:tblPr>
              <a:tblGrid>
                <a:gridCol w="449045">
                  <a:extLst>
                    <a:ext uri="{9D8B030D-6E8A-4147-A177-3AD203B41FA5}">
                      <a16:colId xmlns:a16="http://schemas.microsoft.com/office/drawing/2014/main" val="4177575392"/>
                    </a:ext>
                  </a:extLst>
                </a:gridCol>
                <a:gridCol w="3703872">
                  <a:extLst>
                    <a:ext uri="{9D8B030D-6E8A-4147-A177-3AD203B41FA5}">
                      <a16:colId xmlns:a16="http://schemas.microsoft.com/office/drawing/2014/main" val="2457351061"/>
                    </a:ext>
                  </a:extLst>
                </a:gridCol>
                <a:gridCol w="2080939">
                  <a:extLst>
                    <a:ext uri="{9D8B030D-6E8A-4147-A177-3AD203B41FA5}">
                      <a16:colId xmlns:a16="http://schemas.microsoft.com/office/drawing/2014/main" val="515254251"/>
                    </a:ext>
                  </a:extLst>
                </a:gridCol>
                <a:gridCol w="208280">
                  <a:extLst>
                    <a:ext uri="{9D8B030D-6E8A-4147-A177-3AD203B41FA5}">
                      <a16:colId xmlns:a16="http://schemas.microsoft.com/office/drawing/2014/main" val="2872072713"/>
                    </a:ext>
                  </a:extLst>
                </a:gridCol>
                <a:gridCol w="1681988">
                  <a:extLst>
                    <a:ext uri="{9D8B030D-6E8A-4147-A177-3AD203B41FA5}">
                      <a16:colId xmlns:a16="http://schemas.microsoft.com/office/drawing/2014/main" val="2375465851"/>
                    </a:ext>
                  </a:extLst>
                </a:gridCol>
              </a:tblGrid>
              <a:tr h="364889">
                <a:tc rowSpan="2">
                  <a:txBody>
                    <a:bodyPr/>
                    <a:lstStyle/>
                    <a:p>
                      <a:r>
                        <a:rPr lang="en-US" b="1" dirty="0">
                          <a:latin typeface="Arial" panose="020B0604020202020204" pitchFamily="34" charset="0"/>
                          <a:cs typeface="Arial" panose="020B0604020202020204" pitchFamily="34" charset="0"/>
                        </a:rPr>
                        <a:t>STT</a:t>
                      </a:r>
                    </a:p>
                  </a:txBody>
                  <a:tcPr/>
                </a:tc>
                <a:tc rowSpan="2">
                  <a:txBody>
                    <a:bodyPr/>
                    <a:lstStyle/>
                    <a:p>
                      <a:r>
                        <a:rPr lang="en-US" b="1" dirty="0">
                          <a:latin typeface="Arial" panose="020B0604020202020204" pitchFamily="34" charset="0"/>
                          <a:cs typeface="Arial" panose="020B0604020202020204" pitchFamily="34" charset="0"/>
                        </a:rPr>
                        <a:t>NỘI DUNG</a:t>
                      </a:r>
                    </a:p>
                  </a:txBody>
                  <a:tcPr/>
                </a:tc>
                <a:tc rowSpan="2">
                  <a:txBody>
                    <a:bodyPr/>
                    <a:lstStyle/>
                    <a:p>
                      <a:pPr algn="ctr"/>
                      <a:r>
                        <a:rPr lang="en-US" b="1" dirty="0" smtClean="0">
                          <a:latin typeface="Arial" panose="020B0604020202020204" pitchFamily="34" charset="0"/>
                          <a:cs typeface="Arial" panose="020B0604020202020204" pitchFamily="34" charset="0"/>
                        </a:rPr>
                        <a:t>LT</a:t>
                      </a:r>
                      <a:endParaRPr lang="en-US" b="1" dirty="0">
                        <a:latin typeface="Arial" panose="020B0604020202020204" pitchFamily="34" charset="0"/>
                        <a:cs typeface="Arial" panose="020B0604020202020204" pitchFamily="34" charset="0"/>
                      </a:endParaRPr>
                    </a:p>
                  </a:txBody>
                  <a:tcPr/>
                </a:tc>
                <a:tc gridSpan="2">
                  <a:txBody>
                    <a:bodyPr/>
                    <a:lstStyle/>
                    <a:p>
                      <a:pPr algn="ctr"/>
                      <a:endParaRPr lang="en-US" b="1" dirty="0">
                        <a:latin typeface="Arial" panose="020B0604020202020204" pitchFamily="34" charset="0"/>
                        <a:cs typeface="Arial" panose="020B0604020202020204" pitchFamily="34" charset="0"/>
                      </a:endParaRPr>
                    </a:p>
                  </a:txBody>
                  <a:tcPr/>
                </a:tc>
                <a:tc hMerge="1">
                  <a:txBody>
                    <a:bodyPr/>
                    <a:lstStyle/>
                    <a:p>
                      <a:endParaRPr lang="en-US" dirty="0"/>
                    </a:p>
                  </a:txBody>
                  <a:tcPr/>
                </a:tc>
                <a:extLst>
                  <a:ext uri="{0D108BD9-81ED-4DB2-BD59-A6C34878D82A}">
                    <a16:rowId xmlns:a16="http://schemas.microsoft.com/office/drawing/2014/main" val="4209545513"/>
                  </a:ext>
                </a:extLst>
              </a:tr>
              <a:tr h="534837">
                <a:tc vMerge="1">
                  <a:txBody>
                    <a:bodyPr/>
                    <a:lstStyle/>
                    <a:p>
                      <a:endParaRPr lang="en-US" dirty="0"/>
                    </a:p>
                  </a:txBody>
                  <a:tcPr/>
                </a:tc>
                <a:tc vMerge="1">
                  <a:txBody>
                    <a:bodyPr/>
                    <a:lstStyle/>
                    <a:p>
                      <a:endParaRPr lang="en-US" dirty="0"/>
                    </a:p>
                  </a:txBody>
                  <a:tcPr/>
                </a:tc>
                <a:tc vMerge="1">
                  <a:txBody>
                    <a:bodyPr/>
                    <a:lstStyle/>
                    <a:p>
                      <a:endParaRPr lang="en-US" dirty="0"/>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47733444"/>
                  </a:ext>
                </a:extLst>
              </a:tr>
              <a:tr h="364889">
                <a:tc>
                  <a:txBody>
                    <a:bodyPr/>
                    <a:lstStyle/>
                    <a:p>
                      <a:r>
                        <a:rPr lang="en-US" b="1" dirty="0">
                          <a:latin typeface="Arial" panose="020B0604020202020204" pitchFamily="34" charset="0"/>
                          <a:cs typeface="Arial" panose="020B0604020202020204" pitchFamily="34" charset="0"/>
                        </a:rPr>
                        <a:t>1</a:t>
                      </a:r>
                    </a:p>
                  </a:txBody>
                  <a:tcPr/>
                </a:tc>
                <a:tc>
                  <a:txBody>
                    <a:bodyPr/>
                    <a:lstStyle/>
                    <a:p>
                      <a:r>
                        <a:rPr lang="en-US" b="1" dirty="0" err="1">
                          <a:latin typeface="Arial" panose="020B0604020202020204" pitchFamily="34" charset="0"/>
                          <a:cs typeface="Arial" panose="020B0604020202020204" pitchFamily="34" charset="0"/>
                        </a:rPr>
                        <a:t>Lãnh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đạo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quản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lý</a:t>
                      </a:r>
                      <a:endParaRPr lang="en-US"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3</a:t>
                      </a: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7336625"/>
                  </a:ext>
                </a:extLst>
              </a:tr>
              <a:tr h="364889">
                <a:tc>
                  <a:txBody>
                    <a:bodyPr/>
                    <a:lstStyle/>
                    <a:p>
                      <a:r>
                        <a:rPr lang="en-US" b="1" dirty="0">
                          <a:latin typeface="Arial" panose="020B0604020202020204" pitchFamily="34" charset="0"/>
                          <a:cs typeface="Arial" panose="020B0604020202020204" pitchFamily="34" charset="0"/>
                        </a:rPr>
                        <a:t>2</a:t>
                      </a:r>
                    </a:p>
                  </a:txBody>
                  <a:tcPr/>
                </a:tc>
                <a:tc>
                  <a:txBody>
                    <a:bodyPr/>
                    <a:lstStyle/>
                    <a:p>
                      <a:r>
                        <a:rPr lang="en-US" b="1" dirty="0" err="1">
                          <a:latin typeface="Arial" panose="020B0604020202020204" pitchFamily="34" charset="0"/>
                          <a:cs typeface="Arial" panose="020B0604020202020204" pitchFamily="34" charset="0"/>
                        </a:rPr>
                        <a:t>Kỹ</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làm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theo</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nhóm</a:t>
                      </a:r>
                      <a:endParaRPr lang="en-US"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5</a:t>
                      </a: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24146549"/>
                  </a:ext>
                </a:extLst>
              </a:tr>
              <a:tr h="629809">
                <a:tc>
                  <a:txBody>
                    <a:bodyPr/>
                    <a:lstStyle/>
                    <a:p>
                      <a:r>
                        <a:rPr lang="en-US" b="1" dirty="0">
                          <a:latin typeface="Arial" panose="020B0604020202020204" pitchFamily="34" charset="0"/>
                          <a:cs typeface="Arial" panose="020B0604020202020204" pitchFamily="34" charset="0"/>
                        </a:rPr>
                        <a:t>….</a:t>
                      </a:r>
                    </a:p>
                  </a:txBody>
                  <a:tcPr/>
                </a:tc>
                <a:tc>
                  <a:txBody>
                    <a:bodyPr/>
                    <a:lstStyle/>
                    <a:p>
                      <a:endParaRPr lang="en-US" b="1">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8786678"/>
                  </a:ext>
                </a:extLst>
              </a:tr>
              <a:tr h="364889">
                <a:tc>
                  <a:txBody>
                    <a:bodyPr/>
                    <a:lstStyle/>
                    <a:p>
                      <a:r>
                        <a:rPr lang="en-US" b="1" dirty="0">
                          <a:latin typeface="Arial" panose="020B0604020202020204" pitchFamily="34" charset="0"/>
                          <a:cs typeface="Arial" panose="020B0604020202020204" pitchFamily="34" charset="0"/>
                        </a:rPr>
                        <a:t>8</a:t>
                      </a:r>
                    </a:p>
                  </a:txBody>
                  <a:tcPr/>
                </a:tc>
                <a:tc>
                  <a:txBody>
                    <a:bodyPr/>
                    <a:lstStyle/>
                    <a:p>
                      <a:r>
                        <a:rPr lang="en-US" b="1" dirty="0" err="1">
                          <a:latin typeface="Arial" panose="020B0604020202020204" pitchFamily="34" charset="0"/>
                          <a:cs typeface="Arial" panose="020B0604020202020204" pitchFamily="34" charset="0"/>
                        </a:rPr>
                        <a:t>Tổ</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họp</a:t>
                      </a:r>
                      <a:endParaRPr lang="en-US" b="1" dirty="0">
                        <a:latin typeface="Arial" panose="020B0604020202020204" pitchFamily="34" charset="0"/>
                        <a:cs typeface="Arial" panose="020B0604020202020204" pitchFamily="34" charset="0"/>
                      </a:endParaRPr>
                    </a:p>
                  </a:txBody>
                  <a:tcPr/>
                </a:tc>
                <a:tc>
                  <a:txBody>
                    <a:bodyPr/>
                    <a:lstStyle/>
                    <a:p>
                      <a:pPr algn="ctr"/>
                      <a:r>
                        <a:rPr lang="en-US" b="1" dirty="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79719510"/>
                  </a:ext>
                </a:extLst>
              </a:tr>
              <a:tr h="590883">
                <a:tc>
                  <a:txBody>
                    <a:bodyPr/>
                    <a:lstStyle/>
                    <a:p>
                      <a:r>
                        <a:rPr lang="en-US" b="1" dirty="0">
                          <a:latin typeface="Arial" panose="020B0604020202020204" pitchFamily="34" charset="0"/>
                          <a:cs typeface="Arial" panose="020B0604020202020204" pitchFamily="34" charset="0"/>
                        </a:rPr>
                        <a:t>9</a:t>
                      </a:r>
                    </a:p>
                  </a:txBody>
                  <a:tcPr/>
                </a:tc>
                <a:tc>
                  <a:txBody>
                    <a:bodyPr/>
                    <a:lstStyle/>
                    <a:p>
                      <a:pPr marL="0" marR="0" algn="just">
                        <a:lnSpc>
                          <a:spcPct val="150000"/>
                        </a:lnSpc>
                        <a:spcBef>
                          <a:spcPts val="0"/>
                        </a:spcBef>
                        <a:spcAft>
                          <a:spcPts val="0"/>
                        </a:spcAft>
                      </a:pPr>
                      <a:r>
                        <a:rPr lang="en-US" sz="1800" b="1" dirty="0" err="1">
                          <a:effectLst/>
                          <a:latin typeface="Arial" panose="020B0604020202020204" pitchFamily="34" charset="0"/>
                          <a:ea typeface="Times New Roman" panose="02020603050405020304" pitchFamily="18" charset="0"/>
                          <a:cs typeface="Arial" panose="020B0604020202020204" pitchFamily="34" charset="0"/>
                        </a:rPr>
                        <a:t>Lập</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kế</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hoạch</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công</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tác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quản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lý</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chăm</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sóc</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bệnh</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50900736"/>
                  </a:ext>
                </a:extLst>
              </a:tr>
              <a:tr h="364889">
                <a:tc>
                  <a:txBody>
                    <a:bodyPr/>
                    <a:lstStyle/>
                    <a:p>
                      <a:endParaRPr lang="en-US" b="1">
                        <a:latin typeface="Arial" panose="020B0604020202020204" pitchFamily="34" charset="0"/>
                        <a:cs typeface="Arial" panose="020B0604020202020204" pitchFamily="34" charset="0"/>
                      </a:endParaRPr>
                    </a:p>
                  </a:txBody>
                  <a:tcPr/>
                </a:tc>
                <a:tc>
                  <a:txBody>
                    <a:bodyPr/>
                    <a:lstStyle/>
                    <a:p>
                      <a:r>
                        <a:rPr lang="en-US" b="1" dirty="0" err="1">
                          <a:latin typeface="Arial" panose="020B0604020202020204" pitchFamily="34" charset="0"/>
                          <a:cs typeface="Arial" panose="020B0604020202020204" pitchFamily="34" charset="0"/>
                        </a:rPr>
                        <a:t>Tổng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cộng</a:t>
                      </a:r>
                      <a:endParaRPr lang="en-US" b="1" dirty="0">
                        <a:latin typeface="Arial" panose="020B0604020202020204" pitchFamily="34" charset="0"/>
                        <a:cs typeface="Arial" panose="020B0604020202020204" pitchFamily="34" charset="0"/>
                      </a:endParaRPr>
                    </a:p>
                  </a:txBody>
                  <a:tcPr/>
                </a:tc>
                <a:tc>
                  <a:txBody>
                    <a:bodyPr/>
                    <a:lstStyle/>
                    <a:p>
                      <a:pPr algn="ctr"/>
                      <a:r>
                        <a:rPr lang="en-US" b="1" dirty="0" smtClean="0">
                          <a:latin typeface="Arial" panose="020B0604020202020204" pitchFamily="34" charset="0"/>
                          <a:cs typeface="Arial" panose="020B0604020202020204" pitchFamily="34" charset="0"/>
                        </a:rPr>
                        <a:t>30</a:t>
                      </a: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tc>
                  <a:txBody>
                    <a:bodyPr/>
                    <a:lstStyle/>
                    <a:p>
                      <a:pPr algn="ctr"/>
                      <a:endParaRPr lang="en-US"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7318472"/>
                  </a:ext>
                </a:extLst>
              </a:tr>
            </a:tbl>
          </a:graphicData>
        </a:graphic>
      </p:graphicFrame>
      <p:sp>
        <p:nvSpPr>
          <p:cNvPr id="4" name="Slide Number Placeholder 3">
            <a:extLst>
              <a:ext uri="{FF2B5EF4-FFF2-40B4-BE49-F238E27FC236}">
                <a16:creationId xmlns:a16="http://schemas.microsoft.com/office/drawing/2014/main" id="{D273CF5B-8E11-4AB9-AE30-DA638A1D18A0}"/>
              </a:ext>
            </a:extLst>
          </p:cNvPr>
          <p:cNvSpPr>
            <a:spLocks noGrp="1"/>
          </p:cNvSpPr>
          <p:nvPr>
            <p:ph type="sldNum" sz="quarter" idx="12"/>
          </p:nvPr>
        </p:nvSpPr>
        <p:spPr/>
        <p:txBody>
          <a:bodyPr/>
          <a:lstStyle/>
          <a:p>
            <a:fld id="{4605E869-B835-45DF-A02C-A4F48D06F26A}" type="slidenum">
              <a:rPr lang="en-US" smtClean="0"/>
              <a:t>1</a:t>
            </a:fld>
            <a:endParaRPr lang="en-US"/>
          </a:p>
        </p:txBody>
      </p:sp>
    </p:spTree>
    <p:extLst>
      <p:ext uri="{BB962C8B-B14F-4D97-AF65-F5344CB8AC3E}">
        <p14:creationId xmlns:p14="http://schemas.microsoft.com/office/powerpoint/2010/main" val="2041036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86E8-D154-4349-9509-4D0DF2448DAA}"/>
              </a:ext>
            </a:extLst>
          </p:cNvPr>
          <p:cNvSpPr>
            <a:spLocks noGrp="1"/>
          </p:cNvSpPr>
          <p:nvPr>
            <p:ph type="title"/>
          </p:nvPr>
        </p:nvSpPr>
        <p:spPr>
          <a:xfrm>
            <a:off x="838200" y="365125"/>
            <a:ext cx="10515600" cy="1158875"/>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04F2A2-21E5-44AA-A96B-1D36AC4ADEFC}"/>
              </a:ext>
            </a:extLst>
          </p:cNvPr>
          <p:cNvSpPr>
            <a:spLocks noGrp="1"/>
          </p:cNvSpPr>
          <p:nvPr>
            <p:ph idx="1"/>
          </p:nvPr>
        </p:nvSpPr>
        <p:spPr>
          <a:xfrm>
            <a:off x="838200" y="1290320"/>
            <a:ext cx="10515600" cy="4886643"/>
          </a:xfrm>
        </p:spPr>
        <p:txBody>
          <a:bodyPr>
            <a:normAutofit/>
          </a:bodyPr>
          <a:lstStyle/>
          <a:p>
            <a:pPr marL="0" indent="0">
              <a:buNone/>
            </a:pPr>
            <a:r>
              <a:rPr lang="vi-VN" dirty="0"/>
              <a:t>Câu 2. Cuộc họp được thực hiện định kỳ 1 tháng 1 lần tại bệnh viện là:</a:t>
            </a:r>
          </a:p>
          <a:p>
            <a:pPr marL="0" indent="0">
              <a:buNone/>
            </a:pPr>
            <a:r>
              <a:rPr lang="vi-VN" dirty="0"/>
              <a:t>	A .Họp các điều dưỡng trong khoa  </a:t>
            </a:r>
          </a:p>
          <a:p>
            <a:pPr marL="0" indent="0">
              <a:buNone/>
            </a:pPr>
            <a:r>
              <a:rPr lang="vi-VN" dirty="0"/>
              <a:t>	B .Họp giao ban khoa  </a:t>
            </a:r>
          </a:p>
          <a:p>
            <a:pPr marL="0" indent="0">
              <a:buNone/>
            </a:pPr>
            <a:r>
              <a:rPr lang="vi-VN" dirty="0"/>
              <a:t>	C.Họp Hội đồng người bệnh cấp bệnh viện	</a:t>
            </a:r>
          </a:p>
          <a:p>
            <a:pPr marL="0" indent="0">
              <a:buNone/>
            </a:pPr>
            <a:r>
              <a:rPr lang="vi-VN" dirty="0"/>
              <a:t>	D.Họp điều dưỡng trưởng nhóm </a:t>
            </a:r>
          </a:p>
          <a:p>
            <a:pPr marL="0" indent="0">
              <a:buNone/>
            </a:pPr>
            <a:endParaRPr lang="en-US" dirty="0"/>
          </a:p>
        </p:txBody>
      </p:sp>
      <p:sp>
        <p:nvSpPr>
          <p:cNvPr id="4" name="Slide Number Placeholder 3">
            <a:extLst>
              <a:ext uri="{FF2B5EF4-FFF2-40B4-BE49-F238E27FC236}">
                <a16:creationId xmlns:a16="http://schemas.microsoft.com/office/drawing/2014/main" id="{5AF23906-591E-4FFD-882E-897CEAB39DCD}"/>
              </a:ext>
            </a:extLst>
          </p:cNvPr>
          <p:cNvSpPr>
            <a:spLocks noGrp="1"/>
          </p:cNvSpPr>
          <p:nvPr>
            <p:ph type="sldNum" sz="quarter" idx="12"/>
          </p:nvPr>
        </p:nvSpPr>
        <p:spPr/>
        <p:txBody>
          <a:bodyPr/>
          <a:lstStyle/>
          <a:p>
            <a:fld id="{4605E869-B835-45DF-A02C-A4F48D06F26A}" type="slidenum">
              <a:rPr lang="en-US" smtClean="0"/>
              <a:t>19</a:t>
            </a:fld>
            <a:endParaRPr lang="en-US"/>
          </a:p>
        </p:txBody>
      </p:sp>
    </p:spTree>
    <p:extLst>
      <p:ext uri="{BB962C8B-B14F-4D97-AF65-F5344CB8AC3E}">
        <p14:creationId xmlns:p14="http://schemas.microsoft.com/office/powerpoint/2010/main" val="2625948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86E8-D154-4349-9509-4D0DF2448DAA}"/>
              </a:ext>
            </a:extLst>
          </p:cNvPr>
          <p:cNvSpPr>
            <a:spLocks noGrp="1"/>
          </p:cNvSpPr>
          <p:nvPr>
            <p:ph type="title"/>
          </p:nvPr>
        </p:nvSpPr>
        <p:spPr>
          <a:xfrm>
            <a:off x="838200" y="365125"/>
            <a:ext cx="10515600" cy="1158875"/>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04F2A2-21E5-44AA-A96B-1D36AC4ADEFC}"/>
              </a:ext>
            </a:extLst>
          </p:cNvPr>
          <p:cNvSpPr>
            <a:spLocks noGrp="1"/>
          </p:cNvSpPr>
          <p:nvPr>
            <p:ph idx="1"/>
          </p:nvPr>
        </p:nvSpPr>
        <p:spPr>
          <a:xfrm>
            <a:off x="838200" y="1290320"/>
            <a:ext cx="10515600" cy="4886643"/>
          </a:xfrm>
        </p:spPr>
        <p:txBody>
          <a:bodyPr>
            <a:normAutofit/>
          </a:bodyPr>
          <a:lstStyle/>
          <a:p>
            <a:pPr marL="0" indent="0">
              <a:buNone/>
            </a:pPr>
            <a:r>
              <a:rPr lang="vi-VN" dirty="0"/>
              <a:t>Câu 2. Cuộc họp được thực hiện định kỳ 1 tháng 1 lần tại bệnh viện là:</a:t>
            </a:r>
          </a:p>
          <a:p>
            <a:pPr marL="0" indent="0">
              <a:buNone/>
            </a:pPr>
            <a:r>
              <a:rPr lang="vi-VN" dirty="0"/>
              <a:t>	A .Họp các điều dưỡng trong khoa  </a:t>
            </a:r>
          </a:p>
          <a:p>
            <a:pPr marL="0" indent="0">
              <a:buNone/>
            </a:pPr>
            <a:r>
              <a:rPr lang="vi-VN" dirty="0"/>
              <a:t>	B .Họp giao ban khoa  </a:t>
            </a:r>
          </a:p>
          <a:p>
            <a:pPr marL="0" indent="0">
              <a:buNone/>
            </a:pPr>
            <a:r>
              <a:rPr lang="vi-VN" dirty="0"/>
              <a:t>	</a:t>
            </a:r>
            <a:r>
              <a:rPr lang="vi-VN" dirty="0">
                <a:solidFill>
                  <a:srgbClr val="FF0000"/>
                </a:solidFill>
              </a:rPr>
              <a:t>C.Họp Hội đồng người bệnh cấp bệnh viện</a:t>
            </a:r>
            <a:r>
              <a:rPr lang="vi-VN" dirty="0"/>
              <a:t>	</a:t>
            </a:r>
          </a:p>
          <a:p>
            <a:pPr marL="0" indent="0">
              <a:buNone/>
            </a:pPr>
            <a:r>
              <a:rPr lang="vi-VN" dirty="0"/>
              <a:t>	D.Họp điều dưỡng trưởng nhóm </a:t>
            </a:r>
          </a:p>
          <a:p>
            <a:pPr marL="0" indent="0">
              <a:buNone/>
            </a:pPr>
            <a:endParaRPr lang="en-US" dirty="0"/>
          </a:p>
        </p:txBody>
      </p:sp>
      <p:sp>
        <p:nvSpPr>
          <p:cNvPr id="4" name="Slide Number Placeholder 3">
            <a:extLst>
              <a:ext uri="{FF2B5EF4-FFF2-40B4-BE49-F238E27FC236}">
                <a16:creationId xmlns:a16="http://schemas.microsoft.com/office/drawing/2014/main" id="{5AF23906-591E-4FFD-882E-897CEAB39DCD}"/>
              </a:ext>
            </a:extLst>
          </p:cNvPr>
          <p:cNvSpPr>
            <a:spLocks noGrp="1"/>
          </p:cNvSpPr>
          <p:nvPr>
            <p:ph type="sldNum" sz="quarter" idx="12"/>
          </p:nvPr>
        </p:nvSpPr>
        <p:spPr/>
        <p:txBody>
          <a:bodyPr/>
          <a:lstStyle/>
          <a:p>
            <a:fld id="{4605E869-B835-45DF-A02C-A4F48D06F26A}" type="slidenum">
              <a:rPr lang="en-US" smtClean="0"/>
              <a:t>20</a:t>
            </a:fld>
            <a:endParaRPr lang="en-US"/>
          </a:p>
        </p:txBody>
      </p:sp>
    </p:spTree>
    <p:extLst>
      <p:ext uri="{BB962C8B-B14F-4D97-AF65-F5344CB8AC3E}">
        <p14:creationId xmlns:p14="http://schemas.microsoft.com/office/powerpoint/2010/main" val="258015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86E8-D154-4349-9509-4D0DF2448DAA}"/>
              </a:ext>
            </a:extLst>
          </p:cNvPr>
          <p:cNvSpPr>
            <a:spLocks noGrp="1"/>
          </p:cNvSpPr>
          <p:nvPr>
            <p:ph type="title"/>
          </p:nvPr>
        </p:nvSpPr>
        <p:spPr>
          <a:xfrm>
            <a:off x="838200" y="365125"/>
            <a:ext cx="10515600" cy="1158875"/>
          </a:xfrm>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04F2A2-21E5-44AA-A96B-1D36AC4ADEFC}"/>
              </a:ext>
            </a:extLst>
          </p:cNvPr>
          <p:cNvSpPr>
            <a:spLocks noGrp="1"/>
          </p:cNvSpPr>
          <p:nvPr>
            <p:ph idx="1"/>
          </p:nvPr>
        </p:nvSpPr>
        <p:spPr>
          <a:xfrm>
            <a:off x="838200" y="1290320"/>
            <a:ext cx="10515600" cy="4886643"/>
          </a:xfrm>
        </p:spPr>
        <p:txBody>
          <a:bodyPr>
            <a:normAutofit/>
          </a:bodyPr>
          <a:lstStyle/>
          <a:p>
            <a:pPr marL="0" indent="0">
              <a:buNone/>
            </a:pPr>
            <a:r>
              <a:rPr lang="vi-VN" dirty="0"/>
              <a:t>Câu 2. Cuộc họp được thực hiện định kỳ 1 tháng 1 lần tại bệnh viện là:</a:t>
            </a:r>
          </a:p>
          <a:p>
            <a:pPr marL="0" indent="0">
              <a:buNone/>
            </a:pPr>
            <a:r>
              <a:rPr lang="vi-VN" dirty="0"/>
              <a:t>	A .Họp các điều dưỡng trong khoa  </a:t>
            </a:r>
          </a:p>
          <a:p>
            <a:pPr marL="0" indent="0">
              <a:buNone/>
            </a:pPr>
            <a:r>
              <a:rPr lang="vi-VN" dirty="0"/>
              <a:t>	B .Họp giao ban khoa  </a:t>
            </a:r>
          </a:p>
          <a:p>
            <a:pPr marL="0" indent="0">
              <a:buNone/>
            </a:pPr>
            <a:r>
              <a:rPr lang="vi-VN" dirty="0"/>
              <a:t>	C.Họp Hội đồng người bệnh cấp bệnh viện	</a:t>
            </a:r>
          </a:p>
          <a:p>
            <a:pPr marL="0" indent="0">
              <a:buNone/>
            </a:pPr>
            <a:r>
              <a:rPr lang="vi-VN" dirty="0"/>
              <a:t>	D.Họp điều dưỡng trưởng nhóm </a:t>
            </a:r>
          </a:p>
          <a:p>
            <a:pPr marL="0" indent="0">
              <a:buNone/>
            </a:pPr>
            <a:endParaRPr lang="en-US" dirty="0"/>
          </a:p>
        </p:txBody>
      </p:sp>
      <p:sp>
        <p:nvSpPr>
          <p:cNvPr id="4" name="Slide Number Placeholder 3">
            <a:extLst>
              <a:ext uri="{FF2B5EF4-FFF2-40B4-BE49-F238E27FC236}">
                <a16:creationId xmlns:a16="http://schemas.microsoft.com/office/drawing/2014/main" id="{5AF23906-591E-4FFD-882E-897CEAB39DCD}"/>
              </a:ext>
            </a:extLst>
          </p:cNvPr>
          <p:cNvSpPr>
            <a:spLocks noGrp="1"/>
          </p:cNvSpPr>
          <p:nvPr>
            <p:ph type="sldNum" sz="quarter" idx="12"/>
          </p:nvPr>
        </p:nvSpPr>
        <p:spPr/>
        <p:txBody>
          <a:bodyPr/>
          <a:lstStyle/>
          <a:p>
            <a:fld id="{4605E869-B835-45DF-A02C-A4F48D06F26A}" type="slidenum">
              <a:rPr lang="en-US" smtClean="0"/>
              <a:t>21</a:t>
            </a:fld>
            <a:endParaRPr lang="en-US"/>
          </a:p>
        </p:txBody>
      </p:sp>
    </p:spTree>
    <p:extLst>
      <p:ext uri="{BB962C8B-B14F-4D97-AF65-F5344CB8AC3E}">
        <p14:creationId xmlns:p14="http://schemas.microsoft.com/office/powerpoint/2010/main" val="3179772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a:xfrm>
            <a:off x="838200" y="1371600"/>
            <a:ext cx="10515600" cy="4805363"/>
          </a:xfrm>
        </p:spPr>
        <p:txBody>
          <a:bodyPr>
            <a:normAutofit/>
          </a:bodyPr>
          <a:lstStyle/>
          <a:p>
            <a:pPr marL="0" indent="0">
              <a:buNone/>
            </a:pPr>
            <a:r>
              <a:rPr lang="vi-VN" sz="2200" dirty="0"/>
              <a:t>Câu 3. Địa điểm tổ chức cuộc họp cần  phải đáp ứng yêu cầu sau:</a:t>
            </a:r>
          </a:p>
          <a:p>
            <a:pPr marL="0" indent="0">
              <a:buNone/>
            </a:pPr>
            <a:r>
              <a:rPr lang="vi-VN" sz="2200" dirty="0"/>
              <a:t>	A. Sang trọng</a:t>
            </a:r>
          </a:p>
          <a:p>
            <a:pPr marL="0" indent="0">
              <a:buNone/>
            </a:pPr>
            <a:r>
              <a:rPr lang="vi-VN" sz="2200" dirty="0"/>
              <a:t>	B. Gần nơi ở của chủ tọa</a:t>
            </a:r>
          </a:p>
          <a:p>
            <a:pPr marL="0" indent="0">
              <a:buNone/>
            </a:pPr>
            <a:r>
              <a:rPr lang="vi-VN" sz="2200" dirty="0"/>
              <a:t>	C. Nên đủ lớn và phù hợp với mục đích cuộc họp</a:t>
            </a:r>
          </a:p>
          <a:p>
            <a:pPr marL="0" indent="0">
              <a:buNone/>
            </a:pPr>
            <a:r>
              <a:rPr lang="vi-VN" sz="2200" dirty="0"/>
              <a:t>	D. Do những người tham gia bình chọn</a:t>
            </a:r>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22</a:t>
            </a:fld>
            <a:endParaRPr lang="en-US"/>
          </a:p>
        </p:txBody>
      </p:sp>
    </p:spTree>
    <p:extLst>
      <p:ext uri="{BB962C8B-B14F-4D97-AF65-F5344CB8AC3E}">
        <p14:creationId xmlns:p14="http://schemas.microsoft.com/office/powerpoint/2010/main" val="251999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a:xfrm>
            <a:off x="838200" y="1371600"/>
            <a:ext cx="10515600" cy="4805363"/>
          </a:xfrm>
        </p:spPr>
        <p:txBody>
          <a:bodyPr>
            <a:normAutofit/>
          </a:bodyPr>
          <a:lstStyle/>
          <a:p>
            <a:pPr marL="0" indent="0">
              <a:buNone/>
            </a:pPr>
            <a:r>
              <a:rPr lang="vi-VN" sz="2200" dirty="0"/>
              <a:t>Câu 3. Địa điểm tổ chức cuộc họp cần  phải đáp ứng yêu cầu sau:</a:t>
            </a:r>
          </a:p>
          <a:p>
            <a:pPr marL="0" indent="0">
              <a:buNone/>
            </a:pPr>
            <a:r>
              <a:rPr lang="vi-VN" sz="2200" dirty="0"/>
              <a:t>	A. Sang trọng</a:t>
            </a:r>
          </a:p>
          <a:p>
            <a:pPr marL="0" indent="0">
              <a:buNone/>
            </a:pPr>
            <a:r>
              <a:rPr lang="vi-VN" sz="2200" dirty="0"/>
              <a:t>	B. Gần nơi ở của chủ tọa</a:t>
            </a:r>
          </a:p>
          <a:p>
            <a:pPr marL="0" indent="0">
              <a:buNone/>
            </a:pPr>
            <a:r>
              <a:rPr lang="vi-VN" sz="2200" dirty="0"/>
              <a:t>	</a:t>
            </a:r>
            <a:r>
              <a:rPr lang="vi-VN" sz="2200" dirty="0">
                <a:solidFill>
                  <a:srgbClr val="FF0000"/>
                </a:solidFill>
              </a:rPr>
              <a:t>C. Nên đủ lớn và phù hợp với mục đích cuộc họp</a:t>
            </a:r>
          </a:p>
          <a:p>
            <a:pPr marL="0" indent="0">
              <a:buNone/>
            </a:pPr>
            <a:r>
              <a:rPr lang="vi-VN" sz="2200" dirty="0"/>
              <a:t>	D. Do những người tham gia bình chọn</a:t>
            </a:r>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23</a:t>
            </a:fld>
            <a:endParaRPr lang="en-US"/>
          </a:p>
        </p:txBody>
      </p:sp>
    </p:spTree>
    <p:extLst>
      <p:ext uri="{BB962C8B-B14F-4D97-AF65-F5344CB8AC3E}">
        <p14:creationId xmlns:p14="http://schemas.microsoft.com/office/powerpoint/2010/main" val="153486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a:xfrm>
            <a:off x="838200" y="1371600"/>
            <a:ext cx="10515600" cy="4805363"/>
          </a:xfrm>
        </p:spPr>
        <p:txBody>
          <a:bodyPr>
            <a:normAutofit/>
          </a:bodyPr>
          <a:lstStyle/>
          <a:p>
            <a:pPr marL="0" indent="0">
              <a:buNone/>
            </a:pPr>
            <a:r>
              <a:rPr lang="vi-VN" sz="2200" dirty="0"/>
              <a:t>Câu 4. Một trong những nội dung có trong phần khai mạc cuộc họp là:</a:t>
            </a:r>
          </a:p>
          <a:p>
            <a:pPr marL="0" indent="0">
              <a:buNone/>
            </a:pPr>
            <a:r>
              <a:rPr lang="vi-VN" sz="2200" dirty="0"/>
              <a:t>	A. Ngày, tháng, năm, giờ bắt đầu họp</a:t>
            </a:r>
          </a:p>
          <a:p>
            <a:pPr marL="0" indent="0">
              <a:buNone/>
            </a:pPr>
            <a:r>
              <a:rPr lang="vi-VN" sz="2200" dirty="0"/>
              <a:t>	B. Tóm tắt các báo cáo</a:t>
            </a:r>
          </a:p>
          <a:p>
            <a:pPr marL="0" indent="0">
              <a:buNone/>
            </a:pPr>
            <a:r>
              <a:rPr lang="vi-VN" dirty="0"/>
              <a:t>	</a:t>
            </a:r>
            <a:r>
              <a:rPr lang="en-US" dirty="0"/>
              <a:t>C. </a:t>
            </a:r>
            <a:r>
              <a:rPr lang="en-US" dirty="0" err="1"/>
              <a:t>Nghị</a:t>
            </a:r>
            <a:r>
              <a:rPr lang="en-US" dirty="0"/>
              <a:t> </a:t>
            </a:r>
            <a:r>
              <a:rPr lang="en-US" dirty="0" err="1"/>
              <a:t>quyết</a:t>
            </a:r>
            <a:r>
              <a:rPr lang="en-US" dirty="0"/>
              <a:t> </a:t>
            </a:r>
            <a:r>
              <a:rPr lang="en-US" dirty="0" err="1"/>
              <a:t>của</a:t>
            </a:r>
            <a:r>
              <a:rPr lang="en-US" dirty="0"/>
              <a:t> </a:t>
            </a:r>
            <a:r>
              <a:rPr lang="en-US" dirty="0" err="1"/>
              <a:t>hội</a:t>
            </a:r>
            <a:r>
              <a:rPr lang="en-US" dirty="0"/>
              <a:t> </a:t>
            </a:r>
            <a:r>
              <a:rPr lang="en-US" dirty="0" err="1"/>
              <a:t>nghị</a:t>
            </a:r>
            <a:endParaRPr lang="en-US" dirty="0"/>
          </a:p>
          <a:p>
            <a:pPr marL="0" indent="0">
              <a:buNone/>
            </a:pPr>
            <a:r>
              <a:rPr lang="vi-VN" dirty="0"/>
              <a:t>	</a:t>
            </a:r>
            <a:r>
              <a:rPr lang="en-US" dirty="0"/>
              <a:t>D. </a:t>
            </a:r>
            <a:r>
              <a:rPr lang="en-US" dirty="0" err="1"/>
              <a:t>Những</a:t>
            </a:r>
            <a:r>
              <a:rPr lang="en-US" dirty="0"/>
              <a:t> </a:t>
            </a:r>
            <a:r>
              <a:rPr lang="en-US" dirty="0" err="1"/>
              <a:t>vấn</a:t>
            </a:r>
            <a:r>
              <a:rPr lang="en-US" dirty="0"/>
              <a:t> </a:t>
            </a:r>
            <a:r>
              <a:rPr lang="en-US" dirty="0" err="1"/>
              <a:t>đề</a:t>
            </a:r>
            <a:r>
              <a:rPr lang="en-US" dirty="0"/>
              <a:t> </a:t>
            </a:r>
            <a:r>
              <a:rPr lang="en-US" dirty="0" err="1"/>
              <a:t>cần</a:t>
            </a:r>
            <a:r>
              <a:rPr lang="en-US" dirty="0"/>
              <a:t> </a:t>
            </a:r>
            <a:r>
              <a:rPr lang="en-US" dirty="0" err="1"/>
              <a:t>thảo</a:t>
            </a:r>
            <a:r>
              <a:rPr lang="en-US" dirty="0"/>
              <a:t> </a:t>
            </a:r>
            <a:r>
              <a:rPr lang="en-US" dirty="0" err="1"/>
              <a:t>luận</a:t>
            </a:r>
            <a:endParaRPr lang="en-US" dirty="0"/>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24</a:t>
            </a:fld>
            <a:endParaRPr lang="en-US"/>
          </a:p>
        </p:txBody>
      </p:sp>
    </p:spTree>
    <p:extLst>
      <p:ext uri="{BB962C8B-B14F-4D97-AF65-F5344CB8AC3E}">
        <p14:creationId xmlns:p14="http://schemas.microsoft.com/office/powerpoint/2010/main" val="207677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a:xfrm>
            <a:off x="838200" y="1371600"/>
            <a:ext cx="10515600" cy="4805363"/>
          </a:xfrm>
        </p:spPr>
        <p:txBody>
          <a:bodyPr>
            <a:normAutofit/>
          </a:bodyPr>
          <a:lstStyle/>
          <a:p>
            <a:pPr marL="0" indent="0">
              <a:buNone/>
            </a:pPr>
            <a:r>
              <a:rPr lang="vi-VN" sz="2200" dirty="0"/>
              <a:t>Câu 4. Một trong những nội dung có trong phần khai mạc cuộc họp là:</a:t>
            </a:r>
          </a:p>
          <a:p>
            <a:pPr marL="0" indent="0">
              <a:buNone/>
            </a:pPr>
            <a:r>
              <a:rPr lang="vi-VN" sz="2200" dirty="0"/>
              <a:t>	</a:t>
            </a:r>
            <a:r>
              <a:rPr lang="vi-VN" sz="2200" dirty="0">
                <a:solidFill>
                  <a:srgbClr val="FF0000"/>
                </a:solidFill>
              </a:rPr>
              <a:t>A. Ngày, tháng, năm, giờ bắt đầu họp</a:t>
            </a:r>
          </a:p>
          <a:p>
            <a:pPr marL="0" indent="0">
              <a:buNone/>
            </a:pPr>
            <a:r>
              <a:rPr lang="vi-VN" sz="2200" dirty="0"/>
              <a:t>	B. Tóm tắt các báo cáo</a:t>
            </a:r>
          </a:p>
          <a:p>
            <a:pPr marL="0" indent="0">
              <a:buNone/>
            </a:pPr>
            <a:r>
              <a:rPr lang="vi-VN" dirty="0"/>
              <a:t>	</a:t>
            </a:r>
            <a:r>
              <a:rPr lang="en-US" dirty="0"/>
              <a:t>C. </a:t>
            </a:r>
            <a:r>
              <a:rPr lang="en-US" dirty="0" err="1"/>
              <a:t>Nghị</a:t>
            </a:r>
            <a:r>
              <a:rPr lang="en-US" dirty="0"/>
              <a:t> </a:t>
            </a:r>
            <a:r>
              <a:rPr lang="en-US" dirty="0" err="1"/>
              <a:t>quyết</a:t>
            </a:r>
            <a:r>
              <a:rPr lang="en-US" dirty="0"/>
              <a:t> </a:t>
            </a:r>
            <a:r>
              <a:rPr lang="en-US" dirty="0" err="1"/>
              <a:t>của</a:t>
            </a:r>
            <a:r>
              <a:rPr lang="en-US" dirty="0"/>
              <a:t> </a:t>
            </a:r>
            <a:r>
              <a:rPr lang="en-US" dirty="0" err="1"/>
              <a:t>hội</a:t>
            </a:r>
            <a:r>
              <a:rPr lang="en-US" dirty="0"/>
              <a:t> </a:t>
            </a:r>
            <a:r>
              <a:rPr lang="en-US" dirty="0" err="1"/>
              <a:t>nghị</a:t>
            </a:r>
            <a:endParaRPr lang="en-US" dirty="0"/>
          </a:p>
          <a:p>
            <a:pPr marL="0" indent="0">
              <a:buNone/>
            </a:pPr>
            <a:r>
              <a:rPr lang="vi-VN" dirty="0"/>
              <a:t>	</a:t>
            </a:r>
            <a:r>
              <a:rPr lang="en-US" dirty="0"/>
              <a:t>D. </a:t>
            </a:r>
            <a:r>
              <a:rPr lang="en-US" dirty="0" err="1"/>
              <a:t>Những</a:t>
            </a:r>
            <a:r>
              <a:rPr lang="en-US" dirty="0"/>
              <a:t> </a:t>
            </a:r>
            <a:r>
              <a:rPr lang="en-US" dirty="0" err="1"/>
              <a:t>vấn</a:t>
            </a:r>
            <a:r>
              <a:rPr lang="en-US" dirty="0"/>
              <a:t> </a:t>
            </a:r>
            <a:r>
              <a:rPr lang="en-US" dirty="0" err="1"/>
              <a:t>đề</a:t>
            </a:r>
            <a:r>
              <a:rPr lang="en-US" dirty="0"/>
              <a:t> </a:t>
            </a:r>
            <a:r>
              <a:rPr lang="en-US" dirty="0" err="1"/>
              <a:t>cần</a:t>
            </a:r>
            <a:r>
              <a:rPr lang="en-US" dirty="0"/>
              <a:t> </a:t>
            </a:r>
            <a:r>
              <a:rPr lang="en-US" dirty="0" err="1"/>
              <a:t>thảo</a:t>
            </a:r>
            <a:r>
              <a:rPr lang="en-US" dirty="0"/>
              <a:t> </a:t>
            </a:r>
            <a:r>
              <a:rPr lang="en-US" dirty="0" err="1"/>
              <a:t>luận</a:t>
            </a:r>
            <a:endParaRPr lang="en-US" dirty="0"/>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25</a:t>
            </a:fld>
            <a:endParaRPr lang="en-US"/>
          </a:p>
        </p:txBody>
      </p:sp>
    </p:spTree>
    <p:extLst>
      <p:ext uri="{BB962C8B-B14F-4D97-AF65-F5344CB8AC3E}">
        <p14:creationId xmlns:p14="http://schemas.microsoft.com/office/powerpoint/2010/main" val="3088748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p:txBody>
          <a:bodyPr/>
          <a:lstStyle/>
          <a:p>
            <a:pPr marL="0" indent="0">
              <a:buNone/>
            </a:pPr>
            <a:r>
              <a:rPr lang="vi-VN" dirty="0"/>
              <a:t>Câu 5. Phần diễn biến cuộc họp KHÔNG cần ghi nội dung sau:</a:t>
            </a:r>
          </a:p>
          <a:p>
            <a:pPr marL="0" indent="0">
              <a:buNone/>
            </a:pPr>
            <a:r>
              <a:rPr lang="vi-VN" dirty="0"/>
              <a:t>	</a:t>
            </a:r>
            <a:r>
              <a:rPr lang="vi-VN" dirty="0">
                <a:solidFill>
                  <a:schemeClr val="tx1">
                    <a:lumMod val="65000"/>
                    <a:lumOff val="35000"/>
                  </a:schemeClr>
                </a:solidFill>
              </a:rPr>
              <a:t>A. Tóm tắt các báo cáo</a:t>
            </a:r>
          </a:p>
          <a:p>
            <a:pPr marL="0" indent="0">
              <a:buNone/>
            </a:pPr>
            <a:r>
              <a:rPr lang="vi-VN" dirty="0"/>
              <a:t>	B. Kết quả biểu quyết</a:t>
            </a:r>
          </a:p>
          <a:p>
            <a:pPr marL="0" indent="0">
              <a:buNone/>
            </a:pPr>
            <a:r>
              <a:rPr lang="vi-VN" dirty="0"/>
              <a:t>	C. Ý kiến kết luận của chủ tọa</a:t>
            </a:r>
          </a:p>
          <a:p>
            <a:pPr marL="0" indent="0">
              <a:buNone/>
            </a:pPr>
            <a:r>
              <a:rPr lang="vi-VN" dirty="0"/>
              <a:t>	D. Phát biểu cảm tưởng của các đại biểu</a:t>
            </a:r>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26</a:t>
            </a:fld>
            <a:endParaRPr lang="en-US"/>
          </a:p>
        </p:txBody>
      </p:sp>
    </p:spTree>
    <p:extLst>
      <p:ext uri="{BB962C8B-B14F-4D97-AF65-F5344CB8AC3E}">
        <p14:creationId xmlns:p14="http://schemas.microsoft.com/office/powerpoint/2010/main" val="145391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6F74-24F8-4DE5-8486-F1E21F8324EF}"/>
              </a:ext>
            </a:extLst>
          </p:cNvPr>
          <p:cNvSpPr>
            <a:spLocks noGrp="1"/>
          </p:cNvSpPr>
          <p:nvPr>
            <p:ph type="title"/>
          </p:nvPr>
        </p:nvSpPr>
        <p:spPr/>
        <p:txBody>
          <a:bodyPr>
            <a:normAutofit/>
          </a:bodyPr>
          <a:lstStyle/>
          <a:p>
            <a:pPr algn="ctr"/>
            <a:r>
              <a:rPr lang="vi-VN" sz="3200" b="1" dirty="0">
                <a:solidFill>
                  <a:srgbClr val="FF0000"/>
                </a:solidFill>
                <a:latin typeface="Arial" panose="020B0604020202020204" pitchFamily="34" charset="0"/>
                <a:cs typeface="Arial" panose="020B0604020202020204" pitchFamily="34" charset="0"/>
              </a:rPr>
              <a:t>LƯỢNG GIÁ PHẦN LÝ THUYẾT</a:t>
            </a:r>
            <a:endParaRPr lang="en-US" sz="3200" dirty="0"/>
          </a:p>
        </p:txBody>
      </p:sp>
      <p:sp>
        <p:nvSpPr>
          <p:cNvPr id="3" name="Content Placeholder 2">
            <a:extLst>
              <a:ext uri="{FF2B5EF4-FFF2-40B4-BE49-F238E27FC236}">
                <a16:creationId xmlns:a16="http://schemas.microsoft.com/office/drawing/2014/main" id="{CD43A0AC-93BF-492E-BF4C-11484D1895AB}"/>
              </a:ext>
            </a:extLst>
          </p:cNvPr>
          <p:cNvSpPr>
            <a:spLocks noGrp="1"/>
          </p:cNvSpPr>
          <p:nvPr>
            <p:ph idx="1"/>
          </p:nvPr>
        </p:nvSpPr>
        <p:spPr/>
        <p:txBody>
          <a:bodyPr/>
          <a:lstStyle/>
          <a:p>
            <a:pPr marL="0" indent="0">
              <a:buNone/>
            </a:pPr>
            <a:r>
              <a:rPr lang="vi-VN" dirty="0"/>
              <a:t>Câu 5. Phần diễn biến cuộc họp KHÔNG cần ghi nội dung sau:</a:t>
            </a:r>
          </a:p>
          <a:p>
            <a:pPr marL="0" indent="0">
              <a:buNone/>
            </a:pPr>
            <a:r>
              <a:rPr lang="vi-VN" dirty="0"/>
              <a:t>	</a:t>
            </a:r>
            <a:r>
              <a:rPr lang="vi-VN" dirty="0">
                <a:solidFill>
                  <a:schemeClr val="tx1">
                    <a:lumMod val="65000"/>
                    <a:lumOff val="35000"/>
                  </a:schemeClr>
                </a:solidFill>
              </a:rPr>
              <a:t>A. Tóm tắt các báo cáo</a:t>
            </a:r>
          </a:p>
          <a:p>
            <a:pPr marL="0" indent="0">
              <a:buNone/>
            </a:pPr>
            <a:r>
              <a:rPr lang="vi-VN" dirty="0"/>
              <a:t>	B. Kết quả biểu quyết</a:t>
            </a:r>
          </a:p>
          <a:p>
            <a:pPr marL="0" indent="0">
              <a:buNone/>
            </a:pPr>
            <a:r>
              <a:rPr lang="vi-VN" dirty="0"/>
              <a:t>	C. Ý kiến kết luận của chủ tọa</a:t>
            </a:r>
          </a:p>
          <a:p>
            <a:pPr marL="0" indent="0">
              <a:buNone/>
            </a:pPr>
            <a:r>
              <a:rPr lang="vi-VN" dirty="0"/>
              <a:t>	</a:t>
            </a:r>
            <a:r>
              <a:rPr lang="vi-VN" dirty="0">
                <a:solidFill>
                  <a:srgbClr val="FF0000"/>
                </a:solidFill>
              </a:rPr>
              <a:t>D. Phát biểu cảm tưởng của các đại biểu</a:t>
            </a:r>
          </a:p>
          <a:p>
            <a:endParaRPr lang="en-US" dirty="0"/>
          </a:p>
        </p:txBody>
      </p:sp>
      <p:sp>
        <p:nvSpPr>
          <p:cNvPr id="4" name="Slide Number Placeholder 3">
            <a:extLst>
              <a:ext uri="{FF2B5EF4-FFF2-40B4-BE49-F238E27FC236}">
                <a16:creationId xmlns:a16="http://schemas.microsoft.com/office/drawing/2014/main" id="{7B851381-6453-4F02-883B-6C569E5BA965}"/>
              </a:ext>
            </a:extLst>
          </p:cNvPr>
          <p:cNvSpPr>
            <a:spLocks noGrp="1"/>
          </p:cNvSpPr>
          <p:nvPr>
            <p:ph type="sldNum" sz="quarter" idx="12"/>
          </p:nvPr>
        </p:nvSpPr>
        <p:spPr/>
        <p:txBody>
          <a:bodyPr/>
          <a:lstStyle/>
          <a:p>
            <a:fld id="{4605E869-B835-45DF-A02C-A4F48D06F26A}" type="slidenum">
              <a:rPr lang="en-US" smtClean="0"/>
              <a:t>27</a:t>
            </a:fld>
            <a:endParaRPr lang="en-US"/>
          </a:p>
        </p:txBody>
      </p:sp>
    </p:spTree>
    <p:extLst>
      <p:ext uri="{BB962C8B-B14F-4D97-AF65-F5344CB8AC3E}">
        <p14:creationId xmlns:p14="http://schemas.microsoft.com/office/powerpoint/2010/main" val="43843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B2B9-5F04-43BF-8D03-C3F041EF6438}"/>
              </a:ext>
            </a:extLst>
          </p:cNvPr>
          <p:cNvSpPr>
            <a:spLocks noGrp="1"/>
          </p:cNvSpPr>
          <p:nvPr>
            <p:ph type="title"/>
          </p:nvPr>
        </p:nvSpPr>
        <p:spPr>
          <a:xfrm>
            <a:off x="838200" y="136526"/>
            <a:ext cx="10515600" cy="703060"/>
          </a:xfrm>
        </p:spPr>
        <p:txBody>
          <a:bodyPr/>
          <a:lstStyle/>
          <a:p>
            <a:pPr algn="ctr"/>
            <a:r>
              <a:rPr lang="en-US" dirty="0" err="1">
                <a:solidFill>
                  <a:srgbClr val="FF0000"/>
                </a:solidFill>
                <a:latin typeface="Arial" panose="020B0604020202020204" pitchFamily="34" charset="0"/>
                <a:cs typeface="Arial" panose="020B0604020202020204" pitchFamily="34" charset="0"/>
              </a:rPr>
              <a:t>Thực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hành</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tổ</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chức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cuộc</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họp</a:t>
            </a:r>
            <a:endParaRPr lang="en-US"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00F3E0B-6597-4A6A-BFAD-B9F94BC9836E}"/>
              </a:ext>
            </a:extLst>
          </p:cNvPr>
          <p:cNvSpPr>
            <a:spLocks noGrp="1"/>
          </p:cNvSpPr>
          <p:nvPr>
            <p:ph idx="1"/>
          </p:nvPr>
        </p:nvSpPr>
        <p:spPr>
          <a:xfrm>
            <a:off x="838200" y="997526"/>
            <a:ext cx="10515600" cy="5723947"/>
          </a:xfrm>
        </p:spPr>
        <p:txBody>
          <a:bodyPr>
            <a:normAutofit fontScale="85000" lnSpcReduction="20000"/>
          </a:bodyPr>
          <a:lstStyle/>
          <a:p>
            <a:pPr marL="0" indent="0">
              <a:buNone/>
            </a:pPr>
            <a:r>
              <a:rPr lang="en-US" sz="2100" b="1" dirty="0" err="1">
                <a:solidFill>
                  <a:srgbClr val="FF0000"/>
                </a:solidFill>
              </a:rPr>
              <a:t>Tình</a:t>
            </a:r>
            <a:r>
              <a:rPr lang="en-US" sz="2100" b="1" dirty="0">
                <a:solidFill>
                  <a:srgbClr val="FF0000"/>
                </a:solidFill>
              </a:rPr>
              <a:t> </a:t>
            </a:r>
            <a:r>
              <a:rPr lang="en-US" sz="2100" b="1" dirty="0" err="1">
                <a:solidFill>
                  <a:srgbClr val="FF0000"/>
                </a:solidFill>
              </a:rPr>
              <a:t>huống</a:t>
            </a:r>
            <a:r>
              <a:rPr lang="en-US" sz="2100" b="1" dirty="0">
                <a:solidFill>
                  <a:srgbClr val="FF0000"/>
                </a:solidFill>
              </a:rPr>
              <a:t> 1 </a:t>
            </a:r>
          </a:p>
          <a:p>
            <a:pPr marL="0" indent="0">
              <a:buNone/>
            </a:pPr>
            <a:r>
              <a:rPr lang="vi-VN" sz="2100" dirty="0">
                <a:solidFill>
                  <a:srgbClr val="0000FF"/>
                </a:solidFill>
                <a:effectLst/>
                <a:latin typeface="Times New Roman" panose="02020603050405020304" pitchFamily="18" charset="0"/>
                <a:ea typeface="Times New Roman" panose="02020603050405020304" pitchFamily="18" charset="0"/>
              </a:rPr>
              <a:t>Tại khoa X của  bệnh viện Y , Trưởng khoa hết nhiệm kỳ 5 năm  Vậy khoa cần tổ chức cuộc họp để lấy phiếu tín nhiệm trưởng khoa nhiệm kỳ tiếp theo</a:t>
            </a:r>
            <a:endParaRPr lang="en-US" sz="2100" dirty="0">
              <a:solidFill>
                <a:srgbClr val="00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b="1" dirty="0">
                <a:solidFill>
                  <a:srgbClr val="FF0000"/>
                </a:solidFill>
                <a:effectLst/>
                <a:latin typeface="Times New Roman" panose="02020603050405020304" pitchFamily="18" charset="0"/>
                <a:ea typeface="Times New Roman" panose="02020603050405020304" pitchFamily="18" charset="0"/>
              </a:rPr>
              <a:t>Tình huống 2: </a:t>
            </a:r>
            <a:endParaRPr lang="en-US" sz="2100" dirty="0">
              <a:solidFill>
                <a:srgbClr val="FF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dirty="0">
                <a:solidFill>
                  <a:srgbClr val="0000FF"/>
                </a:solidFill>
                <a:effectLst/>
                <a:latin typeface="Times New Roman" panose="02020603050405020304" pitchFamily="18" charset="0"/>
                <a:ea typeface="Times New Roman" panose="02020603050405020304" pitchFamily="18" charset="0"/>
              </a:rPr>
              <a:t>Điều dưỡng trưởng A làm việc tại Khoa X của Bệnh viện Y đang lên kế hoạch triển khai công việc của khoa để ứng phó với dịch bệnh Covid-19. Khoa X cần hỗ trợ bệnh viện trong việc đưa danh sách 10 điều dưỡng viên tham gia vào đội ngũ chống dịch của bệnh viện Y và của Thành phố Hà Nội. Trong tình hình dịch bệnh đang có tiến triển phức tạp, Điều dưỡng A cần cung cấp ngay danh sách tới lãnh đạo bệnh viện. Điều dưỡng A đã tổ chức cuộc họp gấp với các điều dưỡng trong khoa để lấy ý kiến và lựa chọn nhân lực để cung cấp cho bệnh viện.</a:t>
            </a:r>
            <a:endParaRPr lang="en-US" sz="2100" dirty="0">
              <a:solidFill>
                <a:srgbClr val="00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b="1" dirty="0">
                <a:solidFill>
                  <a:srgbClr val="FF0000"/>
                </a:solidFill>
                <a:effectLst/>
                <a:latin typeface="Times New Roman" panose="02020603050405020304" pitchFamily="18" charset="0"/>
                <a:ea typeface="Times New Roman" panose="02020603050405020304" pitchFamily="18" charset="0"/>
              </a:rPr>
              <a:t>Tình huống 3</a:t>
            </a:r>
            <a:endParaRPr lang="en-US" sz="2100" dirty="0">
              <a:solidFill>
                <a:srgbClr val="FF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dirty="0">
                <a:solidFill>
                  <a:srgbClr val="0000FF"/>
                </a:solidFill>
                <a:effectLst/>
                <a:latin typeface="Times New Roman" panose="02020603050405020304" pitchFamily="18" charset="0"/>
                <a:ea typeface="Times New Roman" panose="02020603050405020304" pitchFamily="18" charset="0"/>
              </a:rPr>
              <a:t>Điều dưỡng trưởng Q của khoa Nội Tổng Hợp bệnh viện X lên kế hoạch tổ chức họp hội đồng người bệnh cấp khoa vào giữa tháng 1 năm 2022  để giáo dục sức khỏe về bệnh Tăng Huyết áp</a:t>
            </a:r>
            <a:endParaRPr lang="en-US" sz="2100" dirty="0">
              <a:solidFill>
                <a:srgbClr val="00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b="1" dirty="0">
                <a:solidFill>
                  <a:srgbClr val="FF0000"/>
                </a:solidFill>
                <a:effectLst/>
                <a:latin typeface="Times New Roman" panose="02020603050405020304" pitchFamily="18" charset="0"/>
                <a:ea typeface="Times New Roman" panose="02020603050405020304" pitchFamily="18" charset="0"/>
              </a:rPr>
              <a:t>Tình huống 4</a:t>
            </a:r>
            <a:endParaRPr lang="en-US" sz="2100" dirty="0">
              <a:solidFill>
                <a:srgbClr val="FF0000"/>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vi-VN" sz="2100" dirty="0">
                <a:solidFill>
                  <a:srgbClr val="0000FF"/>
                </a:solidFill>
                <a:effectLst/>
                <a:latin typeface="Times New Roman" panose="02020603050405020304" pitchFamily="18" charset="0"/>
                <a:ea typeface="Times New Roman" panose="02020603050405020304" pitchFamily="18" charset="0"/>
              </a:rPr>
              <a:t>Tại khoa Nội Tiết , bệnh viện H , có rất nhiều người bệnh và gia đình người bệnh than phiền có tua trực cho người nhà nằm lên giường, có tua trực không cho người nhà nằm lên giường gây nên tình trạng bức xúc</a:t>
            </a:r>
            <a:endParaRPr lang="en-US" sz="2100" dirty="0">
              <a:solidFill>
                <a:srgbClr val="0000FF"/>
              </a:solidFill>
              <a:effectLst/>
              <a:latin typeface="Times New Roman" panose="02020603050405020304" pitchFamily="18" charset="0"/>
              <a:ea typeface="Times New Roman" panose="02020603050405020304" pitchFamily="18" charset="0"/>
            </a:endParaRPr>
          </a:p>
          <a:p>
            <a:pPr marL="0" indent="0">
              <a:buNone/>
            </a:pPr>
            <a:r>
              <a:rPr lang="en-US" sz="2100" b="1" dirty="0" err="1">
                <a:solidFill>
                  <a:srgbClr val="FF0000"/>
                </a:solidFill>
                <a:latin typeface="Arial" panose="020B0604020202020204" pitchFamily="34" charset="0"/>
                <a:cs typeface="Arial" panose="020B0604020202020204" pitchFamily="34" charset="0"/>
              </a:rPr>
              <a:t>Yêu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cầu</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Tổ</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chức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cuộc</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họp</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cho</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mỗi</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tình</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huống</a:t>
            </a:r>
            <a:endParaRPr lang="en-US" sz="2100" b="1"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74918515-6EC6-4536-BFDB-2E928A9829EA}"/>
              </a:ext>
            </a:extLst>
          </p:cNvPr>
          <p:cNvSpPr>
            <a:spLocks noGrp="1"/>
          </p:cNvSpPr>
          <p:nvPr>
            <p:ph type="sldNum" sz="quarter" idx="12"/>
          </p:nvPr>
        </p:nvSpPr>
        <p:spPr/>
        <p:txBody>
          <a:bodyPr/>
          <a:lstStyle/>
          <a:p>
            <a:fld id="{4605E869-B835-45DF-A02C-A4F48D06F26A}" type="slidenum">
              <a:rPr lang="en-US" smtClean="0"/>
              <a:t>28</a:t>
            </a:fld>
            <a:endParaRPr lang="en-US"/>
          </a:p>
        </p:txBody>
      </p:sp>
    </p:spTree>
    <p:extLst>
      <p:ext uri="{BB962C8B-B14F-4D97-AF65-F5344CB8AC3E}">
        <p14:creationId xmlns:p14="http://schemas.microsoft.com/office/powerpoint/2010/main" val="6739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a:extLst>
              <a:ext uri="{FF2B5EF4-FFF2-40B4-BE49-F238E27FC236}">
                <a16:creationId xmlns:a16="http://schemas.microsoft.com/office/drawing/2014/main" id="{9C46C261-5AE9-48FD-B926-F58644F8492A}"/>
              </a:ext>
            </a:extLst>
          </p:cNvPr>
          <p:cNvSpPr>
            <a:spLocks noGrp="1"/>
          </p:cNvSpPr>
          <p:nvPr>
            <p:ph idx="1"/>
          </p:nvPr>
        </p:nvSpPr>
        <p:spPr>
          <a:xfrm>
            <a:off x="1981200" y="1066800"/>
            <a:ext cx="8229600" cy="4940300"/>
          </a:xfrm>
        </p:spPr>
        <p:txBody>
          <a:bodyPr/>
          <a:lstStyle/>
          <a:p>
            <a:pPr marL="0" indent="0">
              <a:lnSpc>
                <a:spcPct val="150000"/>
              </a:lnSpc>
              <a:spcBef>
                <a:spcPts val="0"/>
              </a:spcBef>
              <a:spcAft>
                <a:spcPts val="800"/>
              </a:spcAft>
              <a:buNone/>
              <a:defRPr/>
            </a:pP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Yêu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cầu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sinh</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viên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truy</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cập</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phần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mềm</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google classroom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trước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ít</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nhất</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7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ngày</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chuẩn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bị</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Tổ</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chức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cuộc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họp</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a:t>
            </a:r>
            <a:b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b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1.Xem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trước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nội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dung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lý</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thuyết</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giáo</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trình</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r>
            <a:b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b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2.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Tự</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học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qua  Power Point </a:t>
            </a:r>
            <a:b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b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3.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Trả</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lời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câu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hỏi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đánh</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giá</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phần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chuẩn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bị</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bài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ở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nhà</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biểu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mẫu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google forms</a:t>
            </a:r>
          </a:p>
          <a:p>
            <a:pPr marL="0" indent="0" algn="just">
              <a:lnSpc>
                <a:spcPct val="150000"/>
              </a:lnSpc>
              <a:spcBef>
                <a:spcPts val="0"/>
              </a:spcBef>
              <a:spcAft>
                <a:spcPts val="1000"/>
              </a:spcAft>
              <a:buNone/>
              <a:defRPr/>
            </a:pP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4.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Nghiên</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cứu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tình</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huống</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kết</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hợp</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liệu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tự</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học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giải</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quyết</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yêu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cầu</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tình</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FF"/>
                </a:solidFill>
                <a:latin typeface="Arial" panose="020B0604020202020204" pitchFamily="34" charset="0"/>
                <a:ea typeface="Calibri" panose="020F0502020204030204" pitchFamily="34" charset="0"/>
                <a:cs typeface="Arial" panose="020B0604020202020204" pitchFamily="34" charset="0"/>
              </a:rPr>
              <a:t>huống</a:t>
            </a:r>
            <a:r>
              <a:rPr lang="en-US" sz="2000" dirty="0">
                <a:solidFill>
                  <a:srgbClr val="0000FF"/>
                </a:solidFill>
                <a:latin typeface="Arial" panose="020B0604020202020204" pitchFamily="34" charset="0"/>
                <a:ea typeface="Calibri" panose="020F0502020204030204" pitchFamily="34" charset="0"/>
                <a:cs typeface="Arial" panose="020B0604020202020204" pitchFamily="34" charset="0"/>
              </a:rPr>
              <a:t>.</a:t>
            </a:r>
          </a:p>
          <a:p>
            <a:pPr marL="0" indent="0">
              <a:spcBef>
                <a:spcPct val="50000"/>
              </a:spcBef>
              <a:buNone/>
              <a:defRPr/>
            </a:pPr>
            <a:endParaRPr lang="en-US" altLang="en-US" dirty="0">
              <a:solidFill>
                <a:srgbClr val="3333FF"/>
              </a:solidFill>
            </a:endParaRPr>
          </a:p>
        </p:txBody>
      </p:sp>
      <p:sp>
        <p:nvSpPr>
          <p:cNvPr id="3" name="Title 2">
            <a:extLst>
              <a:ext uri="{FF2B5EF4-FFF2-40B4-BE49-F238E27FC236}">
                <a16:creationId xmlns:a16="http://schemas.microsoft.com/office/drawing/2014/main" id="{B11E7607-554F-41FE-8CFB-50A097708CAD}"/>
              </a:ext>
            </a:extLst>
          </p:cNvPr>
          <p:cNvSpPr>
            <a:spLocks noGrp="1"/>
          </p:cNvSpPr>
          <p:nvPr>
            <p:ph type="title"/>
          </p:nvPr>
        </p:nvSpPr>
        <p:spPr>
          <a:xfrm>
            <a:off x="1981200" y="274638"/>
            <a:ext cx="8229600" cy="944562"/>
          </a:xfrm>
        </p:spPr>
        <p:txBody>
          <a:bodyPr>
            <a:normAutofit fontScale="90000"/>
          </a:bodyPr>
          <a:lstStyle/>
          <a:p>
            <a:pPr algn="ctr" eaLnBrk="1" hangingPunct="1">
              <a:spcBef>
                <a:spcPct val="50000"/>
              </a:spcBef>
              <a:defRPr/>
            </a:pPr>
            <a: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t>HƯỚNG DẪN SINH VIÊN CHUẨN BỊ BÀI</a:t>
            </a:r>
            <a:br>
              <a:rPr lang="en-US" sz="3200" dirty="0">
                <a:solidFill>
                  <a:srgbClr val="FF0000"/>
                </a:solidFill>
                <a:latin typeface="Arial" panose="020B0604020202020204" pitchFamily="34" charset="0"/>
                <a:ea typeface="Calibri" panose="020F050202020403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9063"/>
            <a:ext cx="12191999" cy="1164285"/>
          </a:xfrm>
        </p:spPr>
        <p:txBody>
          <a:bodyPr>
            <a:normAutofit/>
          </a:bodyPr>
          <a:lstStyle/>
          <a:p>
            <a:pPr algn="ctr"/>
            <a:r>
              <a:rPr lang="en-US" sz="3600" b="1" dirty="0">
                <a:solidFill>
                  <a:srgbClr val="FF0000"/>
                </a:solidFill>
                <a:latin typeface="Arial" panose="020B0604020202020204" pitchFamily="34" charset="0"/>
                <a:cs typeface="Arial" panose="020B0604020202020204" pitchFamily="34" charset="0"/>
              </a:rPr>
              <a:t>7 TIÊU CHÍ ĐÁNH GIÁ VIỆC CHUẨN BỊ TỔ CHỨC </a:t>
            </a:r>
            <a:br>
              <a:rPr lang="en-US" sz="3600" b="1" dirty="0">
                <a:solidFill>
                  <a:srgbClr val="FF0000"/>
                </a:solidFill>
                <a:latin typeface="Arial" panose="020B0604020202020204" pitchFamily="34" charset="0"/>
                <a:cs typeface="Arial" panose="020B0604020202020204" pitchFamily="34" charset="0"/>
              </a:rPr>
            </a:br>
            <a:r>
              <a:rPr lang="en-US" sz="3600" b="1" dirty="0">
                <a:solidFill>
                  <a:srgbClr val="FF0000"/>
                </a:solidFill>
                <a:latin typeface="Arial" panose="020B0604020202020204" pitchFamily="34" charset="0"/>
                <a:cs typeface="Arial" panose="020B0604020202020204" pitchFamily="34" charset="0"/>
              </a:rPr>
              <a:t>MỘT CUỘC HỌP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7070615"/>
              </p:ext>
            </p:extLst>
          </p:nvPr>
        </p:nvGraphicFramePr>
        <p:xfrm>
          <a:off x="197708" y="1323348"/>
          <a:ext cx="11813060" cy="5486400"/>
        </p:xfrm>
        <a:graphic>
          <a:graphicData uri="http://schemas.openxmlformats.org/drawingml/2006/table">
            <a:tbl>
              <a:tblPr firstRow="1" bandRow="1">
                <a:tableStyleId>{5C22544A-7EE6-4342-B048-85BDC9FD1C3A}</a:tableStyleId>
              </a:tblPr>
              <a:tblGrid>
                <a:gridCol w="10256552">
                  <a:extLst>
                    <a:ext uri="{9D8B030D-6E8A-4147-A177-3AD203B41FA5}">
                      <a16:colId xmlns:a16="http://schemas.microsoft.com/office/drawing/2014/main" val="20000"/>
                    </a:ext>
                  </a:extLst>
                </a:gridCol>
                <a:gridCol w="1556508">
                  <a:extLst>
                    <a:ext uri="{9D8B030D-6E8A-4147-A177-3AD203B41FA5}">
                      <a16:colId xmlns:a16="http://schemas.microsoft.com/office/drawing/2014/main" val="20001"/>
                    </a:ext>
                  </a:extLst>
                </a:gridCol>
              </a:tblGrid>
              <a:tr h="597288">
                <a:tc>
                  <a:txBody>
                    <a:bodyPr/>
                    <a:lstStyle/>
                    <a:p>
                      <a:pPr algn="ctr"/>
                      <a:r>
                        <a:rPr lang="en-US" sz="3400" dirty="0">
                          <a:solidFill>
                            <a:srgbClr val="FF0000"/>
                          </a:solidFill>
                          <a:latin typeface="Arial" panose="020B0604020202020204" pitchFamily="34" charset="0"/>
                          <a:cs typeface="Arial" panose="020B0604020202020204" pitchFamily="34" charset="0"/>
                        </a:rPr>
                        <a:t>NỘI</a:t>
                      </a:r>
                      <a:r>
                        <a:rPr lang="en-US" sz="3400" baseline="0" dirty="0">
                          <a:solidFill>
                            <a:srgbClr val="FF0000"/>
                          </a:solidFill>
                          <a:latin typeface="Arial" panose="020B0604020202020204" pitchFamily="34" charset="0"/>
                          <a:cs typeface="Arial" panose="020B0604020202020204" pitchFamily="34" charset="0"/>
                        </a:rPr>
                        <a:t> DUNG </a:t>
                      </a:r>
                      <a:endParaRPr lang="en-US" sz="3400" dirty="0">
                        <a:solidFill>
                          <a:srgbClr val="FF0000"/>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FF0000"/>
                          </a:solidFill>
                          <a:latin typeface="Arial" panose="020B0604020202020204" pitchFamily="34" charset="0"/>
                          <a:cs typeface="Arial" panose="020B0604020202020204" pitchFamily="34" charset="0"/>
                        </a:rPr>
                        <a:t>ĐIỂM</a:t>
                      </a:r>
                      <a:r>
                        <a:rPr lang="en-US" sz="3400" baseline="0" dirty="0">
                          <a:solidFill>
                            <a:srgbClr val="FF0000"/>
                          </a:solidFill>
                          <a:latin typeface="Arial" panose="020B0604020202020204" pitchFamily="34" charset="0"/>
                          <a:cs typeface="Arial" panose="020B0604020202020204" pitchFamily="34" charset="0"/>
                        </a:rPr>
                        <a:t> </a:t>
                      </a:r>
                      <a:endParaRPr lang="en-US" sz="34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1. </a:t>
                      </a:r>
                      <a:r>
                        <a:rPr lang="en-US" sz="3400" b="0" dirty="0" err="1">
                          <a:solidFill>
                            <a:srgbClr val="0000FF"/>
                          </a:solidFill>
                          <a:latin typeface="Arial" panose="020B0604020202020204" pitchFamily="34" charset="0"/>
                          <a:cs typeface="Arial" panose="020B0604020202020204" pitchFamily="34" charset="0"/>
                        </a:rPr>
                        <a:t>Xây</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dựng</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mục</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đích</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rõ</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ràng</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2 </a:t>
                      </a:r>
                      <a:r>
                        <a:rPr lang="en-US" sz="3400" baseline="0" dirty="0">
                          <a:solidFill>
                            <a:srgbClr val="0000FF"/>
                          </a:solidFill>
                          <a:latin typeface="Arial" panose="020B0604020202020204" pitchFamily="34" charset="0"/>
                          <a:cs typeface="Arial" panose="020B0604020202020204" pitchFamily="34" charset="0"/>
                        </a:rPr>
                        <a:t>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2. </a:t>
                      </a:r>
                      <a:r>
                        <a:rPr lang="en-US" sz="3400" b="0" dirty="0" err="1">
                          <a:solidFill>
                            <a:srgbClr val="0000FF"/>
                          </a:solidFill>
                          <a:latin typeface="Arial" panose="020B0604020202020204" pitchFamily="34" charset="0"/>
                          <a:cs typeface="Arial" panose="020B0604020202020204" pitchFamily="34" charset="0"/>
                        </a:rPr>
                        <a:t>Thành</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phần</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tham</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gia</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họp</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phù</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hợp</a:t>
                      </a:r>
                      <a:r>
                        <a:rPr lang="en-US" sz="3400" b="0" baseline="0" dirty="0">
                          <a:solidFill>
                            <a:srgbClr val="0000FF"/>
                          </a:solidFill>
                          <a:latin typeface="Arial" panose="020B0604020202020204" pitchFamily="34" charset="0"/>
                          <a:cs typeface="Arial" panose="020B0604020202020204" pitchFamily="34" charset="0"/>
                        </a:rPr>
                        <a:t> </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1 </a:t>
                      </a:r>
                    </a:p>
                  </a:txBody>
                  <a:tcPr/>
                </a:tc>
                <a:extLst>
                  <a:ext uri="{0D108BD9-81ED-4DB2-BD59-A6C34878D82A}">
                    <a16:rowId xmlns:a16="http://schemas.microsoft.com/office/drawing/2014/main" val="10002"/>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3. </a:t>
                      </a:r>
                      <a:r>
                        <a:rPr lang="en-US" sz="3400" b="0" dirty="0" err="1">
                          <a:solidFill>
                            <a:srgbClr val="0000FF"/>
                          </a:solidFill>
                          <a:latin typeface="Arial" panose="020B0604020202020204" pitchFamily="34" charset="0"/>
                          <a:cs typeface="Arial" panose="020B0604020202020204" pitchFamily="34" charset="0"/>
                        </a:rPr>
                        <a:t>Thời</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gian</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rõ</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ràng</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1 </a:t>
                      </a:r>
                      <a:r>
                        <a:rPr lang="en-US" sz="3400" baseline="0" dirty="0">
                          <a:solidFill>
                            <a:srgbClr val="0000FF"/>
                          </a:solidFill>
                          <a:latin typeface="Arial" panose="020B0604020202020204" pitchFamily="34" charset="0"/>
                          <a:cs typeface="Arial" panose="020B0604020202020204" pitchFamily="34" charset="0"/>
                        </a:rPr>
                        <a:t>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4. </a:t>
                      </a:r>
                      <a:r>
                        <a:rPr lang="en-US" sz="3400" b="0" dirty="0" err="1">
                          <a:solidFill>
                            <a:srgbClr val="0000FF"/>
                          </a:solidFill>
                          <a:latin typeface="Arial" panose="020B0604020202020204" pitchFamily="34" charset="0"/>
                          <a:cs typeface="Arial" panose="020B0604020202020204" pitchFamily="34" charset="0"/>
                        </a:rPr>
                        <a:t>Địa</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điểm</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tổ</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chức</a:t>
                      </a:r>
                      <a:r>
                        <a:rPr lang="en-US" sz="3400" b="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cuộc</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họp</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rõ</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ràng</a:t>
                      </a:r>
                      <a:r>
                        <a:rPr lang="en-US" sz="3400" b="0" baseline="0" dirty="0">
                          <a:solidFill>
                            <a:srgbClr val="0000FF"/>
                          </a:solidFill>
                          <a:latin typeface="Arial" panose="020B0604020202020204" pitchFamily="34" charset="0"/>
                          <a:cs typeface="Arial" panose="020B0604020202020204" pitchFamily="34" charset="0"/>
                        </a:rPr>
                        <a:t> </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1 </a:t>
                      </a:r>
                      <a:r>
                        <a:rPr lang="en-US" sz="3400" baseline="0" dirty="0">
                          <a:solidFill>
                            <a:srgbClr val="0000FF"/>
                          </a:solidFill>
                          <a:latin typeface="Arial" panose="020B0604020202020204" pitchFamily="34" charset="0"/>
                          <a:cs typeface="Arial" panose="020B0604020202020204" pitchFamily="34" charset="0"/>
                        </a:rPr>
                        <a:t>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5. </a:t>
                      </a:r>
                      <a:r>
                        <a:rPr lang="en-US" sz="3400" b="0" dirty="0" err="1">
                          <a:solidFill>
                            <a:srgbClr val="0000FF"/>
                          </a:solidFill>
                          <a:latin typeface="Arial" panose="020B0604020202020204" pitchFamily="34" charset="0"/>
                          <a:cs typeface="Arial" panose="020B0604020202020204" pitchFamily="34" charset="0"/>
                        </a:rPr>
                        <a:t>Nội</a:t>
                      </a:r>
                      <a:r>
                        <a:rPr lang="en-US" sz="3400" b="0" dirty="0">
                          <a:solidFill>
                            <a:srgbClr val="0000FF"/>
                          </a:solidFill>
                          <a:latin typeface="Arial" panose="020B0604020202020204" pitchFamily="34" charset="0"/>
                          <a:cs typeface="Arial" panose="020B0604020202020204" pitchFamily="34" charset="0"/>
                        </a:rPr>
                        <a:t> dung </a:t>
                      </a:r>
                      <a:r>
                        <a:rPr lang="en-US" sz="3400" b="0" dirty="0" err="1">
                          <a:solidFill>
                            <a:srgbClr val="0000FF"/>
                          </a:solidFill>
                          <a:latin typeface="Arial" panose="020B0604020202020204" pitchFamily="34" charset="0"/>
                          <a:cs typeface="Arial" panose="020B0604020202020204" pitchFamily="34" charset="0"/>
                        </a:rPr>
                        <a:t>rõ</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ràng</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và</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phù</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hợp</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2 </a:t>
                      </a:r>
                      <a:r>
                        <a:rPr lang="en-US" sz="3400" baseline="0" dirty="0">
                          <a:solidFill>
                            <a:srgbClr val="0000FF"/>
                          </a:solidFill>
                          <a:latin typeface="Arial" panose="020B0604020202020204" pitchFamily="34" charset="0"/>
                          <a:cs typeface="Arial" panose="020B0604020202020204" pitchFamily="34" charset="0"/>
                        </a:rPr>
                        <a:t>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6.</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Chương</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trình</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dự</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kiến</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rõ</a:t>
                      </a:r>
                      <a:r>
                        <a:rPr lang="en-US" sz="3400" b="0" baseline="0" dirty="0">
                          <a:solidFill>
                            <a:srgbClr val="0000FF"/>
                          </a:solidFill>
                          <a:latin typeface="Arial" panose="020B0604020202020204" pitchFamily="34" charset="0"/>
                          <a:cs typeface="Arial" panose="020B0604020202020204" pitchFamily="34" charset="0"/>
                        </a:rPr>
                        <a:t> </a:t>
                      </a:r>
                      <a:r>
                        <a:rPr lang="en-US" sz="3400" b="0" baseline="0" dirty="0" err="1">
                          <a:solidFill>
                            <a:srgbClr val="0000FF"/>
                          </a:solidFill>
                          <a:latin typeface="Arial" panose="020B0604020202020204" pitchFamily="34" charset="0"/>
                          <a:cs typeface="Arial" panose="020B0604020202020204" pitchFamily="34" charset="0"/>
                        </a:rPr>
                        <a:t>ràng</a:t>
                      </a:r>
                      <a:endParaRPr lang="en-US" sz="3400" b="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baseline="0" dirty="0">
                          <a:solidFill>
                            <a:srgbClr val="0000FF"/>
                          </a:solidFill>
                          <a:latin typeface="Arial" panose="020B0604020202020204" pitchFamily="34" charset="0"/>
                          <a:cs typeface="Arial" panose="020B0604020202020204" pitchFamily="34" charset="0"/>
                        </a:rPr>
                        <a:t>2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597288">
                <a:tc>
                  <a:txBody>
                    <a:bodyPr/>
                    <a:lstStyle/>
                    <a:p>
                      <a:r>
                        <a:rPr lang="en-US" sz="3400" b="0" dirty="0">
                          <a:solidFill>
                            <a:srgbClr val="0000FF"/>
                          </a:solidFill>
                          <a:latin typeface="Arial" panose="020B0604020202020204" pitchFamily="34" charset="0"/>
                          <a:cs typeface="Arial" panose="020B0604020202020204" pitchFamily="34" charset="0"/>
                        </a:rPr>
                        <a:t>7. </a:t>
                      </a:r>
                      <a:r>
                        <a:rPr lang="en-US" sz="3400" b="0" dirty="0" err="1">
                          <a:solidFill>
                            <a:srgbClr val="0000FF"/>
                          </a:solidFill>
                          <a:latin typeface="Arial" panose="020B0604020202020204" pitchFamily="34" charset="0"/>
                          <a:cs typeface="Arial" panose="020B0604020202020204" pitchFamily="34" charset="0"/>
                        </a:rPr>
                        <a:t>Thông</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báo</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mời</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họp</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rõ</a:t>
                      </a:r>
                      <a:r>
                        <a:rPr lang="en-US" sz="3400" b="0" dirty="0">
                          <a:solidFill>
                            <a:srgbClr val="0000FF"/>
                          </a:solidFill>
                          <a:latin typeface="Arial" panose="020B0604020202020204" pitchFamily="34" charset="0"/>
                          <a:cs typeface="Arial" panose="020B0604020202020204" pitchFamily="34" charset="0"/>
                        </a:rPr>
                        <a:t> </a:t>
                      </a:r>
                      <a:r>
                        <a:rPr lang="en-US" sz="3400" b="0" dirty="0" err="1">
                          <a:solidFill>
                            <a:srgbClr val="0000FF"/>
                          </a:solidFill>
                          <a:latin typeface="Arial" panose="020B0604020202020204" pitchFamily="34" charset="0"/>
                          <a:cs typeface="Arial" panose="020B0604020202020204" pitchFamily="34" charset="0"/>
                        </a:rPr>
                        <a:t>ràng</a:t>
                      </a:r>
                      <a:r>
                        <a:rPr lang="en-US" sz="3400" b="0" dirty="0">
                          <a:solidFill>
                            <a:srgbClr val="0000FF"/>
                          </a:solidFill>
                          <a:latin typeface="Arial" panose="020B0604020202020204" pitchFamily="34" charset="0"/>
                          <a:cs typeface="Arial" panose="020B0604020202020204" pitchFamily="34" charset="0"/>
                        </a:rPr>
                        <a:t>.</a:t>
                      </a:r>
                    </a:p>
                  </a:txBody>
                  <a:tcPr/>
                </a:tc>
                <a:tc>
                  <a:txBody>
                    <a:bodyPr/>
                    <a:lstStyle/>
                    <a:p>
                      <a:pPr algn="ctr"/>
                      <a:r>
                        <a:rPr lang="en-US" sz="3400" baseline="0" dirty="0">
                          <a:solidFill>
                            <a:srgbClr val="0000FF"/>
                          </a:solidFill>
                          <a:latin typeface="Arial" panose="020B0604020202020204" pitchFamily="34" charset="0"/>
                          <a:cs typeface="Arial" panose="020B0604020202020204" pitchFamily="34" charset="0"/>
                        </a:rPr>
                        <a:t>1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597288">
                <a:tc>
                  <a:txBody>
                    <a:bodyPr/>
                    <a:lstStyle/>
                    <a:p>
                      <a:pPr algn="ctr"/>
                      <a:r>
                        <a:rPr lang="en-US" sz="3400" dirty="0">
                          <a:solidFill>
                            <a:srgbClr val="0000FF"/>
                          </a:solidFill>
                          <a:latin typeface="Arial" panose="020B0604020202020204" pitchFamily="34" charset="0"/>
                          <a:cs typeface="Arial" panose="020B0604020202020204" pitchFamily="34" charset="0"/>
                        </a:rPr>
                        <a:t>TỔNG</a:t>
                      </a:r>
                      <a:r>
                        <a:rPr lang="en-US" sz="3400" baseline="0" dirty="0">
                          <a:solidFill>
                            <a:srgbClr val="0000FF"/>
                          </a:solidFill>
                          <a:latin typeface="Arial" panose="020B0604020202020204" pitchFamily="34" charset="0"/>
                          <a:cs typeface="Arial" panose="020B0604020202020204" pitchFamily="34" charset="0"/>
                        </a:rPr>
                        <a:t> ĐIỂM </a:t>
                      </a:r>
                      <a:endParaRPr lang="en-US" sz="3400" dirty="0">
                        <a:solidFill>
                          <a:srgbClr val="0000FF"/>
                        </a:solidFill>
                        <a:latin typeface="Arial" panose="020B0604020202020204" pitchFamily="34" charset="0"/>
                        <a:cs typeface="Arial" panose="020B0604020202020204" pitchFamily="34" charset="0"/>
                      </a:endParaRPr>
                    </a:p>
                  </a:txBody>
                  <a:tcPr/>
                </a:tc>
                <a:tc>
                  <a:txBody>
                    <a:bodyPr/>
                    <a:lstStyle/>
                    <a:p>
                      <a:pPr algn="ctr"/>
                      <a:r>
                        <a:rPr lang="en-US" sz="3400" dirty="0">
                          <a:solidFill>
                            <a:srgbClr val="0000FF"/>
                          </a:solidFill>
                          <a:latin typeface="Arial" panose="020B0604020202020204" pitchFamily="34" charset="0"/>
                          <a:cs typeface="Arial" panose="020B0604020202020204" pitchFamily="34" charset="0"/>
                        </a:rPr>
                        <a:t>10</a:t>
                      </a:r>
                      <a:r>
                        <a:rPr lang="en-US" sz="3400" baseline="0" dirty="0">
                          <a:solidFill>
                            <a:srgbClr val="0000FF"/>
                          </a:solidFill>
                          <a:latin typeface="Arial" panose="020B0604020202020204" pitchFamily="34" charset="0"/>
                          <a:cs typeface="Arial" panose="020B0604020202020204" pitchFamily="34" charset="0"/>
                        </a:rPr>
                        <a:t> </a:t>
                      </a:r>
                      <a:endParaRPr lang="en-US" sz="3400" dirty="0">
                        <a:solidFill>
                          <a:srgbClr val="0000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bl>
          </a:graphicData>
        </a:graphic>
      </p:graphicFrame>
      <p:sp>
        <p:nvSpPr>
          <p:cNvPr id="3" name="Slide Number Placeholder 2">
            <a:extLst>
              <a:ext uri="{FF2B5EF4-FFF2-40B4-BE49-F238E27FC236}">
                <a16:creationId xmlns:a16="http://schemas.microsoft.com/office/drawing/2014/main" id="{B2CE7DFD-B610-6D4B-93DA-D20EBB7EE81A}"/>
              </a:ext>
            </a:extLst>
          </p:cNvPr>
          <p:cNvSpPr>
            <a:spLocks noGrp="1"/>
          </p:cNvSpPr>
          <p:nvPr>
            <p:ph type="sldNum" sz="quarter" idx="12"/>
          </p:nvPr>
        </p:nvSpPr>
        <p:spPr/>
        <p:txBody>
          <a:bodyPr/>
          <a:lstStyle/>
          <a:p>
            <a:fld id="{4605E869-B835-45DF-A02C-A4F48D06F26A}" type="slidenum">
              <a:rPr lang="en-US" smtClean="0"/>
              <a:t>29</a:t>
            </a:fld>
            <a:endParaRPr lang="en-US"/>
          </a:p>
        </p:txBody>
      </p:sp>
    </p:spTree>
    <p:extLst>
      <p:ext uri="{BB962C8B-B14F-4D97-AF65-F5344CB8AC3E}">
        <p14:creationId xmlns:p14="http://schemas.microsoft.com/office/powerpoint/2010/main" val="82978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6F8FD9E4-413B-4959-9282-4AF923A1BC35}"/>
              </a:ext>
            </a:extLst>
          </p:cNvPr>
          <p:cNvSpPr>
            <a:spLocks noGrp="1" noChangeArrowheads="1"/>
          </p:cNvSpPr>
          <p:nvPr>
            <p:ph type="title"/>
          </p:nvPr>
        </p:nvSpPr>
        <p:spPr/>
        <p:txBody>
          <a:bodyPr/>
          <a:lstStyle/>
          <a:p>
            <a:endParaRPr lang="vi-VN" altLang="en-US"/>
          </a:p>
        </p:txBody>
      </p:sp>
      <p:pic>
        <p:nvPicPr>
          <p:cNvPr id="118787" name="Content Placeholder 3" descr="C:\Users\Public\Pictures\Sample Pictures\Tulips.jpg">
            <a:extLst>
              <a:ext uri="{FF2B5EF4-FFF2-40B4-BE49-F238E27FC236}">
                <a16:creationId xmlns:a16="http://schemas.microsoft.com/office/drawing/2014/main" id="{F932B7B7-73CE-4138-9BEA-D21F7BB23C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5" name="Rectangle 52">
            <a:extLst>
              <a:ext uri="{FF2B5EF4-FFF2-40B4-BE49-F238E27FC236}">
                <a16:creationId xmlns:a16="http://schemas.microsoft.com/office/drawing/2014/main" id="{4EC547CB-3C12-4A4C-8523-FA32E0EDBAA5}"/>
              </a:ext>
            </a:extLst>
          </p:cNvPr>
          <p:cNvSpPr txBox="1">
            <a:spLocks noChangeArrowheads="1"/>
          </p:cNvSpPr>
          <p:nvPr/>
        </p:nvSpPr>
        <p:spPr bwMode="auto">
          <a:xfrm>
            <a:off x="3276600" y="2514600"/>
            <a:ext cx="6400800" cy="990600"/>
          </a:xfrm>
          <a:prstGeom prst="rect">
            <a:avLst/>
          </a:prstGeom>
          <a:noFill/>
          <a:ln w="9525">
            <a:noFill/>
            <a:miter lim="800000"/>
            <a:headEnd/>
            <a:tailEnd/>
          </a:ln>
        </p:spPr>
        <p:txBody>
          <a:bodyPr/>
          <a:lstStyle/>
          <a:p>
            <a:pPr marL="342900" indent="-342900">
              <a:spcBef>
                <a:spcPct val="20000"/>
              </a:spcBef>
              <a:defRPr/>
            </a:pPr>
            <a:r>
              <a:rPr lang="en-US" sz="5400" b="1" kern="0" dirty="0" err="1">
                <a:solidFill>
                  <a:srgbClr val="003399"/>
                </a:solidFill>
                <a:latin typeface="Times New Roman" pitchFamily="18" charset="0"/>
              </a:rPr>
              <a:t>Trân</a:t>
            </a:r>
            <a:r>
              <a:rPr lang="en-US" sz="5400" b="1" kern="0" dirty="0">
                <a:solidFill>
                  <a:srgbClr val="003399"/>
                </a:solidFill>
                <a:latin typeface="Times New Roman" pitchFamily="18" charset="0"/>
              </a:rPr>
              <a:t> </a:t>
            </a:r>
            <a:r>
              <a:rPr lang="en-US" sz="5400" b="1" kern="0" err="1">
                <a:solidFill>
                  <a:srgbClr val="003399"/>
                </a:solidFill>
                <a:latin typeface="Times New Roman" pitchFamily="18" charset="0"/>
              </a:rPr>
              <a:t>trọng</a:t>
            </a:r>
            <a:r>
              <a:rPr lang="en-US" sz="5400" b="1" kern="0">
                <a:solidFill>
                  <a:srgbClr val="003399"/>
                </a:solidFill>
                <a:latin typeface="Times New Roman" pitchFamily="18" charset="0"/>
              </a:rPr>
              <a:t> cảm </a:t>
            </a:r>
            <a:r>
              <a:rPr lang="en-US" sz="5400" b="1" kern="0" dirty="0" err="1">
                <a:solidFill>
                  <a:srgbClr val="003399"/>
                </a:solidFill>
                <a:latin typeface="Times New Roman" pitchFamily="18" charset="0"/>
              </a:rPr>
              <a:t>ơn</a:t>
            </a:r>
            <a:r>
              <a:rPr lang="en-US" sz="5400" b="1" kern="0" dirty="0">
                <a:solidFill>
                  <a:srgbClr val="003399"/>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53047" y="72911"/>
            <a:ext cx="6774287" cy="12878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MỤC TIÊU HỌC TẬP </a:t>
            </a:r>
          </a:p>
        </p:txBody>
      </p:sp>
      <p:graphicFrame>
        <p:nvGraphicFramePr>
          <p:cNvPr id="2" name="Diagram 1"/>
          <p:cNvGraphicFramePr/>
          <p:nvPr>
            <p:extLst>
              <p:ext uri="{D42A27DB-BD31-4B8C-83A1-F6EECF244321}">
                <p14:modId xmlns:p14="http://schemas.microsoft.com/office/powerpoint/2010/main" val="1174916969"/>
              </p:ext>
            </p:extLst>
          </p:nvPr>
        </p:nvGraphicFramePr>
        <p:xfrm>
          <a:off x="927279" y="1176133"/>
          <a:ext cx="10766737" cy="5681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249251" y="1738647"/>
            <a:ext cx="476518" cy="523220"/>
          </a:xfrm>
          <a:prstGeom prst="rect">
            <a:avLst/>
          </a:prstGeom>
          <a:noFill/>
        </p:spPr>
        <p:txBody>
          <a:bodyPr wrap="square" rtlCol="0">
            <a:spAutoFit/>
          </a:bodyPr>
          <a:lstStyle/>
          <a:p>
            <a:pPr algn="ctr"/>
            <a:r>
              <a:rPr lang="en-US" sz="2800" dirty="0"/>
              <a:t>1</a:t>
            </a:r>
          </a:p>
        </p:txBody>
      </p:sp>
      <p:sp>
        <p:nvSpPr>
          <p:cNvPr id="7" name="TextBox 6"/>
          <p:cNvSpPr txBox="1"/>
          <p:nvPr/>
        </p:nvSpPr>
        <p:spPr>
          <a:xfrm>
            <a:off x="1906073" y="3112529"/>
            <a:ext cx="425003" cy="523220"/>
          </a:xfrm>
          <a:prstGeom prst="rect">
            <a:avLst/>
          </a:prstGeom>
          <a:noFill/>
        </p:spPr>
        <p:txBody>
          <a:bodyPr wrap="square" rtlCol="0">
            <a:spAutoFit/>
          </a:bodyPr>
          <a:lstStyle/>
          <a:p>
            <a:pPr algn="ctr"/>
            <a:r>
              <a:rPr lang="en-US" sz="2800" dirty="0"/>
              <a:t>2</a:t>
            </a:r>
          </a:p>
        </p:txBody>
      </p:sp>
      <p:sp>
        <p:nvSpPr>
          <p:cNvPr id="8" name="TextBox 7"/>
          <p:cNvSpPr txBox="1"/>
          <p:nvPr/>
        </p:nvSpPr>
        <p:spPr>
          <a:xfrm>
            <a:off x="1906072" y="4372512"/>
            <a:ext cx="425003" cy="523220"/>
          </a:xfrm>
          <a:prstGeom prst="rect">
            <a:avLst/>
          </a:prstGeom>
          <a:noFill/>
        </p:spPr>
        <p:txBody>
          <a:bodyPr wrap="square" rtlCol="0">
            <a:spAutoFit/>
          </a:bodyPr>
          <a:lstStyle/>
          <a:p>
            <a:pPr algn="ctr"/>
            <a:r>
              <a:rPr lang="en-US" sz="2800" dirty="0"/>
              <a:t>3</a:t>
            </a:r>
          </a:p>
        </p:txBody>
      </p:sp>
      <p:sp>
        <p:nvSpPr>
          <p:cNvPr id="9" name="TextBox 8"/>
          <p:cNvSpPr txBox="1"/>
          <p:nvPr/>
        </p:nvSpPr>
        <p:spPr>
          <a:xfrm>
            <a:off x="1300766" y="5724793"/>
            <a:ext cx="425003" cy="523220"/>
          </a:xfrm>
          <a:prstGeom prst="rect">
            <a:avLst/>
          </a:prstGeom>
          <a:noFill/>
        </p:spPr>
        <p:txBody>
          <a:bodyPr wrap="square" rtlCol="0">
            <a:spAutoFit/>
          </a:bodyPr>
          <a:lstStyle/>
          <a:p>
            <a:pPr algn="ctr"/>
            <a:r>
              <a:rPr lang="en-US" sz="2800" dirty="0"/>
              <a:t>4</a:t>
            </a:r>
          </a:p>
        </p:txBody>
      </p:sp>
      <p:sp>
        <p:nvSpPr>
          <p:cNvPr id="3" name="Slide Number Placeholder 2">
            <a:extLst>
              <a:ext uri="{FF2B5EF4-FFF2-40B4-BE49-F238E27FC236}">
                <a16:creationId xmlns:a16="http://schemas.microsoft.com/office/drawing/2014/main" id="{B1FAE314-BF0B-FB46-A910-84502886E6D0}"/>
              </a:ext>
            </a:extLst>
          </p:cNvPr>
          <p:cNvSpPr>
            <a:spLocks noGrp="1"/>
          </p:cNvSpPr>
          <p:nvPr>
            <p:ph type="sldNum" sz="quarter" idx="12"/>
          </p:nvPr>
        </p:nvSpPr>
        <p:spPr/>
        <p:txBody>
          <a:bodyPr/>
          <a:lstStyle/>
          <a:p>
            <a:fld id="{4605E869-B835-45DF-A02C-A4F48D06F26A}" type="slidenum">
              <a:rPr lang="en-US" smtClean="0"/>
              <a:t>3</a:t>
            </a:fld>
            <a:endParaRPr lang="en-US"/>
          </a:p>
        </p:txBody>
      </p:sp>
    </p:spTree>
    <p:extLst>
      <p:ext uri="{BB962C8B-B14F-4D97-AF65-F5344CB8AC3E}">
        <p14:creationId xmlns:p14="http://schemas.microsoft.com/office/powerpoint/2010/main" val="3752484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5305-FCE2-4063-8736-2D96D187358B}"/>
              </a:ext>
            </a:extLst>
          </p:cNvPr>
          <p:cNvSpPr>
            <a:spLocks noGrp="1"/>
          </p:cNvSpPr>
          <p:nvPr>
            <p:ph type="title"/>
          </p:nvPr>
        </p:nvSpPr>
        <p:spPr/>
        <p:txBody>
          <a:bodyPr/>
          <a:lstStyle/>
          <a:p>
            <a:pPr algn="ctr"/>
            <a:r>
              <a:rPr lang="en-US" b="1" dirty="0">
                <a:solidFill>
                  <a:srgbClr val="FF0000"/>
                </a:solidFill>
                <a:latin typeface="Arial" panose="020B0604020202020204" pitchFamily="34" charset="0"/>
                <a:cs typeface="Arial" panose="020B0604020202020204" pitchFamily="34" charset="0"/>
              </a:rPr>
              <a:t>NỘI DUNG BÀI HỌC</a:t>
            </a:r>
          </a:p>
        </p:txBody>
      </p:sp>
      <p:sp>
        <p:nvSpPr>
          <p:cNvPr id="3" name="Content Placeholder 2">
            <a:extLst>
              <a:ext uri="{FF2B5EF4-FFF2-40B4-BE49-F238E27FC236}">
                <a16:creationId xmlns:a16="http://schemas.microsoft.com/office/drawing/2014/main" id="{CCB801F6-EDAA-4E8F-A7F9-A950FCDBFC9D}"/>
              </a:ext>
            </a:extLst>
          </p:cNvPr>
          <p:cNvSpPr>
            <a:spLocks noGrp="1"/>
          </p:cNvSpPr>
          <p:nvPr>
            <p:ph idx="1"/>
          </p:nvPr>
        </p:nvSpPr>
        <p:spPr/>
        <p:txBody>
          <a:bodyPr>
            <a:normAutofit fontScale="92500" lnSpcReduction="20000"/>
          </a:bodyPr>
          <a:lstStyle/>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A.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Lý</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thuyết</a:t>
            </a:r>
            <a:endPar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vi-VN"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1.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Mục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đích</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của</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endPar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2.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số</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thông</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thường</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trong</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công</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tác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dưỡng</a:t>
            </a:r>
            <a:endPar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3.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Nội</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dung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khi</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tổ</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chức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endParaRPr lang="en-US" sz="3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3.1.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Chuẩn</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bị</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cho</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endParaRPr lang="en-US" sz="3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3.2.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Điều</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hành</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US" sz="3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3.3.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Cách</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ghi</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biên</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bản</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endPar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B . </a:t>
            </a:r>
            <a:r>
              <a:rPr lang="en-US" sz="32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Thực</a:t>
            </a: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hành</a:t>
            </a:r>
            <a:endPar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Chia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nhóm</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để</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tổ</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chức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cuộc</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họp</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theo</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tình</a:t>
            </a:r>
            <a:r>
              <a:rPr lang="en-US" sz="32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effectLst/>
                <a:latin typeface="Arial" panose="020B0604020202020204" pitchFamily="34" charset="0"/>
                <a:ea typeface="Times New Roman" panose="02020603050405020304" pitchFamily="18" charset="0"/>
                <a:cs typeface="Arial" panose="020B0604020202020204" pitchFamily="34" charset="0"/>
              </a:rPr>
              <a:t>huốn</a:t>
            </a:r>
            <a:r>
              <a:rPr lang="en-US" sz="32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g</a:t>
            </a: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đã</a:t>
            </a:r>
            <a:r>
              <a:rPr lang="en-US" sz="32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cho</a:t>
            </a:r>
            <a:endParaRPr lang="en-US" sz="3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9E1026C-684B-41E1-A7FB-266FC2B4E3EF}"/>
              </a:ext>
            </a:extLst>
          </p:cNvPr>
          <p:cNvSpPr>
            <a:spLocks noGrp="1"/>
          </p:cNvSpPr>
          <p:nvPr>
            <p:ph type="sldNum" sz="quarter" idx="12"/>
          </p:nvPr>
        </p:nvSpPr>
        <p:spPr/>
        <p:txBody>
          <a:bodyPr/>
          <a:lstStyle/>
          <a:p>
            <a:fld id="{4605E869-B835-45DF-A02C-A4F48D06F26A}" type="slidenum">
              <a:rPr lang="en-US" smtClean="0"/>
              <a:t>4</a:t>
            </a:fld>
            <a:endParaRPr lang="en-US"/>
          </a:p>
        </p:txBody>
      </p:sp>
    </p:spTree>
    <p:extLst>
      <p:ext uri="{BB962C8B-B14F-4D97-AF65-F5344CB8AC3E}">
        <p14:creationId xmlns:p14="http://schemas.microsoft.com/office/powerpoint/2010/main" val="377568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F3CE0-9CFE-4CB2-B9C1-CB3E24C7C207}"/>
              </a:ext>
            </a:extLst>
          </p:cNvPr>
          <p:cNvSpPr>
            <a:spLocks noGrp="1"/>
          </p:cNvSpPr>
          <p:nvPr>
            <p:ph type="title"/>
          </p:nvPr>
        </p:nvSpPr>
        <p:spPr/>
        <p:txBody>
          <a:bodyPr>
            <a:normAutofit fontScale="90000"/>
          </a:bodyPr>
          <a:lstStyle/>
          <a:p>
            <a:pPr algn="ctr"/>
            <a:r>
              <a:rPr lang="en-US" sz="3200" b="1" dirty="0">
                <a:solidFill>
                  <a:srgbClr val="FF0000"/>
                </a:solidFill>
                <a:latin typeface="Arial" panose="020B0604020202020204" pitchFamily="34" charset="0"/>
                <a:cs typeface="Arial" panose="020B0604020202020204" pitchFamily="34" charset="0"/>
              </a:rPr>
              <a:t/>
            </a:r>
            <a:br>
              <a:rPr lang="en-US" sz="3200" b="1" dirty="0">
                <a:solidFill>
                  <a:srgbClr val="FF0000"/>
                </a:solidFill>
                <a:latin typeface="Arial" panose="020B0604020202020204" pitchFamily="34" charset="0"/>
                <a:cs typeface="Arial" panose="020B0604020202020204" pitchFamily="34" charset="0"/>
              </a:rPr>
            </a:br>
            <a:r>
              <a:rPr lang="en-US" sz="3200" b="1" dirty="0" err="1">
                <a:solidFill>
                  <a:srgbClr val="FF0000"/>
                </a:solidFill>
                <a:latin typeface="Arial" panose="020B0604020202020204" pitchFamily="34" charset="0"/>
                <a:cs typeface="Arial" panose="020B0604020202020204" pitchFamily="34" charset="0"/>
              </a:rPr>
              <a:t>Mục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đích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của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cuộc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họp</a:t>
            </a:r>
            <a:r>
              <a:rPr lang="en-US" sz="3200" b="1" dirty="0">
                <a:solidFill>
                  <a:srgbClr val="FF0000"/>
                </a:solidFill>
                <a:latin typeface="Arial" panose="020B0604020202020204" pitchFamily="34" charset="0"/>
                <a:cs typeface="Arial" panose="020B0604020202020204" pitchFamily="34" charset="0"/>
              </a:rPr>
              <a:t> </a:t>
            </a:r>
            <a:br>
              <a:rPr lang="en-US" sz="3200" b="1" dirty="0">
                <a:solidFill>
                  <a:srgbClr val="FF0000"/>
                </a:solidFill>
                <a:latin typeface="Arial" panose="020B0604020202020204" pitchFamily="34" charset="0"/>
                <a:cs typeface="Arial" panose="020B0604020202020204" pitchFamily="34" charset="0"/>
              </a:rPr>
            </a:br>
            <a:r>
              <a:rPr lang="vi-VN" sz="3200" dirty="0">
                <a:solidFill>
                  <a:srgbClr val="0000FF"/>
                </a:solidFill>
                <a:latin typeface="Arial" panose="020B0604020202020204" pitchFamily="34" charset="0"/>
                <a:cs typeface="Arial" panose="020B0604020202020204" pitchFamily="34" charset="0"/>
              </a:rPr>
              <a:t>Nhận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xét</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phần</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làm</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trắc</a:t>
            </a:r>
            <a:r>
              <a:rPr lang="en-US" sz="3000" dirty="0">
                <a:solidFill>
                  <a:srgbClr val="0000FF"/>
                </a:solidFill>
                <a:latin typeface="Arial" panose="020B0604020202020204" pitchFamily="34" charset="0"/>
                <a:cs typeface="Arial" panose="020B0604020202020204" pitchFamily="34" charset="0"/>
              </a:rPr>
              <a:t> </a:t>
            </a:r>
            <a:r>
              <a:rPr lang="en-US" sz="3000" dirty="0" err="1">
                <a:solidFill>
                  <a:srgbClr val="0000FF"/>
                </a:solidFill>
                <a:latin typeface="Arial" panose="020B0604020202020204" pitchFamily="34" charset="0"/>
                <a:cs typeface="Arial" panose="020B0604020202020204" pitchFamily="34" charset="0"/>
              </a:rPr>
              <a:t>nghiệm</a:t>
            </a:r>
            <a:endParaRPr lang="en-US" sz="3000" dirty="0">
              <a:solidFill>
                <a:srgbClr val="0000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A63830F-2B2D-4AA6-A78C-320AE311B089}"/>
              </a:ext>
            </a:extLst>
          </p:cNvPr>
          <p:cNvSpPr>
            <a:spLocks noGrp="1"/>
          </p:cNvSpPr>
          <p:nvPr>
            <p:ph type="sldNum" sz="quarter" idx="12"/>
          </p:nvPr>
        </p:nvSpPr>
        <p:spPr/>
        <p:txBody>
          <a:bodyPr/>
          <a:lstStyle/>
          <a:p>
            <a:fld id="{4605E869-B835-45DF-A02C-A4F48D06F26A}" type="slidenum">
              <a:rPr lang="en-US" smtClean="0"/>
              <a:t>5</a:t>
            </a:fld>
            <a:endParaRPr lang="en-US"/>
          </a:p>
        </p:txBody>
      </p:sp>
      <p:pic>
        <p:nvPicPr>
          <p:cNvPr id="5" name="Picture 2" descr="Biểu đồ câu trả lời của biểu mẫu. Tên câu hỏi: Câu 1. Trong cuộc họp giao ban khoa, Điều dưỡng trưởng khoa A đã phổ biến với các điều dưỡng về những công việc cần phải làm cho công tác chuẩn bị Hội nghị khoa học quốc tế của bệnh viện. Vậy mục đích chính của cuộc họp trong tình huống trên là:. Số lượng câu trả lời: 40 câu trả lời.">
            <a:extLst>
              <a:ext uri="{FF2B5EF4-FFF2-40B4-BE49-F238E27FC236}">
                <a16:creationId xmlns:a16="http://schemas.microsoft.com/office/drawing/2014/main" id="{15076035-B22F-4D92-926F-5A99E2FEF1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9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9705" y="2587581"/>
            <a:ext cx="3228528" cy="1278566"/>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MỤC ĐÍCH CUỘC HỌP </a:t>
            </a:r>
          </a:p>
        </p:txBody>
      </p:sp>
      <p:sp>
        <p:nvSpPr>
          <p:cNvPr id="5" name="Flowchart: Alternate Process 4"/>
          <p:cNvSpPr/>
          <p:nvPr/>
        </p:nvSpPr>
        <p:spPr>
          <a:xfrm>
            <a:off x="6707750" y="93911"/>
            <a:ext cx="3985649" cy="146819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solidFill>
                  <a:srgbClr val="FF0000"/>
                </a:solidFill>
                <a:latin typeface="Arial" panose="020B0604020202020204" pitchFamily="34" charset="0"/>
                <a:cs typeface="Arial" panose="020B0604020202020204" pitchFamily="34" charset="0"/>
              </a:rPr>
              <a:t>Cung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cấp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thông</a:t>
            </a:r>
            <a:r>
              <a:rPr lang="en-US" sz="3200" dirty="0">
                <a:solidFill>
                  <a:srgbClr val="FF0000"/>
                </a:solidFill>
                <a:latin typeface="Arial" panose="020B0604020202020204" pitchFamily="34" charset="0"/>
                <a:cs typeface="Arial" panose="020B0604020202020204" pitchFamily="34" charset="0"/>
              </a:rPr>
              <a:t> tin </a:t>
            </a:r>
          </a:p>
        </p:txBody>
      </p:sp>
      <p:sp>
        <p:nvSpPr>
          <p:cNvPr id="9" name="Flowchart: Alternate Process 8"/>
          <p:cNvSpPr/>
          <p:nvPr/>
        </p:nvSpPr>
        <p:spPr>
          <a:xfrm>
            <a:off x="6718481" y="3405389"/>
            <a:ext cx="3974917" cy="146819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solidFill>
                  <a:srgbClr val="FF0000"/>
                </a:solidFill>
                <a:latin typeface="Arial" panose="020B0604020202020204" pitchFamily="34" charset="0"/>
                <a:cs typeface="Arial" panose="020B0604020202020204" pitchFamily="34" charset="0"/>
              </a:rPr>
              <a:t>Giải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quyết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vấn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đề</a:t>
            </a:r>
            <a:r>
              <a:rPr lang="en-US" sz="3200" dirty="0">
                <a:solidFill>
                  <a:srgbClr val="FF0000"/>
                </a:solidFill>
                <a:latin typeface="Arial" panose="020B0604020202020204" pitchFamily="34" charset="0"/>
                <a:cs typeface="Arial" panose="020B0604020202020204" pitchFamily="34" charset="0"/>
              </a:rPr>
              <a:t> </a:t>
            </a:r>
          </a:p>
        </p:txBody>
      </p:sp>
      <p:sp>
        <p:nvSpPr>
          <p:cNvPr id="10" name="Flowchart: Alternate Process 9"/>
          <p:cNvSpPr/>
          <p:nvPr/>
        </p:nvSpPr>
        <p:spPr>
          <a:xfrm>
            <a:off x="6821512" y="5094131"/>
            <a:ext cx="3871886" cy="146819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solidFill>
                  <a:srgbClr val="FF0000"/>
                </a:solidFill>
                <a:latin typeface="Arial" panose="020B0604020202020204" pitchFamily="34" charset="0"/>
                <a:cs typeface="Arial" panose="020B0604020202020204" pitchFamily="34" charset="0"/>
              </a:rPr>
              <a:t>Đưa</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ra</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quyết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định</a:t>
            </a:r>
            <a:endParaRPr lang="en-US" sz="3200" dirty="0">
              <a:solidFill>
                <a:srgbClr val="FF0000"/>
              </a:solidFill>
              <a:latin typeface="Arial" panose="020B0604020202020204" pitchFamily="34" charset="0"/>
              <a:cs typeface="Arial" panose="020B0604020202020204" pitchFamily="34" charset="0"/>
            </a:endParaRPr>
          </a:p>
        </p:txBody>
      </p:sp>
      <p:sp>
        <p:nvSpPr>
          <p:cNvPr id="11" name="Flowchart: Alternate Process 10"/>
          <p:cNvSpPr/>
          <p:nvPr/>
        </p:nvSpPr>
        <p:spPr>
          <a:xfrm>
            <a:off x="6707751" y="1749650"/>
            <a:ext cx="3985648" cy="146819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dirty="0" err="1">
                <a:solidFill>
                  <a:srgbClr val="FF0000"/>
                </a:solidFill>
                <a:latin typeface="Arial" panose="020B0604020202020204" pitchFamily="34" charset="0"/>
                <a:cs typeface="Arial" panose="020B0604020202020204" pitchFamily="34" charset="0"/>
              </a:rPr>
              <a:t>Trao</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đổi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thông</a:t>
            </a:r>
            <a:r>
              <a:rPr lang="en-US" sz="3200" dirty="0">
                <a:solidFill>
                  <a:srgbClr val="FF0000"/>
                </a:solidFill>
                <a:latin typeface="Arial" panose="020B0604020202020204" pitchFamily="34" charset="0"/>
                <a:cs typeface="Arial" panose="020B0604020202020204" pitchFamily="34" charset="0"/>
              </a:rPr>
              <a:t> tin</a:t>
            </a:r>
          </a:p>
        </p:txBody>
      </p:sp>
      <p:cxnSp>
        <p:nvCxnSpPr>
          <p:cNvPr id="3" name="Straight Arrow Connector 2"/>
          <p:cNvCxnSpPr>
            <a:cxnSpLocks/>
            <a:stCxn id="4" idx="3"/>
            <a:endCxn id="5" idx="1"/>
          </p:cNvCxnSpPr>
          <p:nvPr/>
        </p:nvCxnSpPr>
        <p:spPr>
          <a:xfrm flipV="1">
            <a:off x="3898233" y="828006"/>
            <a:ext cx="2809517" cy="239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stCxn id="4" idx="3"/>
            <a:endCxn id="11" idx="1"/>
          </p:cNvCxnSpPr>
          <p:nvPr/>
        </p:nvCxnSpPr>
        <p:spPr>
          <a:xfrm flipV="1">
            <a:off x="3898233" y="2483745"/>
            <a:ext cx="2809518" cy="74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4" idx="3"/>
            <a:endCxn id="9" idx="1"/>
          </p:cNvCxnSpPr>
          <p:nvPr/>
        </p:nvCxnSpPr>
        <p:spPr>
          <a:xfrm>
            <a:off x="3898233" y="3226864"/>
            <a:ext cx="2820248" cy="91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4" idx="3"/>
            <a:endCxn id="10" idx="1"/>
          </p:cNvCxnSpPr>
          <p:nvPr/>
        </p:nvCxnSpPr>
        <p:spPr>
          <a:xfrm>
            <a:off x="3898233" y="3226864"/>
            <a:ext cx="2923279" cy="2601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3">
            <a:extLst>
              <a:ext uri="{FF2B5EF4-FFF2-40B4-BE49-F238E27FC236}">
                <a16:creationId xmlns:a16="http://schemas.microsoft.com/office/drawing/2014/main" id="{10D51979-CF9D-D140-8914-D5F38D09B233}"/>
              </a:ext>
            </a:extLst>
          </p:cNvPr>
          <p:cNvSpPr>
            <a:spLocks noGrp="1"/>
          </p:cNvSpPr>
          <p:nvPr>
            <p:ph type="sldNum" sz="quarter" idx="12"/>
          </p:nvPr>
        </p:nvSpPr>
        <p:spPr/>
        <p:txBody>
          <a:bodyPr/>
          <a:lstStyle/>
          <a:p>
            <a:fld id="{4605E869-B835-45DF-A02C-A4F48D06F26A}" type="slidenum">
              <a:rPr lang="en-US" smtClean="0"/>
              <a:t>6</a:t>
            </a:fld>
            <a:endParaRPr lang="en-US"/>
          </a:p>
        </p:txBody>
      </p:sp>
    </p:spTree>
    <p:extLst>
      <p:ext uri="{BB962C8B-B14F-4D97-AF65-F5344CB8AC3E}">
        <p14:creationId xmlns:p14="http://schemas.microsoft.com/office/powerpoint/2010/main" val="72979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6E6C-6B47-498B-84BA-DFE0F501FBD7}"/>
              </a:ext>
            </a:extLst>
          </p:cNvPr>
          <p:cNvSpPr>
            <a:spLocks noGrp="1"/>
          </p:cNvSpPr>
          <p:nvPr>
            <p:ph type="title"/>
          </p:nvPr>
        </p:nvSpPr>
        <p:spPr>
          <a:xfrm>
            <a:off x="838200" y="365125"/>
            <a:ext cx="10866120" cy="1325563"/>
          </a:xfrm>
        </p:spPr>
        <p:txBody>
          <a:bodyPr>
            <a:normAutofit fontScale="90000"/>
          </a:bodyPr>
          <a:lstStyle/>
          <a:p>
            <a:r>
              <a:rPr lang="en-US" sz="3300" b="1" dirty="0" err="1">
                <a:solidFill>
                  <a:srgbClr val="FF0000"/>
                </a:solidFill>
                <a:latin typeface="Arial" panose="020B0604020202020204" pitchFamily="34" charset="0"/>
                <a:cs typeface="Arial" panose="020B0604020202020204" pitchFamily="34" charset="0"/>
              </a:rPr>
              <a:t>Một</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số</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cuộc</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họp</a:t>
            </a:r>
            <a:r>
              <a:rPr lang="vi-VN" sz="3300" b="1" dirty="0">
                <a:solidFill>
                  <a:srgbClr val="FF0000"/>
                </a:solidFill>
                <a:latin typeface="Arial" panose="020B0604020202020204" pitchFamily="34" charset="0"/>
                <a:cs typeface="Arial" panose="020B0604020202020204" pitchFamily="34" charset="0"/>
              </a:rPr>
              <a:t> thông thường trong công tác</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điều</a:t>
            </a:r>
            <a:r>
              <a:rPr lang="en-US" sz="3300" b="1" dirty="0">
                <a:solidFill>
                  <a:srgbClr val="FF0000"/>
                </a:solidFill>
                <a:latin typeface="Arial" panose="020B0604020202020204" pitchFamily="34" charset="0"/>
                <a:cs typeface="Arial" panose="020B0604020202020204" pitchFamily="34" charset="0"/>
              </a:rPr>
              <a:t> </a:t>
            </a:r>
            <a:r>
              <a:rPr lang="en-US" sz="3300" b="1" dirty="0" err="1">
                <a:solidFill>
                  <a:srgbClr val="FF0000"/>
                </a:solidFill>
                <a:latin typeface="Arial" panose="020B0604020202020204" pitchFamily="34" charset="0"/>
                <a:cs typeface="Arial" panose="020B0604020202020204" pitchFamily="34" charset="0"/>
              </a:rPr>
              <a:t>dưỡng</a:t>
            </a:r>
            <a:r>
              <a:rPr lang="en-US" b="1" dirty="0">
                <a:solidFill>
                  <a:srgbClr val="FF0000"/>
                </a:solidFill>
              </a:rPr>
              <a:t/>
            </a:r>
            <a:br>
              <a:rPr lang="en-US" b="1" dirty="0">
                <a:solidFill>
                  <a:srgbClr val="FF0000"/>
                </a:solidFill>
              </a:rPr>
            </a:br>
            <a:r>
              <a:rPr lang="vi-VN" b="1" dirty="0">
                <a:solidFill>
                  <a:srgbClr val="FF0000"/>
                </a:solidFill>
              </a:rPr>
              <a:t/>
            </a:r>
            <a:br>
              <a:rPr lang="vi-VN" b="1" dirty="0">
                <a:solidFill>
                  <a:srgbClr val="FF0000"/>
                </a:solidFill>
              </a:rPr>
            </a:br>
            <a:r>
              <a:rPr lang="en-US" sz="3100" b="1" dirty="0" err="1">
                <a:solidFill>
                  <a:srgbClr val="0000FF"/>
                </a:solidFill>
                <a:latin typeface="Arial" panose="020B0604020202020204" pitchFamily="34" charset="0"/>
                <a:cs typeface="Arial" panose="020B0604020202020204" pitchFamily="34" charset="0"/>
              </a:rPr>
              <a:t>Nhận</a:t>
            </a:r>
            <a:r>
              <a:rPr lang="en-US" sz="3100" b="1" dirty="0">
                <a:solidFill>
                  <a:srgbClr val="0000FF"/>
                </a:solidFill>
                <a:latin typeface="Arial" panose="020B0604020202020204" pitchFamily="34" charset="0"/>
                <a:cs typeface="Arial" panose="020B0604020202020204" pitchFamily="34" charset="0"/>
              </a:rPr>
              <a:t> </a:t>
            </a:r>
            <a:r>
              <a:rPr lang="en-US" sz="3100" b="1" dirty="0" err="1">
                <a:solidFill>
                  <a:srgbClr val="0000FF"/>
                </a:solidFill>
                <a:latin typeface="Arial" panose="020B0604020202020204" pitchFamily="34" charset="0"/>
                <a:cs typeface="Arial" panose="020B0604020202020204" pitchFamily="34" charset="0"/>
              </a:rPr>
              <a:t>xét</a:t>
            </a:r>
            <a:r>
              <a:rPr lang="en-US" sz="3100" b="1" dirty="0">
                <a:solidFill>
                  <a:srgbClr val="0000FF"/>
                </a:solidFill>
                <a:latin typeface="Arial" panose="020B0604020202020204" pitchFamily="34" charset="0"/>
                <a:cs typeface="Arial" panose="020B0604020202020204" pitchFamily="34" charset="0"/>
              </a:rPr>
              <a:t> </a:t>
            </a:r>
            <a:r>
              <a:rPr lang="en-US" sz="3100" b="1" dirty="0" err="1">
                <a:solidFill>
                  <a:srgbClr val="0000FF"/>
                </a:solidFill>
                <a:latin typeface="Arial" panose="020B0604020202020204" pitchFamily="34" charset="0"/>
                <a:cs typeface="Arial" panose="020B0604020202020204" pitchFamily="34" charset="0"/>
              </a:rPr>
              <a:t>phần</a:t>
            </a:r>
            <a:r>
              <a:rPr lang="en-US" sz="3100" b="1" dirty="0">
                <a:solidFill>
                  <a:srgbClr val="0000FF"/>
                </a:solidFill>
                <a:latin typeface="Arial" panose="020B0604020202020204" pitchFamily="34" charset="0"/>
                <a:cs typeface="Arial" panose="020B0604020202020204" pitchFamily="34" charset="0"/>
              </a:rPr>
              <a:t> </a:t>
            </a:r>
            <a:r>
              <a:rPr lang="en-US" sz="3100" b="1" dirty="0" err="1">
                <a:solidFill>
                  <a:srgbClr val="0000FF"/>
                </a:solidFill>
                <a:latin typeface="Arial" panose="020B0604020202020204" pitchFamily="34" charset="0"/>
                <a:cs typeface="Arial" panose="020B0604020202020204" pitchFamily="34" charset="0"/>
              </a:rPr>
              <a:t>làm</a:t>
            </a:r>
            <a:r>
              <a:rPr lang="en-US" sz="3100" b="1" dirty="0">
                <a:solidFill>
                  <a:srgbClr val="0000FF"/>
                </a:solidFill>
                <a:latin typeface="Arial" panose="020B0604020202020204" pitchFamily="34" charset="0"/>
                <a:cs typeface="Arial" panose="020B0604020202020204" pitchFamily="34" charset="0"/>
              </a:rPr>
              <a:t> </a:t>
            </a:r>
            <a:r>
              <a:rPr lang="en-US" sz="3100" b="1" dirty="0" err="1">
                <a:solidFill>
                  <a:srgbClr val="0000FF"/>
                </a:solidFill>
                <a:latin typeface="Arial" panose="020B0604020202020204" pitchFamily="34" charset="0"/>
                <a:cs typeface="Arial" panose="020B0604020202020204" pitchFamily="34" charset="0"/>
              </a:rPr>
              <a:t>trắc</a:t>
            </a:r>
            <a:r>
              <a:rPr lang="en-US" sz="3100" b="1" dirty="0">
                <a:solidFill>
                  <a:srgbClr val="0000FF"/>
                </a:solidFill>
                <a:latin typeface="Arial" panose="020B0604020202020204" pitchFamily="34" charset="0"/>
                <a:cs typeface="Arial" panose="020B0604020202020204" pitchFamily="34" charset="0"/>
              </a:rPr>
              <a:t> </a:t>
            </a:r>
            <a:r>
              <a:rPr lang="en-US" sz="3100" b="1" dirty="0" err="1">
                <a:solidFill>
                  <a:srgbClr val="0000FF"/>
                </a:solidFill>
                <a:latin typeface="Arial" panose="020B0604020202020204" pitchFamily="34" charset="0"/>
                <a:cs typeface="Arial" panose="020B0604020202020204" pitchFamily="34" charset="0"/>
              </a:rPr>
              <a:t>nghiệm</a:t>
            </a:r>
            <a:endParaRPr lang="en-US" sz="3100" b="1" dirty="0">
              <a:solidFill>
                <a:srgbClr val="0000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21BA753-37B8-4A44-BF89-E5B0A5B92EAC}"/>
              </a:ext>
            </a:extLst>
          </p:cNvPr>
          <p:cNvSpPr>
            <a:spLocks noGrp="1"/>
          </p:cNvSpPr>
          <p:nvPr>
            <p:ph type="sldNum" sz="quarter" idx="12"/>
          </p:nvPr>
        </p:nvSpPr>
        <p:spPr/>
        <p:txBody>
          <a:bodyPr/>
          <a:lstStyle/>
          <a:p>
            <a:fld id="{4605E869-B835-45DF-A02C-A4F48D06F26A}" type="slidenum">
              <a:rPr lang="en-US" smtClean="0"/>
              <a:t>7</a:t>
            </a:fld>
            <a:endParaRPr lang="en-US"/>
          </a:p>
        </p:txBody>
      </p:sp>
      <p:pic>
        <p:nvPicPr>
          <p:cNvPr id="2050" name="Picture 2" descr="Biểu đồ câu trả lời của biểu mẫu. Tên câu hỏi: Câu 2. Cuộc họp mà diễn ra định kỳ 1 tuần 1 lần trong các khoa lâm sàng của bệnh viện là:. Số lượng câu trả lời: 0 / 40 câu trả lời chính xác.">
            <a:extLst>
              <a:ext uri="{FF2B5EF4-FFF2-40B4-BE49-F238E27FC236}">
                <a16:creationId xmlns:a16="http://schemas.microsoft.com/office/drawing/2014/main" id="{F0C5A14B-5E14-496B-BF6D-0BB4D39445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9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5247-8671-470C-BAEE-33B9253D8340}"/>
              </a:ext>
            </a:extLst>
          </p:cNvPr>
          <p:cNvSpPr>
            <a:spLocks noGrp="1"/>
          </p:cNvSpPr>
          <p:nvPr>
            <p:ph type="title"/>
          </p:nvPr>
        </p:nvSpPr>
        <p:spPr/>
        <p:txBody>
          <a:bodyPr>
            <a:normAutofit fontScale="90000"/>
          </a:bodyPr>
          <a:lstStyle/>
          <a:p>
            <a:pPr algn="ctr"/>
            <a:r>
              <a:rPr lang="vi-VN" sz="3200" b="1" dirty="0">
                <a:solidFill>
                  <a:srgbClr val="FF0000"/>
                </a:solidFill>
              </a:rPr>
              <a:t>Chuẩn bị cho một cuộc họp</a:t>
            </a:r>
            <a:r>
              <a:rPr lang="vi-VN" b="1" dirty="0">
                <a:solidFill>
                  <a:srgbClr val="FF0000"/>
                </a:solidFill>
              </a:rPr>
              <a:t/>
            </a:r>
            <a:br>
              <a:rPr lang="vi-VN" b="1" dirty="0">
                <a:solidFill>
                  <a:srgbClr val="FF0000"/>
                </a:solidFill>
              </a:rPr>
            </a:br>
            <a:r>
              <a:rPr lang="vi-VN" b="1" dirty="0">
                <a:solidFill>
                  <a:srgbClr val="FF0000"/>
                </a:solidFill>
              </a:rPr>
              <a:t/>
            </a:r>
            <a:br>
              <a:rPr lang="vi-VN" b="1" dirty="0">
                <a:solidFill>
                  <a:srgbClr val="FF0000"/>
                </a:solidFill>
              </a:rPr>
            </a:br>
            <a:r>
              <a:rPr lang="en-US" sz="2700" b="1" dirty="0" err="1">
                <a:solidFill>
                  <a:srgbClr val="0000FF"/>
                </a:solidFill>
                <a:latin typeface="Arial" panose="020B0604020202020204" pitchFamily="34" charset="0"/>
                <a:cs typeface="Arial" panose="020B0604020202020204" pitchFamily="34" charset="0"/>
              </a:rPr>
              <a:t>Nhận</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xét</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về</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bài</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tập</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tình</a:t>
            </a:r>
            <a:r>
              <a:rPr lang="en-US" sz="2700" b="1" dirty="0">
                <a:solidFill>
                  <a:srgbClr val="0000FF"/>
                </a:solidFill>
                <a:latin typeface="Arial" panose="020B0604020202020204" pitchFamily="34" charset="0"/>
                <a:cs typeface="Arial" panose="020B0604020202020204" pitchFamily="34" charset="0"/>
              </a:rPr>
              <a:t> </a:t>
            </a:r>
            <a:r>
              <a:rPr lang="en-US" sz="2700" b="1" dirty="0" err="1">
                <a:solidFill>
                  <a:srgbClr val="0000FF"/>
                </a:solidFill>
                <a:latin typeface="Arial" panose="020B0604020202020204" pitchFamily="34" charset="0"/>
                <a:cs typeface="Arial" panose="020B0604020202020204" pitchFamily="34" charset="0"/>
              </a:rPr>
              <a:t>huống</a:t>
            </a:r>
            <a:endParaRPr lang="en-US" sz="2700" b="1" dirty="0">
              <a:solidFill>
                <a:srgbClr val="0000FF"/>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3D067C-2EE8-4D02-B307-A345B67B0568}"/>
              </a:ext>
            </a:extLst>
          </p:cNvPr>
          <p:cNvSpPr>
            <a:spLocks noGrp="1"/>
          </p:cNvSpPr>
          <p:nvPr>
            <p:ph type="sldNum" sz="quarter" idx="12"/>
          </p:nvPr>
        </p:nvSpPr>
        <p:spPr/>
        <p:txBody>
          <a:bodyPr/>
          <a:lstStyle/>
          <a:p>
            <a:fld id="{4605E869-B835-45DF-A02C-A4F48D06F26A}" type="slidenum">
              <a:rPr lang="en-US" smtClean="0"/>
              <a:t>8</a:t>
            </a:fld>
            <a:endParaRPr lang="en-US"/>
          </a:p>
        </p:txBody>
      </p:sp>
      <p:pic>
        <p:nvPicPr>
          <p:cNvPr id="3074" name="Picture 2" descr="Biểu đồ câu trả lời của biểu mẫu. Tên câu hỏi: Câu 3. Bước đầu tiên khi chuẩn bị một cuộc họp là:. Số lượng câu trả lời: 0 / 40 câu trả lời chính xác.">
            <a:extLst>
              <a:ext uri="{FF2B5EF4-FFF2-40B4-BE49-F238E27FC236}">
                <a16:creationId xmlns:a16="http://schemas.microsoft.com/office/drawing/2014/main" id="{EEC95599-5EC5-43C6-8D6F-695B43BB48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35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2232</TotalTime>
  <Words>1293</Words>
  <Application>Microsoft Office PowerPoint</Application>
  <PresentationFormat>Widescreen</PresentationFormat>
  <Paragraphs>218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CHƯƠNG TRÌNH MÔN HỌC QUẢN LÝ ĐIỀU DƯỠNG</vt:lpstr>
      <vt:lpstr>HƯỚNG DẪN SINH VIÊN CHUẨN BỊ BÀI </vt:lpstr>
      <vt:lpstr>PowerPoint Presentation</vt:lpstr>
      <vt:lpstr>NỘI DUNG BÀI HỌC</vt:lpstr>
      <vt:lpstr> Mục đích của cuộc họp  Nhận xét phần làm trắc nghiệm</vt:lpstr>
      <vt:lpstr>PowerPoint Presentation</vt:lpstr>
      <vt:lpstr>Một số cuộc họp thông thường trong công tác điều dưỡng  Nhận xét phần làm trắc nghiệm</vt:lpstr>
      <vt:lpstr>Chuẩn bị cho một cuộc họp  Nhận xét về bài tập tình huống</vt:lpstr>
      <vt:lpstr>NỘI DUNG KHI TỔ CHỨC CUỘC HỌP</vt:lpstr>
      <vt:lpstr>Chuẩn bị cho một cuộc họp Nhận xét phần làm trắc nghiệm</vt:lpstr>
      <vt:lpstr>Chuẩn bị cho một cuộc họp Nhận xét phần làm trắc nghiệm</vt:lpstr>
      <vt:lpstr>Điều hành cuộc họp Nhận xét phần làm trắc nghiệm</vt:lpstr>
      <vt:lpstr>NỘI DUNG KHI TỔ CHỨC CUỘC HỌP</vt:lpstr>
      <vt:lpstr>PowerPoint Presentation</vt:lpstr>
      <vt:lpstr>Tiểu kết lý thuyết</vt:lpstr>
      <vt:lpstr>LƯỢNG GIÁ PHẦN LÝ THUYẾT : google forms</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LƯỢNG GIÁ PHẦN LÝ THUYẾT</vt:lpstr>
      <vt:lpstr>Thực hành tổ chức cuộc họp</vt:lpstr>
      <vt:lpstr>7 TIÊU CHÍ ĐÁNH GIÁ VIỆC CHUẨN BỊ TỔ CHỨC  MỘT CUỘC HỌP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P440</dc:creator>
  <cp:lastModifiedBy>Admin</cp:lastModifiedBy>
  <cp:revision>162</cp:revision>
  <dcterms:created xsi:type="dcterms:W3CDTF">2016-02-23T13:54:03Z</dcterms:created>
  <dcterms:modified xsi:type="dcterms:W3CDTF">2023-02-23T06:20:15Z</dcterms:modified>
</cp:coreProperties>
</file>