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4" r:id="rId10"/>
    <p:sldId id="267" r:id="rId11"/>
    <p:sldId id="268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D70EA-5A45-4C51-9AAB-B1F2CE54AEF0}" type="doc">
      <dgm:prSet loTypeId="urn:microsoft.com/office/officeart/2005/8/layout/vProcess5" loCatId="process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8DED1E9-2358-4332-B124-7F959B5FBC78}">
      <dgm:prSet/>
      <dgm:spPr/>
      <dgm:t>
        <a:bodyPr/>
        <a:lstStyle/>
        <a:p>
          <a:r>
            <a:rPr lang="x-none" b="1"/>
            <a:t>Yêu cầu 1: </a:t>
          </a:r>
          <a:r>
            <a:rPr lang="en-US"/>
            <a:t>Xác định</a:t>
          </a:r>
          <a:r>
            <a:rPr lang="x-none"/>
            <a:t> các </a:t>
          </a:r>
          <a:r>
            <a:rPr lang="vi-VN"/>
            <a:t>triệu chứng bất thường</a:t>
          </a:r>
          <a:r>
            <a:rPr lang="x-none"/>
            <a:t> của NB trong tình huống</a:t>
          </a:r>
          <a:r>
            <a:rPr lang="en-US"/>
            <a:t>?</a:t>
          </a:r>
        </a:p>
      </dgm:t>
    </dgm:pt>
    <dgm:pt modelId="{5D072D78-5D2F-4432-A688-B4BBC3E97B23}" type="parTrans" cxnId="{FB84C209-C4A6-4167-BC81-C5C466B6CAFF}">
      <dgm:prSet/>
      <dgm:spPr/>
      <dgm:t>
        <a:bodyPr/>
        <a:lstStyle/>
        <a:p>
          <a:endParaRPr lang="en-US"/>
        </a:p>
      </dgm:t>
    </dgm:pt>
    <dgm:pt modelId="{F3AA525E-311D-4E15-9A75-0079DAABE315}" type="sibTrans" cxnId="{FB84C209-C4A6-4167-BC81-C5C466B6CAFF}">
      <dgm:prSet/>
      <dgm:spPr/>
      <dgm:t>
        <a:bodyPr/>
        <a:lstStyle/>
        <a:p>
          <a:endParaRPr lang="en-US"/>
        </a:p>
      </dgm:t>
    </dgm:pt>
    <dgm:pt modelId="{49E9BCBA-0DF0-4566-B51D-9CCD5A063CA5}">
      <dgm:prSet/>
      <dgm:spPr/>
      <dgm:t>
        <a:bodyPr/>
        <a:lstStyle/>
        <a:p>
          <a:r>
            <a:rPr lang="x-none" b="1"/>
            <a:t>Yêu cầu </a:t>
          </a:r>
          <a:r>
            <a:rPr lang="en-US" b="1"/>
            <a:t>2</a:t>
          </a:r>
          <a:r>
            <a:rPr lang="x-none" b="1"/>
            <a:t>: </a:t>
          </a:r>
          <a:r>
            <a:rPr lang="en-US"/>
            <a:t>Xác định các kết quả cận lâm sàng của người bệnh trong tình huống</a:t>
          </a:r>
        </a:p>
      </dgm:t>
    </dgm:pt>
    <dgm:pt modelId="{E83EAFC1-2027-4FFA-8882-595898446C9F}" type="parTrans" cxnId="{D1F8FCCA-7970-48F7-B35D-4E0D37B51C6B}">
      <dgm:prSet/>
      <dgm:spPr/>
      <dgm:t>
        <a:bodyPr/>
        <a:lstStyle/>
        <a:p>
          <a:endParaRPr lang="en-US"/>
        </a:p>
      </dgm:t>
    </dgm:pt>
    <dgm:pt modelId="{8AC72A2E-90EA-478E-AE13-E5403C3BD8F1}" type="sibTrans" cxnId="{D1F8FCCA-7970-48F7-B35D-4E0D37B51C6B}">
      <dgm:prSet/>
      <dgm:spPr/>
      <dgm:t>
        <a:bodyPr/>
        <a:lstStyle/>
        <a:p>
          <a:endParaRPr lang="en-US"/>
        </a:p>
      </dgm:t>
    </dgm:pt>
    <dgm:pt modelId="{E5D5FD29-4528-45C6-9262-B404063D2747}">
      <dgm:prSet/>
      <dgm:spPr/>
      <dgm:t>
        <a:bodyPr/>
        <a:lstStyle/>
        <a:p>
          <a:r>
            <a:rPr lang="x-none" b="1"/>
            <a:t>Yêu cầu </a:t>
          </a:r>
          <a:r>
            <a:rPr lang="en-US" b="1"/>
            <a:t>3</a:t>
          </a:r>
          <a:r>
            <a:rPr lang="x-none" b="1"/>
            <a:t>: </a:t>
          </a:r>
          <a:r>
            <a:rPr lang="en-US"/>
            <a:t>Ý nghĩa của các cận lâm sàng đó?</a:t>
          </a:r>
        </a:p>
      </dgm:t>
    </dgm:pt>
    <dgm:pt modelId="{3D9921B6-1CE6-4926-9F3D-DE432A326D6D}" type="parTrans" cxnId="{78F49096-860C-444F-A2BC-DC16E44814FB}">
      <dgm:prSet/>
      <dgm:spPr/>
      <dgm:t>
        <a:bodyPr/>
        <a:lstStyle/>
        <a:p>
          <a:endParaRPr lang="en-US"/>
        </a:p>
      </dgm:t>
    </dgm:pt>
    <dgm:pt modelId="{738FD429-B200-471C-AEA4-01671E81C5A9}" type="sibTrans" cxnId="{78F49096-860C-444F-A2BC-DC16E44814FB}">
      <dgm:prSet/>
      <dgm:spPr/>
      <dgm:t>
        <a:bodyPr/>
        <a:lstStyle/>
        <a:p>
          <a:endParaRPr lang="en-US"/>
        </a:p>
      </dgm:t>
    </dgm:pt>
    <dgm:pt modelId="{BA3BF151-123F-46AE-B983-EFA28D07267C}" type="pres">
      <dgm:prSet presAssocID="{6B2D70EA-5A45-4C51-9AAB-B1F2CE54AEF0}" presName="outerComposite" presStyleCnt="0">
        <dgm:presLayoutVars>
          <dgm:chMax val="5"/>
          <dgm:dir/>
          <dgm:resizeHandles val="exact"/>
        </dgm:presLayoutVars>
      </dgm:prSet>
      <dgm:spPr/>
    </dgm:pt>
    <dgm:pt modelId="{382E6D51-E2EE-4E63-87B0-E597B738C87C}" type="pres">
      <dgm:prSet presAssocID="{6B2D70EA-5A45-4C51-9AAB-B1F2CE54AEF0}" presName="dummyMaxCanvas" presStyleCnt="0">
        <dgm:presLayoutVars/>
      </dgm:prSet>
      <dgm:spPr/>
    </dgm:pt>
    <dgm:pt modelId="{FB1CFFCE-4694-4CF4-9BCC-6BB00E329115}" type="pres">
      <dgm:prSet presAssocID="{6B2D70EA-5A45-4C51-9AAB-B1F2CE54AEF0}" presName="ThreeNodes_1" presStyleLbl="node1" presStyleIdx="0" presStyleCnt="3">
        <dgm:presLayoutVars>
          <dgm:bulletEnabled val="1"/>
        </dgm:presLayoutVars>
      </dgm:prSet>
      <dgm:spPr/>
    </dgm:pt>
    <dgm:pt modelId="{2DE9002F-9449-412E-BCBC-D3A9DE78CA10}" type="pres">
      <dgm:prSet presAssocID="{6B2D70EA-5A45-4C51-9AAB-B1F2CE54AEF0}" presName="ThreeNodes_2" presStyleLbl="node1" presStyleIdx="1" presStyleCnt="3">
        <dgm:presLayoutVars>
          <dgm:bulletEnabled val="1"/>
        </dgm:presLayoutVars>
      </dgm:prSet>
      <dgm:spPr/>
    </dgm:pt>
    <dgm:pt modelId="{250AA785-BC90-435F-B066-A95167E681A8}" type="pres">
      <dgm:prSet presAssocID="{6B2D70EA-5A45-4C51-9AAB-B1F2CE54AEF0}" presName="ThreeNodes_3" presStyleLbl="node1" presStyleIdx="2" presStyleCnt="3">
        <dgm:presLayoutVars>
          <dgm:bulletEnabled val="1"/>
        </dgm:presLayoutVars>
      </dgm:prSet>
      <dgm:spPr/>
    </dgm:pt>
    <dgm:pt modelId="{080867F7-EA20-43C3-B7F0-690B7AB498A3}" type="pres">
      <dgm:prSet presAssocID="{6B2D70EA-5A45-4C51-9AAB-B1F2CE54AEF0}" presName="ThreeConn_1-2" presStyleLbl="fgAccFollowNode1" presStyleIdx="0" presStyleCnt="2">
        <dgm:presLayoutVars>
          <dgm:bulletEnabled val="1"/>
        </dgm:presLayoutVars>
      </dgm:prSet>
      <dgm:spPr/>
    </dgm:pt>
    <dgm:pt modelId="{9E7FB183-A950-4F8C-975B-0CA22FA42E8C}" type="pres">
      <dgm:prSet presAssocID="{6B2D70EA-5A45-4C51-9AAB-B1F2CE54AEF0}" presName="ThreeConn_2-3" presStyleLbl="fgAccFollowNode1" presStyleIdx="1" presStyleCnt="2">
        <dgm:presLayoutVars>
          <dgm:bulletEnabled val="1"/>
        </dgm:presLayoutVars>
      </dgm:prSet>
      <dgm:spPr/>
    </dgm:pt>
    <dgm:pt modelId="{28F4A6EE-2701-469C-AC9C-0BDE0C337D66}" type="pres">
      <dgm:prSet presAssocID="{6B2D70EA-5A45-4C51-9AAB-B1F2CE54AEF0}" presName="ThreeNodes_1_text" presStyleLbl="node1" presStyleIdx="2" presStyleCnt="3">
        <dgm:presLayoutVars>
          <dgm:bulletEnabled val="1"/>
        </dgm:presLayoutVars>
      </dgm:prSet>
      <dgm:spPr/>
    </dgm:pt>
    <dgm:pt modelId="{F9ECCAB1-3463-498E-B5B0-740D4B389653}" type="pres">
      <dgm:prSet presAssocID="{6B2D70EA-5A45-4C51-9AAB-B1F2CE54AEF0}" presName="ThreeNodes_2_text" presStyleLbl="node1" presStyleIdx="2" presStyleCnt="3">
        <dgm:presLayoutVars>
          <dgm:bulletEnabled val="1"/>
        </dgm:presLayoutVars>
      </dgm:prSet>
      <dgm:spPr/>
    </dgm:pt>
    <dgm:pt modelId="{8D517C02-599D-4BE0-987E-BA0768833EE8}" type="pres">
      <dgm:prSet presAssocID="{6B2D70EA-5A45-4C51-9AAB-B1F2CE54AEF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B84C209-C4A6-4167-BC81-C5C466B6CAFF}" srcId="{6B2D70EA-5A45-4C51-9AAB-B1F2CE54AEF0}" destId="{C8DED1E9-2358-4332-B124-7F959B5FBC78}" srcOrd="0" destOrd="0" parTransId="{5D072D78-5D2F-4432-A688-B4BBC3E97B23}" sibTransId="{F3AA525E-311D-4E15-9A75-0079DAABE315}"/>
    <dgm:cxn modelId="{7701C037-8B4A-450D-8781-2BD922B92F95}" type="presOf" srcId="{F3AA525E-311D-4E15-9A75-0079DAABE315}" destId="{080867F7-EA20-43C3-B7F0-690B7AB498A3}" srcOrd="0" destOrd="0" presId="urn:microsoft.com/office/officeart/2005/8/layout/vProcess5"/>
    <dgm:cxn modelId="{E15C444B-8AF4-4594-85E1-3CB8A3CBCB73}" type="presOf" srcId="{C8DED1E9-2358-4332-B124-7F959B5FBC78}" destId="{28F4A6EE-2701-469C-AC9C-0BDE0C337D66}" srcOrd="1" destOrd="0" presId="urn:microsoft.com/office/officeart/2005/8/layout/vProcess5"/>
    <dgm:cxn modelId="{72BDB37D-BC1B-4D4B-9A04-885027C40312}" type="presOf" srcId="{C8DED1E9-2358-4332-B124-7F959B5FBC78}" destId="{FB1CFFCE-4694-4CF4-9BCC-6BB00E329115}" srcOrd="0" destOrd="0" presId="urn:microsoft.com/office/officeart/2005/8/layout/vProcess5"/>
    <dgm:cxn modelId="{F764AB7F-4400-449C-B6AF-93728705B425}" type="presOf" srcId="{E5D5FD29-4528-45C6-9262-B404063D2747}" destId="{8D517C02-599D-4BE0-987E-BA0768833EE8}" srcOrd="1" destOrd="0" presId="urn:microsoft.com/office/officeart/2005/8/layout/vProcess5"/>
    <dgm:cxn modelId="{78F49096-860C-444F-A2BC-DC16E44814FB}" srcId="{6B2D70EA-5A45-4C51-9AAB-B1F2CE54AEF0}" destId="{E5D5FD29-4528-45C6-9262-B404063D2747}" srcOrd="2" destOrd="0" parTransId="{3D9921B6-1CE6-4926-9F3D-DE432A326D6D}" sibTransId="{738FD429-B200-471C-AEA4-01671E81C5A9}"/>
    <dgm:cxn modelId="{71D8C89B-3B08-48DE-A3F4-6A58C138057C}" type="presOf" srcId="{8AC72A2E-90EA-478E-AE13-E5403C3BD8F1}" destId="{9E7FB183-A950-4F8C-975B-0CA22FA42E8C}" srcOrd="0" destOrd="0" presId="urn:microsoft.com/office/officeart/2005/8/layout/vProcess5"/>
    <dgm:cxn modelId="{5C931BAD-6AD3-4E56-B178-324BF1B0F33D}" type="presOf" srcId="{49E9BCBA-0DF0-4566-B51D-9CCD5A063CA5}" destId="{2DE9002F-9449-412E-BCBC-D3A9DE78CA10}" srcOrd="0" destOrd="0" presId="urn:microsoft.com/office/officeart/2005/8/layout/vProcess5"/>
    <dgm:cxn modelId="{33D3DFC1-98FF-4767-B4AC-529293302E3F}" type="presOf" srcId="{6B2D70EA-5A45-4C51-9AAB-B1F2CE54AEF0}" destId="{BA3BF151-123F-46AE-B983-EFA28D07267C}" srcOrd="0" destOrd="0" presId="urn:microsoft.com/office/officeart/2005/8/layout/vProcess5"/>
    <dgm:cxn modelId="{D1F8FCCA-7970-48F7-B35D-4E0D37B51C6B}" srcId="{6B2D70EA-5A45-4C51-9AAB-B1F2CE54AEF0}" destId="{49E9BCBA-0DF0-4566-B51D-9CCD5A063CA5}" srcOrd="1" destOrd="0" parTransId="{E83EAFC1-2027-4FFA-8882-595898446C9F}" sibTransId="{8AC72A2E-90EA-478E-AE13-E5403C3BD8F1}"/>
    <dgm:cxn modelId="{82EA00DF-8BE1-405F-B659-63D9120ECADF}" type="presOf" srcId="{49E9BCBA-0DF0-4566-B51D-9CCD5A063CA5}" destId="{F9ECCAB1-3463-498E-B5B0-740D4B389653}" srcOrd="1" destOrd="0" presId="urn:microsoft.com/office/officeart/2005/8/layout/vProcess5"/>
    <dgm:cxn modelId="{0DA985E0-8311-4C53-A2F1-4AE5A237E7D1}" type="presOf" srcId="{E5D5FD29-4528-45C6-9262-B404063D2747}" destId="{250AA785-BC90-435F-B066-A95167E681A8}" srcOrd="0" destOrd="0" presId="urn:microsoft.com/office/officeart/2005/8/layout/vProcess5"/>
    <dgm:cxn modelId="{3A5685AF-45CE-4EAF-BD96-99F82D811069}" type="presParOf" srcId="{BA3BF151-123F-46AE-B983-EFA28D07267C}" destId="{382E6D51-E2EE-4E63-87B0-E597B738C87C}" srcOrd="0" destOrd="0" presId="urn:microsoft.com/office/officeart/2005/8/layout/vProcess5"/>
    <dgm:cxn modelId="{ABBCE273-51D9-452D-AF48-B5C4E1705FDB}" type="presParOf" srcId="{BA3BF151-123F-46AE-B983-EFA28D07267C}" destId="{FB1CFFCE-4694-4CF4-9BCC-6BB00E329115}" srcOrd="1" destOrd="0" presId="urn:microsoft.com/office/officeart/2005/8/layout/vProcess5"/>
    <dgm:cxn modelId="{F1559804-D819-41EE-93EA-A3B457203CDE}" type="presParOf" srcId="{BA3BF151-123F-46AE-B983-EFA28D07267C}" destId="{2DE9002F-9449-412E-BCBC-D3A9DE78CA10}" srcOrd="2" destOrd="0" presId="urn:microsoft.com/office/officeart/2005/8/layout/vProcess5"/>
    <dgm:cxn modelId="{58B6AEFC-BD37-4894-BBC6-7E6D9E0612DD}" type="presParOf" srcId="{BA3BF151-123F-46AE-B983-EFA28D07267C}" destId="{250AA785-BC90-435F-B066-A95167E681A8}" srcOrd="3" destOrd="0" presId="urn:microsoft.com/office/officeart/2005/8/layout/vProcess5"/>
    <dgm:cxn modelId="{8F17BB67-F934-4569-926D-50AEBE93F069}" type="presParOf" srcId="{BA3BF151-123F-46AE-B983-EFA28D07267C}" destId="{080867F7-EA20-43C3-B7F0-690B7AB498A3}" srcOrd="4" destOrd="0" presId="urn:microsoft.com/office/officeart/2005/8/layout/vProcess5"/>
    <dgm:cxn modelId="{C4F82AF3-9E8D-46F8-A2CD-69E8BBDF6E1E}" type="presParOf" srcId="{BA3BF151-123F-46AE-B983-EFA28D07267C}" destId="{9E7FB183-A950-4F8C-975B-0CA22FA42E8C}" srcOrd="5" destOrd="0" presId="urn:microsoft.com/office/officeart/2005/8/layout/vProcess5"/>
    <dgm:cxn modelId="{EABC32BF-C828-4CF7-AD21-4F743EF5B991}" type="presParOf" srcId="{BA3BF151-123F-46AE-B983-EFA28D07267C}" destId="{28F4A6EE-2701-469C-AC9C-0BDE0C337D66}" srcOrd="6" destOrd="0" presId="urn:microsoft.com/office/officeart/2005/8/layout/vProcess5"/>
    <dgm:cxn modelId="{035410BF-3227-496D-9592-ACC30D011949}" type="presParOf" srcId="{BA3BF151-123F-46AE-B983-EFA28D07267C}" destId="{F9ECCAB1-3463-498E-B5B0-740D4B389653}" srcOrd="7" destOrd="0" presId="urn:microsoft.com/office/officeart/2005/8/layout/vProcess5"/>
    <dgm:cxn modelId="{9CFA9BA3-E405-4450-A5D6-9C795F193D3E}" type="presParOf" srcId="{BA3BF151-123F-46AE-B983-EFA28D07267C}" destId="{8D517C02-599D-4BE0-987E-BA0768833EE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CFFCE-4694-4CF4-9BCC-6BB00E329115}">
      <dsp:nvSpPr>
        <dsp:cNvPr id="0" name=""/>
        <dsp:cNvSpPr/>
      </dsp:nvSpPr>
      <dsp:spPr>
        <a:xfrm>
          <a:off x="0" y="0"/>
          <a:ext cx="932688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3100" b="1" kern="1200"/>
            <a:t>Yêu cầu 1: </a:t>
          </a:r>
          <a:r>
            <a:rPr lang="en-US" sz="3100" kern="1200"/>
            <a:t>Xác định</a:t>
          </a:r>
          <a:r>
            <a:rPr lang="x-none" sz="3100" kern="1200"/>
            <a:t> các </a:t>
          </a:r>
          <a:r>
            <a:rPr lang="vi-VN" sz="3100" kern="1200"/>
            <a:t>triệu chứng bất thường</a:t>
          </a:r>
          <a:r>
            <a:rPr lang="x-none" sz="3100" kern="1200"/>
            <a:t> của NB trong tình huống</a:t>
          </a:r>
          <a:r>
            <a:rPr lang="en-US" sz="3100" kern="1200"/>
            <a:t>?</a:t>
          </a:r>
        </a:p>
      </dsp:txBody>
      <dsp:txXfrm>
        <a:off x="39768" y="39768"/>
        <a:ext cx="7861720" cy="1278252"/>
      </dsp:txXfrm>
    </dsp:sp>
    <dsp:sp modelId="{2DE9002F-9449-412E-BCBC-D3A9DE78CA10}">
      <dsp:nvSpPr>
        <dsp:cNvPr id="0" name=""/>
        <dsp:cNvSpPr/>
      </dsp:nvSpPr>
      <dsp:spPr>
        <a:xfrm>
          <a:off x="822959" y="1584087"/>
          <a:ext cx="932688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3100" b="1" kern="1200"/>
            <a:t>Yêu cầu </a:t>
          </a:r>
          <a:r>
            <a:rPr lang="en-US" sz="3100" b="1" kern="1200"/>
            <a:t>2</a:t>
          </a:r>
          <a:r>
            <a:rPr lang="x-none" sz="3100" b="1" kern="1200"/>
            <a:t>: </a:t>
          </a:r>
          <a:r>
            <a:rPr lang="en-US" sz="3100" kern="1200"/>
            <a:t>Xác định các kết quả cận lâm sàng của người bệnh trong tình huống</a:t>
          </a:r>
        </a:p>
      </dsp:txBody>
      <dsp:txXfrm>
        <a:off x="862727" y="1623855"/>
        <a:ext cx="7541821" cy="1278252"/>
      </dsp:txXfrm>
    </dsp:sp>
    <dsp:sp modelId="{250AA785-BC90-435F-B066-A95167E681A8}">
      <dsp:nvSpPr>
        <dsp:cNvPr id="0" name=""/>
        <dsp:cNvSpPr/>
      </dsp:nvSpPr>
      <dsp:spPr>
        <a:xfrm>
          <a:off x="1645919" y="3168174"/>
          <a:ext cx="932688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x-none" sz="3100" b="1" kern="1200"/>
            <a:t>Yêu cầu </a:t>
          </a:r>
          <a:r>
            <a:rPr lang="en-US" sz="3100" b="1" kern="1200"/>
            <a:t>3</a:t>
          </a:r>
          <a:r>
            <a:rPr lang="x-none" sz="3100" b="1" kern="1200"/>
            <a:t>: </a:t>
          </a:r>
          <a:r>
            <a:rPr lang="en-US" sz="3100" kern="1200"/>
            <a:t>Ý nghĩa của các cận lâm sàng đó?</a:t>
          </a:r>
        </a:p>
      </dsp:txBody>
      <dsp:txXfrm>
        <a:off x="1685687" y="3207942"/>
        <a:ext cx="7541821" cy="1278252"/>
      </dsp:txXfrm>
    </dsp:sp>
    <dsp:sp modelId="{080867F7-EA20-43C3-B7F0-690B7AB498A3}">
      <dsp:nvSpPr>
        <dsp:cNvPr id="0" name=""/>
        <dsp:cNvSpPr/>
      </dsp:nvSpPr>
      <dsp:spPr>
        <a:xfrm>
          <a:off x="844431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42893" y="1029656"/>
        <a:ext cx="485410" cy="664128"/>
      </dsp:txXfrm>
    </dsp:sp>
    <dsp:sp modelId="{9E7FB183-A950-4F8C-975B-0CA22FA42E8C}">
      <dsp:nvSpPr>
        <dsp:cNvPr id="0" name=""/>
        <dsp:cNvSpPr/>
      </dsp:nvSpPr>
      <dsp:spPr>
        <a:xfrm>
          <a:off x="926727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65853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702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726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2652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613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24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345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753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997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70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0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1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 descr="Sansbvcbdsfstitre-1sdfsfs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10617200" y="6375401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800" b="1">
                <a:solidFill>
                  <a:srgbClr val="FFFFFF"/>
                </a:solidFill>
              </a:rPr>
              <a:t>Page </a:t>
            </a:r>
            <a:fld id="{F4559D25-B97D-46DB-90EA-D40C6AD9A241}" type="slidenum">
              <a:rPr lang="fr-FR" sz="1800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063750" y="404813"/>
            <a:ext cx="8136706" cy="181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5400" b="1" dirty="0">
                <a:solidFill>
                  <a:srgbClr val="4686E2"/>
                </a:solidFill>
                <a:latin typeface="Arial"/>
                <a:cs typeface="Arial"/>
              </a:rPr>
              <a:t>VIÊM PHỔI</a:t>
            </a:r>
            <a:endParaRPr lang="fr-FR" sz="5400" b="1" dirty="0">
              <a:solidFill>
                <a:srgbClr val="4686E2"/>
              </a:solidFill>
              <a:latin typeface="Arial"/>
              <a:cs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4000" i="1" dirty="0">
              <a:solidFill>
                <a:srgbClr val="4686E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</a:rPr>
              <a:t>Biến chứng</a:t>
            </a:r>
            <a:endParaRPr lang="vi-VN" b="1">
              <a:solidFill>
                <a:schemeClr val="accent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vi-VN"/>
              <a:t>Suy hô hấp cấp </a:t>
            </a:r>
          </a:p>
          <a:p>
            <a:pPr lvl="1">
              <a:lnSpc>
                <a:spcPct val="90000"/>
              </a:lnSpc>
            </a:pPr>
            <a:r>
              <a:rPr lang="vi-VN"/>
              <a:t>Khó thở dữ dội, môi và đầu chi tím, nhịp thở rất nhanh 60 – 70 lần/phút, mạch rất nhanh.</a:t>
            </a:r>
          </a:p>
          <a:p>
            <a:pPr>
              <a:lnSpc>
                <a:spcPct val="90000"/>
              </a:lnSpc>
            </a:pPr>
            <a:r>
              <a:rPr lang="vi-VN"/>
              <a:t>Suy tuần hoàn cấp</a:t>
            </a:r>
          </a:p>
          <a:p>
            <a:pPr lvl="1">
              <a:lnSpc>
                <a:spcPct val="90000"/>
              </a:lnSpc>
            </a:pPr>
            <a:r>
              <a:rPr lang="vi-VN"/>
              <a:t>Khó thở dữ dội, nhịp thở rất nhanh, môi và đầu chi tím tái, mạch nhanh nhỏ, huyết áp hạ. </a:t>
            </a:r>
          </a:p>
          <a:p>
            <a:pPr>
              <a:lnSpc>
                <a:spcPct val="90000"/>
              </a:lnSpc>
            </a:pPr>
            <a:r>
              <a:rPr lang="vi-VN"/>
              <a:t>Áp xe phổi</a:t>
            </a:r>
          </a:p>
          <a:p>
            <a:pPr lvl="1">
              <a:lnSpc>
                <a:spcPct val="90000"/>
              </a:lnSpc>
            </a:pPr>
            <a:r>
              <a:rPr lang="vi-VN"/>
              <a:t>Tình trạng nhiễm trùng năng, NB ho và khạc ra mủ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b="1">
                <a:solidFill>
                  <a:schemeClr val="accent2"/>
                </a:solidFill>
              </a:rPr>
              <a:t>Điều trị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vi-VN"/>
              <a:t>Điều trị nguyên nhân</a:t>
            </a:r>
          </a:p>
          <a:p>
            <a:pPr lvl="1">
              <a:lnSpc>
                <a:spcPct val="90000"/>
              </a:lnSpc>
            </a:pPr>
            <a:r>
              <a:rPr lang="vi-VN"/>
              <a:t>Kháng sinh liều cao phổ rộng</a:t>
            </a:r>
          </a:p>
          <a:p>
            <a:pPr>
              <a:lnSpc>
                <a:spcPct val="90000"/>
              </a:lnSpc>
            </a:pPr>
            <a:r>
              <a:rPr lang="vi-VN"/>
              <a:t>Điều trị triệu chứng</a:t>
            </a:r>
          </a:p>
          <a:p>
            <a:pPr lvl="1">
              <a:lnSpc>
                <a:spcPct val="90000"/>
              </a:lnSpc>
            </a:pPr>
            <a:r>
              <a:rPr lang="vi-VN"/>
              <a:t>Giảm khó thở: tư thế đầu cao, thông thoáng đường thở, thở ôxy.</a:t>
            </a:r>
          </a:p>
          <a:p>
            <a:pPr lvl="1">
              <a:lnSpc>
                <a:spcPct val="90000"/>
              </a:lnSpc>
            </a:pPr>
            <a:r>
              <a:rPr lang="vi-VN"/>
              <a:t>Hạ sốt: thuốc hạ nhiệt, chườm mát.</a:t>
            </a:r>
          </a:p>
          <a:p>
            <a:pPr lvl="1">
              <a:lnSpc>
                <a:spcPct val="90000"/>
              </a:lnSpc>
            </a:pPr>
            <a:r>
              <a:rPr lang="vi-VN"/>
              <a:t>Giảm ho, long đờm.</a:t>
            </a:r>
          </a:p>
          <a:p>
            <a:pPr>
              <a:lnSpc>
                <a:spcPct val="90000"/>
              </a:lnSpc>
            </a:pPr>
            <a:r>
              <a:rPr lang="vi-VN"/>
              <a:t>Điều trị bằng phục hồi chức năng</a:t>
            </a:r>
          </a:p>
          <a:p>
            <a:pPr lvl="1">
              <a:lnSpc>
                <a:spcPct val="90000"/>
              </a:lnSpc>
            </a:pPr>
            <a:r>
              <a:rPr lang="vi-VN"/>
              <a:t>Vỗ rung lồng ngực, tập thở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5B49-DC7C-B8D3-C714-4A686310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0598"/>
          </a:xfrm>
        </p:spPr>
        <p:txBody>
          <a:bodyPr/>
          <a:lstStyle/>
          <a:p>
            <a:r>
              <a:rPr lang="en-US" dirty="0"/>
              <a:t>TÌNH HUỐNG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99EE-3990-A68C-1007-3A4833D9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67619"/>
            <a:ext cx="11122855" cy="5535636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65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ho,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ớn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ho khan,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khạc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đờm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đục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Ở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nay. 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Gia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(+).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102 l/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- 39.5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C;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140/85 mmHg;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20 l/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ral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phổi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HC 4.2 T/l; BC 15.5 G/l; ĐNTT: 87.7%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CRP: 65.5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XQ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phổi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mờ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phổi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endParaRPr lang="en-US" sz="1400" kern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7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F8DFCAA-38B2-D056-2B10-9C9A5C05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8DDC5AC2-B152-F139-7E6E-85B6C3BD1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168104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71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sz="5400" b="1">
                <a:solidFill>
                  <a:schemeClr val="accent2"/>
                </a:solidFill>
              </a:rPr>
              <a:t>Định nghĩa</a:t>
            </a:r>
          </a:p>
        </p:txBody>
      </p:sp>
      <p:pic>
        <p:nvPicPr>
          <p:cNvPr id="3072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12876"/>
            <a:ext cx="5251450" cy="4968875"/>
          </a:xfrm>
          <a:noFill/>
          <a:ln>
            <a:miter lim="800000"/>
            <a:headEnd/>
            <a:tailEnd/>
          </a:ln>
        </p:spPr>
      </p:pic>
      <p:graphicFrame>
        <p:nvGraphicFramePr>
          <p:cNvPr id="30755" name="Group 35"/>
          <p:cNvGraphicFramePr>
            <a:graphicFrameLocks noGrp="1"/>
          </p:cNvGraphicFramePr>
          <p:nvPr/>
        </p:nvGraphicFramePr>
        <p:xfrm>
          <a:off x="3048001" y="1397000"/>
          <a:ext cx="7440613" cy="4984750"/>
        </p:xfrm>
        <a:graphic>
          <a:graphicData uri="http://schemas.openxmlformats.org/drawingml/2006/table">
            <a:tbl>
              <a:tblPr/>
              <a:tblGrid>
                <a:gridCol w="372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9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Viêm phổi là quá trình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viêm nhiễm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ở nhu mô phổi bao gồm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viêm phế nang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túi phế nang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ống phế nang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tổ chức liên kết và </a:t>
                      </a:r>
                      <a:r>
                        <a:rPr kumimoji="0" 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tiểu phế quản tận cùng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b="1">
                <a:solidFill>
                  <a:schemeClr val="accent2"/>
                </a:solidFill>
              </a:rPr>
              <a:t>Nguyên nhân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2313" y="1628776"/>
            <a:ext cx="8229600" cy="4525963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/>
              <a:t>Vi khuẩn:</a:t>
            </a:r>
          </a:p>
          <a:p>
            <a:pPr lvl="1"/>
            <a:r>
              <a:rPr lang="vi-VN"/>
              <a:t>Phế cầu: chiếm 70 – 80%</a:t>
            </a:r>
          </a:p>
          <a:p>
            <a:pPr lvl="1"/>
            <a:r>
              <a:rPr lang="vi-VN"/>
              <a:t>Tụ cầu, liên cầu</a:t>
            </a:r>
          </a:p>
          <a:p>
            <a:r>
              <a:rPr lang="vi-VN"/>
              <a:t>Virus: Cúm,adenovirus, H5N1</a:t>
            </a:r>
          </a:p>
          <a:p>
            <a:r>
              <a:rPr lang="vi-VN"/>
              <a:t>Kí sinh trùng</a:t>
            </a:r>
          </a:p>
          <a:p>
            <a:r>
              <a:rPr lang="vi-VN"/>
              <a:t>Nấm</a:t>
            </a:r>
          </a:p>
          <a:p>
            <a:endParaRPr lang="vi-VN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7751764" y="3141664"/>
            <a:ext cx="1512887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b="1">
                <a:solidFill>
                  <a:srgbClr val="000000"/>
                </a:solidFill>
                <a:latin typeface="Arial"/>
                <a:cs typeface="Arial"/>
              </a:rPr>
              <a:t>Phế cầu</a:t>
            </a:r>
          </a:p>
        </p:txBody>
      </p:sp>
      <p:pic>
        <p:nvPicPr>
          <p:cNvPr id="31750" name="Picture 6" descr="h5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6500" y="3789364"/>
            <a:ext cx="2159000" cy="1944687"/>
          </a:xfrm>
          <a:prstGeom prst="rect">
            <a:avLst/>
          </a:prstGeom>
          <a:noFill/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664201" y="5734051"/>
            <a:ext cx="9366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b="1">
                <a:solidFill>
                  <a:srgbClr val="000000"/>
                </a:solidFill>
                <a:latin typeface="Arial"/>
                <a:cs typeface="Arial"/>
              </a:rPr>
              <a:t>H5N1</a:t>
            </a:r>
          </a:p>
        </p:txBody>
      </p:sp>
      <p:pic>
        <p:nvPicPr>
          <p:cNvPr id="31752" name="Picture 8" descr="nấ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4425" y="3789363"/>
            <a:ext cx="2744788" cy="1871662"/>
          </a:xfrm>
          <a:prstGeom prst="rect">
            <a:avLst/>
          </a:prstGeom>
          <a:noFill/>
        </p:spPr>
      </p:pic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7896225" y="5661026"/>
            <a:ext cx="18732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b="1">
                <a:solidFill>
                  <a:srgbClr val="000000"/>
                </a:solidFill>
                <a:latin typeface="Arial"/>
                <a:cs typeface="Arial"/>
              </a:rPr>
              <a:t>Nấm asperillus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959601" y="908051"/>
            <a:ext cx="3313113" cy="2233613"/>
            <a:chOff x="288" y="144"/>
            <a:chExt cx="5232" cy="3482"/>
          </a:xfrm>
        </p:grpSpPr>
        <p:pic>
          <p:nvPicPr>
            <p:cNvPr id="31759" name="Picture 15" descr="Streptococcus_et_pneumocoque_LB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8" y="144"/>
              <a:ext cx="5232" cy="3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60" name="Line 16"/>
            <p:cNvSpPr>
              <a:spLocks noChangeShapeType="1"/>
            </p:cNvSpPr>
            <p:nvPr/>
          </p:nvSpPr>
          <p:spPr bwMode="auto">
            <a:xfrm>
              <a:off x="1344" y="2352"/>
              <a:ext cx="240" cy="1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1761" name="Line 17"/>
            <p:cNvSpPr>
              <a:spLocks noChangeShapeType="1"/>
            </p:cNvSpPr>
            <p:nvPr/>
          </p:nvSpPr>
          <p:spPr bwMode="auto">
            <a:xfrm flipH="1" flipV="1">
              <a:off x="2160" y="3168"/>
              <a:ext cx="48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1" grpId="0" animBg="1"/>
      <p:bldP spid="317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b="1">
                <a:solidFill>
                  <a:schemeClr val="accent2"/>
                </a:solidFill>
              </a:rPr>
              <a:t>Điều kiện thuận lợi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b="1"/>
              <a:t>Cơ thể bị nhiễm lạnh</a:t>
            </a:r>
            <a:r>
              <a:rPr lang="vi-VN"/>
              <a:t>: thời tiết lạnh, lạnh đột ngột.</a:t>
            </a:r>
          </a:p>
          <a:p>
            <a:r>
              <a:rPr lang="vi-VN" b="1"/>
              <a:t>Cơ thể suy yếu</a:t>
            </a:r>
            <a:r>
              <a:rPr lang="vi-VN"/>
              <a:t>: lao động quá sức, sau mổ, bệnh nặng phải nằm lâu,...</a:t>
            </a:r>
          </a:p>
          <a:p>
            <a:r>
              <a:rPr lang="vi-VN" b="1"/>
              <a:t>Bị suy giảm miễn dịch</a:t>
            </a:r>
            <a:r>
              <a:rPr lang="vi-VN"/>
              <a:t>: AIDS, điều trị bằng tia xạ, hoá học trị liệu, corticoid...</a:t>
            </a:r>
          </a:p>
          <a:p>
            <a:r>
              <a:rPr lang="vi-VN" b="1"/>
              <a:t>Cản trở lưu thông phổi</a:t>
            </a:r>
            <a:r>
              <a:rPr lang="vi-VN"/>
              <a:t>: sặc thức ăn, dị vật đường thở,...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</a:rPr>
              <a:t>Cơ chế bệnh sinh</a:t>
            </a:r>
            <a:endParaRPr lang="vi-VN" b="1">
              <a:solidFill>
                <a:schemeClr val="accent2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/>
              <a:t>Đường vào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Đường khí phế quản</a:t>
            </a:r>
            <a:r>
              <a:rPr lang="en-US" sz="2400"/>
              <a:t>: đường thường gặp nhất do hít vào phổi các vi khuẩn từ môi trường xung quanh hoặc từ các ổ nhiễm khuẩn của đường hô hấp trên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Đường máu</a:t>
            </a:r>
            <a:r>
              <a:rPr lang="en-US" sz="2400"/>
              <a:t>: hay gặp nhất là nhiễm khuẩn huyết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Đường khác</a:t>
            </a:r>
            <a:r>
              <a:rPr lang="en-US" sz="2400"/>
              <a:t>: Bạch huyết</a:t>
            </a:r>
          </a:p>
          <a:p>
            <a:r>
              <a:rPr lang="en-US" sz="2800"/>
              <a:t>Hậu quả</a:t>
            </a:r>
          </a:p>
          <a:p>
            <a:pPr lvl="1"/>
            <a:r>
              <a:rPr lang="en-US" sz="2400"/>
              <a:t>Thông khí vùng tổn thương giảm</a:t>
            </a:r>
          </a:p>
          <a:p>
            <a:pPr lvl="1"/>
            <a:r>
              <a:rPr lang="en-US" sz="2400"/>
              <a:t>Rối loạn thông khí</a:t>
            </a:r>
          </a:p>
          <a:p>
            <a:pPr lvl="1"/>
            <a:r>
              <a:rPr lang="en-US" sz="2400"/>
              <a:t>Suy hô hấp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chemeClr val="accent2"/>
                </a:solidFill>
              </a:rPr>
              <a:t>Triệu chứng lâm sàng</a:t>
            </a:r>
            <a:endParaRPr lang="vi-VN" b="1">
              <a:solidFill>
                <a:schemeClr val="accent2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124744"/>
            <a:ext cx="8229600" cy="5256584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vi-VN" sz="2800"/>
              <a:t>Triệu chứng toàn thân: Hội chứng nhiễm khuẩn.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Sốt cao rét run, nhiệt độ 39 - 40°C.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Môi khô, lưỡi bẩn.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Mạch nhanh.</a:t>
            </a:r>
          </a:p>
          <a:p>
            <a:pPr>
              <a:lnSpc>
                <a:spcPct val="90000"/>
              </a:lnSpc>
            </a:pPr>
            <a:r>
              <a:rPr lang="vi-VN" sz="2800"/>
              <a:t>Triệu chứng cơ năng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Đau ngực bên phổi bị tổn thương.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Ho: lúc đầu ho khan, sau ho có đờm.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Khạc đờm quánh dính màu gạch non hay màu gỉ sắt.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Khó thở: nhịp thở nhanh nông. </a:t>
            </a:r>
          </a:p>
          <a:p>
            <a:pPr>
              <a:lnSpc>
                <a:spcPct val="90000"/>
              </a:lnSpc>
            </a:pPr>
            <a:r>
              <a:rPr lang="vi-VN" sz="2800"/>
              <a:t>Triệu chứng thực thể</a:t>
            </a:r>
          </a:p>
          <a:p>
            <a:pPr lvl="1">
              <a:lnSpc>
                <a:spcPct val="90000"/>
              </a:lnSpc>
            </a:pPr>
            <a:r>
              <a:rPr lang="vi-VN" sz="2400"/>
              <a:t>Khám phổi: có hội chứng đông đặc, ran nổ.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9"/>
            <a:ext cx="3970338" cy="9223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sz="3200">
                <a:solidFill>
                  <a:schemeClr val="accent2"/>
                </a:solidFill>
              </a:rPr>
              <a:t>Hình ảnh tổn thương trong viêm phổi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8132" name="Picture 4" descr="LUNG005"/>
          <p:cNvPicPr>
            <a:picLocks noChangeAspect="1" noChangeArrowheads="1"/>
          </p:cNvPicPr>
          <p:nvPr/>
        </p:nvPicPr>
        <p:blipFill>
          <a:blip r:embed="rId2" cstate="print">
            <a:lum bright="6000" contrast="-6000"/>
          </a:blip>
          <a:srcRect l="2263" b="7463"/>
          <a:stretch>
            <a:fillRect/>
          </a:stretch>
        </p:blipFill>
        <p:spPr bwMode="auto">
          <a:xfrm>
            <a:off x="6167439" y="404814"/>
            <a:ext cx="4078287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 descr="LUNG0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2349501"/>
            <a:ext cx="46196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063750" y="1700214"/>
            <a:ext cx="3384550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000" b="1">
                <a:solidFill>
                  <a:srgbClr val="000000"/>
                </a:solidFill>
                <a:latin typeface="Arial"/>
                <a:cs typeface="Arial"/>
              </a:rPr>
              <a:t>Hình ảnh tổn thương vi thể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000" b="1">
                <a:solidFill>
                  <a:srgbClr val="000000"/>
                </a:solidFill>
                <a:latin typeface="Arial"/>
                <a:cs typeface="Arial"/>
              </a:rPr>
              <a:t>Trong viêm phổi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b="1">
                <a:solidFill>
                  <a:schemeClr val="accent2"/>
                </a:solidFill>
              </a:rPr>
              <a:t>Cận lâm sàng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vi-VN"/>
              <a:t>Xét nghiệm máu:</a:t>
            </a:r>
          </a:p>
          <a:p>
            <a:pPr lvl="1">
              <a:lnSpc>
                <a:spcPct val="90000"/>
              </a:lnSpc>
            </a:pPr>
            <a:r>
              <a:rPr lang="vi-VN"/>
              <a:t>Công thức máu: Bạch cầu tăng, chủ yếu là bạch cầu đa nhân trung tính, tốc độ máu lắng tăng cao.</a:t>
            </a:r>
          </a:p>
          <a:p>
            <a:pPr>
              <a:lnSpc>
                <a:spcPct val="90000"/>
              </a:lnSpc>
            </a:pPr>
            <a:r>
              <a:rPr lang="vi-VN"/>
              <a:t>Xquang tim phổi: </a:t>
            </a:r>
          </a:p>
          <a:p>
            <a:pPr lvl="1">
              <a:lnSpc>
                <a:spcPct val="90000"/>
              </a:lnSpc>
            </a:pPr>
            <a:r>
              <a:rPr lang="vi-VN"/>
              <a:t>Đám mờ đồng đều hình tam giác đỉnh quay vào trong đáy quay ra ngoài</a:t>
            </a:r>
          </a:p>
          <a:p>
            <a:pPr>
              <a:lnSpc>
                <a:spcPct val="90000"/>
              </a:lnSpc>
            </a:pPr>
            <a:r>
              <a:rPr lang="vi-VN"/>
              <a:t>Xét nghiệm đờm</a:t>
            </a:r>
          </a:p>
          <a:p>
            <a:pPr>
              <a:lnSpc>
                <a:spcPct val="90000"/>
              </a:lnSpc>
            </a:pPr>
            <a:r>
              <a:rPr lang="vi-VN"/>
              <a:t>Cấy máu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50181" name="Picture 3" descr="DSC00027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5651500" y="836614"/>
            <a:ext cx="50165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49276"/>
            <a:ext cx="38862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6456364" y="333375"/>
            <a:ext cx="35274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vi-VN" sz="2000" b="1">
                <a:solidFill>
                  <a:srgbClr val="000000"/>
                </a:solidFill>
                <a:latin typeface="Arial"/>
                <a:cs typeface="Arial"/>
              </a:rPr>
              <a:t>Viêm toàn bộ 2 phổi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1703388" y="260351"/>
            <a:ext cx="3600450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vi-VN" b="1">
                <a:solidFill>
                  <a:srgbClr val="000000"/>
                </a:solidFill>
                <a:latin typeface="Arial"/>
                <a:cs typeface="Arial"/>
              </a:rPr>
              <a:t>A: Xquang phổi bình thường</a:t>
            </a:r>
          </a:p>
          <a:p>
            <a:r>
              <a:rPr lang="vi-VN" b="1">
                <a:solidFill>
                  <a:srgbClr val="000000"/>
                </a:solidFill>
                <a:latin typeface="Arial"/>
                <a:cs typeface="Arial"/>
              </a:rPr>
              <a:t>B:Tổn thương phổi phải</a:t>
            </a:r>
          </a:p>
        </p:txBody>
      </p:sp>
      <p:pic>
        <p:nvPicPr>
          <p:cNvPr id="9" name="Picture 4" descr="C:\Documents and Settings\Administrator\My Documents\Hoan\Hoi thi\Viet M41-Th-Ng-Viem phoi Axe hoa.jpg"/>
          <p:cNvPicPr>
            <a:picLocks noChangeAspect="1" noChangeArrowheads="1"/>
          </p:cNvPicPr>
          <p:nvPr/>
        </p:nvPicPr>
        <p:blipFill>
          <a:blip r:embed="rId4" cstate="print"/>
          <a:srcRect t="6349"/>
          <a:stretch>
            <a:fillRect/>
          </a:stretch>
        </p:blipFill>
        <p:spPr bwMode="auto">
          <a:xfrm>
            <a:off x="6089576" y="476672"/>
            <a:ext cx="4578424" cy="6013960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My Documents\Hoan\Hoi thi\Viet M46-Th-Th-Viem phoi Axe hoa.jpg"/>
          <p:cNvPicPr>
            <a:picLocks noChangeAspect="1" noChangeArrowheads="1"/>
          </p:cNvPicPr>
          <p:nvPr/>
        </p:nvPicPr>
        <p:blipFill>
          <a:blip r:embed="rId5" cstate="print"/>
          <a:srcRect t="5511" r="5511" b="6299"/>
          <a:stretch>
            <a:fillRect/>
          </a:stretch>
        </p:blipFill>
        <p:spPr bwMode="auto">
          <a:xfrm>
            <a:off x="1524000" y="548680"/>
            <a:ext cx="4571501" cy="5688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859</Words>
  <Application>Microsoft Office PowerPoint</Application>
  <PresentationFormat>Màn hình rộng</PresentationFormat>
  <Paragraphs>86</Paragraphs>
  <Slides>13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16" baseType="lpstr">
      <vt:lpstr>Arial</vt:lpstr>
      <vt:lpstr>Calibri</vt:lpstr>
      <vt:lpstr>Modèle par défaut</vt:lpstr>
      <vt:lpstr>Bản trình bày PowerPoint</vt:lpstr>
      <vt:lpstr>Định nghĩa</vt:lpstr>
      <vt:lpstr>Nguyên nhân</vt:lpstr>
      <vt:lpstr>Điều kiện thuận lợi</vt:lpstr>
      <vt:lpstr>Cơ chế bệnh sinh</vt:lpstr>
      <vt:lpstr>Triệu chứng lâm sàng</vt:lpstr>
      <vt:lpstr>Hình ảnh tổn thương trong viêm phổi</vt:lpstr>
      <vt:lpstr>Cận lâm sàng</vt:lpstr>
      <vt:lpstr>Bản trình bày PowerPoint</vt:lpstr>
      <vt:lpstr>Biến chứng</vt:lpstr>
      <vt:lpstr>Điều trị</vt:lpstr>
      <vt:lpstr>TÌNH HUỐNG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Do</dc:creator>
  <cp:lastModifiedBy>PHAM HOANG MINH</cp:lastModifiedBy>
  <cp:revision>4</cp:revision>
  <dcterms:created xsi:type="dcterms:W3CDTF">2023-02-01T08:18:08Z</dcterms:created>
  <dcterms:modified xsi:type="dcterms:W3CDTF">2023-03-01T08:25:08Z</dcterms:modified>
</cp:coreProperties>
</file>